
<file path=[Content_Types].xml><?xml version="1.0" encoding="utf-8"?>
<Types xmlns="http://schemas.openxmlformats.org/package/2006/content-types">
  <Default Extension="emf" ContentType="image/x-emf"/>
  <Default Extension="png" ContentType="image/png"/>
  <Default Extension="rels" ContentType="application/vnd.openxmlformats-package.relationships+xml"/>
  <Default Extension="svg" ContentType="image/svg+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charts/chart1.xml" ContentType="application/vnd.openxmlformats-officedocument.drawingml.chart+xml"/>
  <Override PartName="/word/charts/style1.xml" ContentType="application/vnd.ms-office.chartstyle+xml"/>
  <Override PartName="/word/charts/colors1.xml" ContentType="application/vnd.ms-office.chartcolorstyle+xml"/>
  <Override PartName="/word/theme/themeOverride1.xml" ContentType="application/vnd.openxmlformats-officedocument.themeOverride+xml"/>
  <Override PartName="/word/drawings/drawing1.xml" ContentType="application/vnd.openxmlformats-officedocument.drawingml.chartshapes+xml"/>
  <Override PartName="/word/charts/chart2.xml" ContentType="application/vnd.openxmlformats-officedocument.drawingml.chart+xml"/>
  <Override PartName="/word/charts/style2.xml" ContentType="application/vnd.ms-office.chartstyle+xml"/>
  <Override PartName="/word/charts/colors2.xml" ContentType="application/vnd.ms-office.chartcolorstyle+xml"/>
  <Override PartName="/word/theme/themeOverride2.xml" ContentType="application/vnd.openxmlformats-officedocument.themeOverride+xml"/>
  <Override PartName="/word/drawings/drawing2.xml" ContentType="application/vnd.openxmlformats-officedocument.drawingml.chartshapes+xml"/>
  <Override PartName="/word/charts/chart3.xml" ContentType="application/vnd.openxmlformats-officedocument.drawingml.chart+xml"/>
  <Override PartName="/word/charts/style3.xml" ContentType="application/vnd.ms-office.chartstyle+xml"/>
  <Override PartName="/word/charts/colors3.xml" ContentType="application/vnd.ms-office.chartcolorstyle+xml"/>
  <Override PartName="/word/drawings/drawing3.xml" ContentType="application/vnd.openxmlformats-officedocument.drawingml.chartshapes+xml"/>
  <Override PartName="/word/header4.xml" ContentType="application/vnd.openxmlformats-officedocument.wordprocessingml.header+xml"/>
  <Override PartName="/word/header5.xml" ContentType="application/vnd.openxmlformats-officedocument.wordprocessingml.header+xml"/>
  <Override PartName="/word/footer4.xml" ContentType="application/vnd.openxmlformats-officedocument.wordprocessingml.footer+xml"/>
  <Override PartName="/word/footer5.xml" ContentType="application/vnd.openxmlformats-officedocument.wordprocessingml.footer+xml"/>
  <Override PartName="/word/header6.xml" ContentType="application/vnd.openxmlformats-officedocument.wordprocessingml.header+xml"/>
  <Override PartName="/word/footer6.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pPr>
        <w:pStyle w:val="Pagedecouverture"/>
        <w:rPr>
          <w:noProof/>
        </w:rPr>
      </w:pPr>
      <w:bookmarkStart w:id="0" w:name="_Hlk231483559"/>
      <w:bookmarkStart w:id="1" w:name="LW_BM_COVERPAGE"/>
      <w:r>
        <w:rPr>
          <w:noProof/>
        </w:rPr>
        <w:pict>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i1032" type="#_x0000_t75" alt="2E26E8A2-0A80-4AA6-9BF0-0A3A037530C4" style="width:455.25pt;height:313.5pt">
            <v:imagedata r:id="rId14" o:title=""/>
          </v:shape>
        </w:pict>
      </w:r>
    </w:p>
    <w:bookmarkEnd w:id="1"/>
    <w:p>
      <w:pPr>
        <w:rPr>
          <w:noProof/>
        </w:rPr>
        <w:sectPr>
          <w:headerReference w:type="even" r:id="rId15"/>
          <w:headerReference w:type="default" r:id="rId16"/>
          <w:footerReference w:type="even" r:id="rId17"/>
          <w:footerReference w:type="default" r:id="rId18"/>
          <w:headerReference w:type="first" r:id="rId19"/>
          <w:footerReference w:type="first" r:id="rId20"/>
          <w:endnotePr>
            <w:numFmt w:val="lowerLetter"/>
          </w:endnotePr>
          <w:pgSz w:w="11906" w:h="16838"/>
          <w:pgMar w:top="1134" w:right="1417" w:bottom="1134" w:left="1417" w:header="709" w:footer="709" w:gutter="0"/>
          <w:pgNumType w:start="0"/>
          <w:cols w:space="720"/>
          <w:docGrid w:linePitch="326"/>
        </w:sectPr>
      </w:pPr>
    </w:p>
    <w:sdt>
      <w:sdtPr>
        <w:rPr>
          <w:rFonts w:ascii="Times New Roman" w:hAnsi="Times New Roman"/>
          <w:b w:val="0"/>
          <w:caps w:val="0"/>
          <w:noProof/>
        </w:rPr>
        <w:id w:val="-1589076696"/>
        <w:docPartObj>
          <w:docPartGallery w:val="Table of Contents"/>
          <w:docPartUnique/>
        </w:docPartObj>
      </w:sdtPr>
      <w:sdtContent>
        <w:sdt>
          <w:sdtPr>
            <w:rPr>
              <w:rFonts w:ascii="Times New Roman" w:hAnsi="Times New Roman"/>
              <w:b w:val="0"/>
              <w:caps w:val="0"/>
              <w:noProof/>
            </w:rPr>
            <w:id w:val="1690334538"/>
            <w:docPartObj>
              <w:docPartGallery w:val="Table of Contents"/>
              <w:docPartUnique/>
            </w:docPartObj>
          </w:sdtPr>
          <w:sdtContent>
            <w:p>
              <w:pPr>
                <w:pStyle w:val="TOCHeading"/>
                <w:rPr>
                  <w:noProof/>
                </w:rPr>
              </w:pPr>
              <w:r>
                <w:rPr>
                  <w:noProof/>
                </w:rPr>
                <w:t>Contents</w:t>
              </w:r>
            </w:p>
            <w:p>
              <w:pPr>
                <w:pStyle w:val="TOC1"/>
                <w:rPr>
                  <w:noProof/>
                </w:rPr>
              </w:pPr>
            </w:p>
          </w:sdtContent>
        </w:sdt>
        <w:p>
          <w:pPr>
            <w:pStyle w:val="TOC1"/>
            <w:rPr>
              <w:rFonts w:asciiTheme="minorHAnsi" w:eastAsiaTheme="minorEastAsia" w:hAnsiTheme="minorHAnsi" w:cstheme="minorBidi"/>
              <w:noProof/>
              <w:kern w:val="2"/>
              <w:szCs w:val="24"/>
              <w:lang w:val="en-IE"/>
              <w14:ligatures w14:val="standardContextual"/>
            </w:rPr>
          </w:pPr>
          <w:r>
            <w:rPr>
              <w:noProof/>
            </w:rPr>
            <w:fldChar w:fldCharType="begin"/>
          </w:r>
          <w:r>
            <w:rPr>
              <w:noProof/>
            </w:rPr>
            <w:instrText>TOC \o "1-3" \z \u \h</w:instrText>
          </w:r>
          <w:r>
            <w:rPr>
              <w:noProof/>
            </w:rPr>
            <w:fldChar w:fldCharType="separate"/>
          </w:r>
          <w:hyperlink w:anchor="_Toc238824078" w:history="1">
            <w:r>
              <w:rPr>
                <w:rStyle w:val="Hyperlink"/>
                <w:noProof/>
              </w:rPr>
              <w:t>1.</w:t>
            </w:r>
            <w:r>
              <w:rPr>
                <w:rFonts w:asciiTheme="minorHAnsi" w:eastAsiaTheme="minorEastAsia" w:hAnsiTheme="minorHAnsi" w:cstheme="minorBidi"/>
                <w:noProof/>
                <w:kern w:val="2"/>
                <w:szCs w:val="24"/>
                <w:lang w:val="en-IE"/>
                <w14:ligatures w14:val="standardContextual"/>
              </w:rPr>
              <w:tab/>
            </w:r>
            <w:r>
              <w:rPr>
                <w:rStyle w:val="Hyperlink"/>
                <w:noProof/>
              </w:rPr>
              <w:t>Introduction</w:t>
            </w:r>
            <w:r>
              <w:rPr>
                <w:noProof/>
                <w:webHidden/>
              </w:rPr>
              <w:tab/>
            </w:r>
            <w:r>
              <w:rPr>
                <w:noProof/>
                <w:webHidden/>
              </w:rPr>
              <w:fldChar w:fldCharType="begin"/>
            </w:r>
            <w:r>
              <w:rPr>
                <w:noProof/>
                <w:webHidden/>
              </w:rPr>
              <w:instrText xml:space="preserve"> PAGEREF _Toc238824078 \h </w:instrText>
            </w:r>
            <w:r>
              <w:rPr>
                <w:noProof/>
                <w:webHidden/>
              </w:rPr>
            </w:r>
            <w:r>
              <w:rPr>
                <w:noProof/>
                <w:webHidden/>
              </w:rPr>
              <w:fldChar w:fldCharType="separate"/>
            </w:r>
            <w:r>
              <w:rPr>
                <w:noProof/>
                <w:webHidden/>
              </w:rPr>
              <w:t>2</w:t>
            </w:r>
            <w:r>
              <w:rPr>
                <w:noProof/>
                <w:webHidden/>
              </w:rPr>
              <w:fldChar w:fldCharType="end"/>
            </w:r>
          </w:hyperlink>
        </w:p>
        <w:p>
          <w:pPr>
            <w:pStyle w:val="TOC1"/>
            <w:rPr>
              <w:rFonts w:asciiTheme="minorHAnsi" w:eastAsiaTheme="minorEastAsia" w:hAnsiTheme="minorHAnsi" w:cstheme="minorBidi"/>
              <w:noProof/>
              <w:kern w:val="2"/>
              <w:szCs w:val="24"/>
              <w:lang w:val="en-IE"/>
              <w14:ligatures w14:val="standardContextual"/>
            </w:rPr>
          </w:pPr>
          <w:hyperlink w:anchor="_Toc238824079" w:history="1">
            <w:r>
              <w:rPr>
                <w:rStyle w:val="Hyperlink"/>
                <w:noProof/>
              </w:rPr>
              <w:t>2.</w:t>
            </w:r>
            <w:r>
              <w:rPr>
                <w:rFonts w:asciiTheme="minorHAnsi" w:eastAsiaTheme="minorEastAsia" w:hAnsiTheme="minorHAnsi" w:cstheme="minorBidi"/>
                <w:noProof/>
                <w:kern w:val="2"/>
                <w:szCs w:val="24"/>
                <w:lang w:val="en-IE"/>
                <w14:ligatures w14:val="standardContextual"/>
              </w:rPr>
              <w:tab/>
            </w:r>
            <w:r>
              <w:rPr>
                <w:rStyle w:val="Hyperlink"/>
                <w:noProof/>
              </w:rPr>
              <w:t>The outermost regions: opportunities and challenges</w:t>
            </w:r>
            <w:r>
              <w:rPr>
                <w:noProof/>
                <w:webHidden/>
              </w:rPr>
              <w:tab/>
            </w:r>
            <w:r>
              <w:rPr>
                <w:noProof/>
                <w:webHidden/>
              </w:rPr>
              <w:fldChar w:fldCharType="begin"/>
            </w:r>
            <w:r>
              <w:rPr>
                <w:noProof/>
                <w:webHidden/>
              </w:rPr>
              <w:instrText xml:space="preserve"> PAGEREF _Toc238824079 \h </w:instrText>
            </w:r>
            <w:r>
              <w:rPr>
                <w:noProof/>
                <w:webHidden/>
              </w:rPr>
            </w:r>
            <w:r>
              <w:rPr>
                <w:noProof/>
                <w:webHidden/>
              </w:rPr>
              <w:fldChar w:fldCharType="separate"/>
            </w:r>
            <w:r>
              <w:rPr>
                <w:noProof/>
                <w:webHidden/>
              </w:rPr>
              <w:t>3</w:t>
            </w:r>
            <w:r>
              <w:rPr>
                <w:noProof/>
                <w:webHidden/>
              </w:rPr>
              <w:fldChar w:fldCharType="end"/>
            </w:r>
          </w:hyperlink>
        </w:p>
        <w:p>
          <w:pPr>
            <w:pStyle w:val="TOC1"/>
            <w:rPr>
              <w:rFonts w:asciiTheme="minorHAnsi" w:eastAsiaTheme="minorEastAsia" w:hAnsiTheme="minorHAnsi" w:cstheme="minorBidi"/>
              <w:noProof/>
              <w:kern w:val="2"/>
              <w:szCs w:val="24"/>
              <w:lang w:val="en-IE"/>
              <w14:ligatures w14:val="standardContextual"/>
            </w:rPr>
          </w:pPr>
          <w:hyperlink w:anchor="_Toc238824080" w:history="1">
            <w:r>
              <w:rPr>
                <w:rStyle w:val="Hyperlink"/>
                <w:noProof/>
              </w:rPr>
              <w:t>3.</w:t>
            </w:r>
            <w:r>
              <w:rPr>
                <w:rFonts w:asciiTheme="minorHAnsi" w:eastAsiaTheme="minorEastAsia" w:hAnsiTheme="minorHAnsi" w:cstheme="minorBidi"/>
                <w:noProof/>
                <w:kern w:val="2"/>
                <w:szCs w:val="24"/>
                <w:lang w:val="en-IE"/>
                <w14:ligatures w14:val="standardContextual"/>
              </w:rPr>
              <w:tab/>
            </w:r>
            <w:r>
              <w:rPr>
                <w:rStyle w:val="Hyperlink"/>
                <w:noProof/>
              </w:rPr>
              <w:t>An ambitious vision for the EU’s outermost regions</w:t>
            </w:r>
            <w:r>
              <w:rPr>
                <w:noProof/>
                <w:webHidden/>
              </w:rPr>
              <w:tab/>
            </w:r>
            <w:r>
              <w:rPr>
                <w:noProof/>
                <w:webHidden/>
              </w:rPr>
              <w:fldChar w:fldCharType="begin"/>
            </w:r>
            <w:r>
              <w:rPr>
                <w:noProof/>
                <w:webHidden/>
              </w:rPr>
              <w:instrText xml:space="preserve"> PAGEREF _Toc238824080 \h </w:instrText>
            </w:r>
            <w:r>
              <w:rPr>
                <w:noProof/>
                <w:webHidden/>
              </w:rPr>
            </w:r>
            <w:r>
              <w:rPr>
                <w:noProof/>
                <w:webHidden/>
              </w:rPr>
              <w:fldChar w:fldCharType="separate"/>
            </w:r>
            <w:r>
              <w:rPr>
                <w:noProof/>
                <w:webHidden/>
              </w:rPr>
              <w:t>6</w:t>
            </w:r>
            <w:r>
              <w:rPr>
                <w:noProof/>
                <w:webHidden/>
              </w:rPr>
              <w:fldChar w:fldCharType="end"/>
            </w:r>
          </w:hyperlink>
        </w:p>
        <w:p>
          <w:pPr>
            <w:pStyle w:val="TOC3"/>
            <w:tabs>
              <w:tab w:val="left" w:pos="1916"/>
            </w:tabs>
            <w:rPr>
              <w:rFonts w:asciiTheme="minorHAnsi" w:eastAsiaTheme="minorEastAsia" w:hAnsiTheme="minorHAnsi" w:cstheme="minorBidi"/>
              <w:noProof/>
              <w:kern w:val="2"/>
              <w:szCs w:val="24"/>
              <w:lang w:val="en-IE"/>
              <w14:ligatures w14:val="standardContextual"/>
            </w:rPr>
          </w:pPr>
          <w:hyperlink w:anchor="_Toc238824081" w:history="1">
            <w:r>
              <w:rPr>
                <w:rStyle w:val="Hyperlink"/>
                <w:noProof/>
              </w:rPr>
              <w:t>3.1.</w:t>
            </w:r>
            <w:r>
              <w:rPr>
                <w:rFonts w:asciiTheme="minorHAnsi" w:eastAsiaTheme="minorEastAsia" w:hAnsiTheme="minorHAnsi" w:cstheme="minorBidi"/>
                <w:noProof/>
                <w:kern w:val="2"/>
                <w:szCs w:val="24"/>
                <w:lang w:val="en-IE"/>
                <w14:ligatures w14:val="standardContextual"/>
              </w:rPr>
              <w:tab/>
            </w:r>
            <w:r>
              <w:rPr>
                <w:rStyle w:val="Hyperlink"/>
                <w:noProof/>
              </w:rPr>
              <w:t>Geostrategic potential of the outermost regions and regional integration</w:t>
            </w:r>
            <w:r>
              <w:rPr>
                <w:noProof/>
                <w:webHidden/>
              </w:rPr>
              <w:tab/>
            </w:r>
            <w:r>
              <w:rPr>
                <w:noProof/>
                <w:webHidden/>
              </w:rPr>
              <w:fldChar w:fldCharType="begin"/>
            </w:r>
            <w:r>
              <w:rPr>
                <w:noProof/>
                <w:webHidden/>
              </w:rPr>
              <w:instrText xml:space="preserve"> PAGEREF _Toc238824081 \h </w:instrText>
            </w:r>
            <w:r>
              <w:rPr>
                <w:noProof/>
                <w:webHidden/>
              </w:rPr>
            </w:r>
            <w:r>
              <w:rPr>
                <w:noProof/>
                <w:webHidden/>
              </w:rPr>
              <w:fldChar w:fldCharType="separate"/>
            </w:r>
            <w:r>
              <w:rPr>
                <w:noProof/>
                <w:webHidden/>
              </w:rPr>
              <w:t>6</w:t>
            </w:r>
            <w:r>
              <w:rPr>
                <w:noProof/>
                <w:webHidden/>
              </w:rPr>
              <w:fldChar w:fldCharType="end"/>
            </w:r>
          </w:hyperlink>
        </w:p>
        <w:p>
          <w:pPr>
            <w:pStyle w:val="TOC3"/>
            <w:tabs>
              <w:tab w:val="left" w:pos="1916"/>
            </w:tabs>
            <w:rPr>
              <w:rFonts w:asciiTheme="minorHAnsi" w:eastAsiaTheme="minorEastAsia" w:hAnsiTheme="minorHAnsi" w:cstheme="minorBidi"/>
              <w:noProof/>
              <w:kern w:val="2"/>
              <w:szCs w:val="24"/>
              <w:lang w:val="en-IE"/>
              <w14:ligatures w14:val="standardContextual"/>
            </w:rPr>
          </w:pPr>
          <w:hyperlink w:anchor="_Toc238824082" w:history="1">
            <w:r>
              <w:rPr>
                <w:rStyle w:val="Hyperlink"/>
                <w:noProof/>
              </w:rPr>
              <w:t xml:space="preserve">3.2. </w:t>
            </w:r>
            <w:r>
              <w:rPr>
                <w:rFonts w:asciiTheme="minorHAnsi" w:eastAsiaTheme="minorEastAsia" w:hAnsiTheme="minorHAnsi" w:cstheme="minorBidi"/>
                <w:noProof/>
                <w:kern w:val="2"/>
                <w:szCs w:val="24"/>
                <w:lang w:val="en-IE"/>
                <w14:ligatures w14:val="standardContextual"/>
              </w:rPr>
              <w:tab/>
            </w:r>
            <w:r>
              <w:rPr>
                <w:rStyle w:val="Hyperlink"/>
                <w:noProof/>
              </w:rPr>
              <w:t xml:space="preserve"> Competitiveness and enhanced access to the single market</w:t>
            </w:r>
            <w:r>
              <w:rPr>
                <w:noProof/>
                <w:webHidden/>
              </w:rPr>
              <w:tab/>
            </w:r>
            <w:r>
              <w:rPr>
                <w:noProof/>
                <w:webHidden/>
              </w:rPr>
              <w:fldChar w:fldCharType="begin"/>
            </w:r>
            <w:r>
              <w:rPr>
                <w:noProof/>
                <w:webHidden/>
              </w:rPr>
              <w:instrText xml:space="preserve"> PAGEREF _Toc238824082 \h </w:instrText>
            </w:r>
            <w:r>
              <w:rPr>
                <w:noProof/>
                <w:webHidden/>
              </w:rPr>
            </w:r>
            <w:r>
              <w:rPr>
                <w:noProof/>
                <w:webHidden/>
              </w:rPr>
              <w:fldChar w:fldCharType="separate"/>
            </w:r>
            <w:r>
              <w:rPr>
                <w:noProof/>
                <w:webHidden/>
              </w:rPr>
              <w:t>8</w:t>
            </w:r>
            <w:r>
              <w:rPr>
                <w:noProof/>
                <w:webHidden/>
              </w:rPr>
              <w:fldChar w:fldCharType="end"/>
            </w:r>
          </w:hyperlink>
        </w:p>
        <w:p>
          <w:pPr>
            <w:pStyle w:val="TOC3"/>
            <w:tabs>
              <w:tab w:val="left" w:pos="1916"/>
            </w:tabs>
            <w:rPr>
              <w:rFonts w:asciiTheme="minorHAnsi" w:eastAsiaTheme="minorEastAsia" w:hAnsiTheme="minorHAnsi" w:cstheme="minorBidi"/>
              <w:noProof/>
              <w:kern w:val="2"/>
              <w:szCs w:val="24"/>
              <w:lang w:val="en-IE"/>
              <w14:ligatures w14:val="standardContextual"/>
            </w:rPr>
          </w:pPr>
          <w:hyperlink w:anchor="_Toc238824083" w:history="1">
            <w:r>
              <w:rPr>
                <w:rStyle w:val="Hyperlink"/>
                <w:noProof/>
              </w:rPr>
              <w:t>3.3.</w:t>
            </w:r>
            <w:r>
              <w:rPr>
                <w:rFonts w:asciiTheme="minorHAnsi" w:eastAsiaTheme="minorEastAsia" w:hAnsiTheme="minorHAnsi" w:cstheme="minorBidi"/>
                <w:noProof/>
                <w:kern w:val="2"/>
                <w:szCs w:val="24"/>
                <w:lang w:val="en-IE"/>
                <w14:ligatures w14:val="standardContextual"/>
              </w:rPr>
              <w:tab/>
            </w:r>
            <w:r>
              <w:rPr>
                <w:rStyle w:val="Hyperlink"/>
                <w:noProof/>
              </w:rPr>
              <w:t>Resilience and preparedness</w:t>
            </w:r>
            <w:r>
              <w:rPr>
                <w:noProof/>
                <w:webHidden/>
              </w:rPr>
              <w:tab/>
            </w:r>
            <w:r>
              <w:rPr>
                <w:noProof/>
                <w:webHidden/>
              </w:rPr>
              <w:fldChar w:fldCharType="begin"/>
            </w:r>
            <w:r>
              <w:rPr>
                <w:noProof/>
                <w:webHidden/>
              </w:rPr>
              <w:instrText xml:space="preserve"> PAGEREF _Toc238824083 \h </w:instrText>
            </w:r>
            <w:r>
              <w:rPr>
                <w:noProof/>
                <w:webHidden/>
              </w:rPr>
            </w:r>
            <w:r>
              <w:rPr>
                <w:noProof/>
                <w:webHidden/>
              </w:rPr>
              <w:fldChar w:fldCharType="separate"/>
            </w:r>
            <w:r>
              <w:rPr>
                <w:noProof/>
                <w:webHidden/>
              </w:rPr>
              <w:t>10</w:t>
            </w:r>
            <w:r>
              <w:rPr>
                <w:noProof/>
                <w:webHidden/>
              </w:rPr>
              <w:fldChar w:fldCharType="end"/>
            </w:r>
          </w:hyperlink>
        </w:p>
        <w:p>
          <w:pPr>
            <w:pStyle w:val="TOC3"/>
            <w:tabs>
              <w:tab w:val="left" w:pos="1916"/>
            </w:tabs>
            <w:rPr>
              <w:rFonts w:asciiTheme="minorHAnsi" w:eastAsiaTheme="minorEastAsia" w:hAnsiTheme="minorHAnsi" w:cstheme="minorBidi"/>
              <w:noProof/>
              <w:kern w:val="2"/>
              <w:szCs w:val="24"/>
              <w:lang w:val="en-IE"/>
              <w14:ligatures w14:val="standardContextual"/>
            </w:rPr>
          </w:pPr>
          <w:hyperlink w:anchor="_Toc238824084" w:history="1">
            <w:r>
              <w:rPr>
                <w:rStyle w:val="Hyperlink"/>
                <w:noProof/>
              </w:rPr>
              <w:t>3.4.</w:t>
            </w:r>
            <w:r>
              <w:rPr>
                <w:rFonts w:asciiTheme="minorHAnsi" w:eastAsiaTheme="minorEastAsia" w:hAnsiTheme="minorHAnsi" w:cstheme="minorBidi"/>
                <w:noProof/>
                <w:kern w:val="2"/>
                <w:szCs w:val="24"/>
                <w:lang w:val="en-IE"/>
                <w14:ligatures w14:val="standardContextual"/>
              </w:rPr>
              <w:tab/>
            </w:r>
            <w:r>
              <w:rPr>
                <w:rStyle w:val="Hyperlink"/>
                <w:noProof/>
              </w:rPr>
              <w:t xml:space="preserve"> Social fairness and supporting people</w:t>
            </w:r>
            <w:r>
              <w:rPr>
                <w:noProof/>
                <w:webHidden/>
              </w:rPr>
              <w:tab/>
            </w:r>
            <w:r>
              <w:rPr>
                <w:noProof/>
                <w:webHidden/>
              </w:rPr>
              <w:fldChar w:fldCharType="begin"/>
            </w:r>
            <w:r>
              <w:rPr>
                <w:noProof/>
                <w:webHidden/>
              </w:rPr>
              <w:instrText xml:space="preserve"> PAGEREF _Toc238824084 \h </w:instrText>
            </w:r>
            <w:r>
              <w:rPr>
                <w:noProof/>
                <w:webHidden/>
              </w:rPr>
            </w:r>
            <w:r>
              <w:rPr>
                <w:noProof/>
                <w:webHidden/>
              </w:rPr>
              <w:fldChar w:fldCharType="separate"/>
            </w:r>
            <w:r>
              <w:rPr>
                <w:noProof/>
                <w:webHidden/>
              </w:rPr>
              <w:t>12</w:t>
            </w:r>
            <w:r>
              <w:rPr>
                <w:noProof/>
                <w:webHidden/>
              </w:rPr>
              <w:fldChar w:fldCharType="end"/>
            </w:r>
          </w:hyperlink>
        </w:p>
        <w:p>
          <w:pPr>
            <w:pStyle w:val="TOC1"/>
            <w:rPr>
              <w:rFonts w:asciiTheme="minorHAnsi" w:eastAsiaTheme="minorEastAsia" w:hAnsiTheme="minorHAnsi" w:cstheme="minorBidi"/>
              <w:noProof/>
              <w:kern w:val="2"/>
              <w:szCs w:val="24"/>
              <w:lang w:val="en-IE"/>
              <w14:ligatures w14:val="standardContextual"/>
            </w:rPr>
          </w:pPr>
          <w:hyperlink w:anchor="_Toc238824085" w:history="1">
            <w:r>
              <w:rPr>
                <w:rStyle w:val="Hyperlink"/>
                <w:noProof/>
              </w:rPr>
              <w:t>4.</w:t>
            </w:r>
            <w:r>
              <w:rPr>
                <w:rFonts w:asciiTheme="minorHAnsi" w:eastAsiaTheme="minorEastAsia" w:hAnsiTheme="minorHAnsi" w:cstheme="minorBidi"/>
                <w:noProof/>
                <w:kern w:val="2"/>
                <w:szCs w:val="24"/>
                <w:lang w:val="en-IE"/>
                <w14:ligatures w14:val="standardContextual"/>
              </w:rPr>
              <w:tab/>
            </w:r>
            <w:r>
              <w:rPr>
                <w:rStyle w:val="Hyperlink"/>
                <w:noProof/>
              </w:rPr>
              <w:t>The way forward: a stronger partnership with the EU’s outermost regions.</w:t>
            </w:r>
            <w:r>
              <w:rPr>
                <w:noProof/>
                <w:webHidden/>
              </w:rPr>
              <w:tab/>
            </w:r>
            <w:r>
              <w:rPr>
                <w:noProof/>
                <w:webHidden/>
              </w:rPr>
              <w:fldChar w:fldCharType="begin"/>
            </w:r>
            <w:r>
              <w:rPr>
                <w:noProof/>
                <w:webHidden/>
              </w:rPr>
              <w:instrText xml:space="preserve"> PAGEREF _Toc238824085 \h </w:instrText>
            </w:r>
            <w:r>
              <w:rPr>
                <w:noProof/>
                <w:webHidden/>
              </w:rPr>
            </w:r>
            <w:r>
              <w:rPr>
                <w:noProof/>
                <w:webHidden/>
              </w:rPr>
              <w:fldChar w:fldCharType="separate"/>
            </w:r>
            <w:r>
              <w:rPr>
                <w:noProof/>
                <w:webHidden/>
              </w:rPr>
              <w:t>13</w:t>
            </w:r>
            <w:r>
              <w:rPr>
                <w:noProof/>
                <w:webHidden/>
              </w:rPr>
              <w:fldChar w:fldCharType="end"/>
            </w:r>
          </w:hyperlink>
        </w:p>
        <w:p>
          <w:pPr>
            <w:pStyle w:val="TOC3"/>
            <w:tabs>
              <w:tab w:val="left" w:pos="1916"/>
            </w:tabs>
            <w:rPr>
              <w:rFonts w:asciiTheme="minorHAnsi" w:eastAsiaTheme="minorEastAsia" w:hAnsiTheme="minorHAnsi" w:cstheme="minorBidi"/>
              <w:noProof/>
              <w:kern w:val="2"/>
              <w:szCs w:val="24"/>
              <w:lang w:val="en-IE"/>
              <w14:ligatures w14:val="standardContextual"/>
            </w:rPr>
          </w:pPr>
          <w:hyperlink w:anchor="_Toc238824086" w:history="1">
            <w:r>
              <w:rPr>
                <w:rStyle w:val="Hyperlink"/>
                <w:rFonts w:eastAsia="Aptos"/>
                <w:noProof/>
              </w:rPr>
              <w:t>4.1.</w:t>
            </w:r>
            <w:r>
              <w:rPr>
                <w:rFonts w:asciiTheme="minorHAnsi" w:eastAsiaTheme="minorEastAsia" w:hAnsiTheme="minorHAnsi" w:cstheme="minorBidi"/>
                <w:noProof/>
                <w:kern w:val="2"/>
                <w:szCs w:val="24"/>
                <w:lang w:val="en-IE"/>
                <w14:ligatures w14:val="standardContextual"/>
              </w:rPr>
              <w:tab/>
            </w:r>
            <w:r>
              <w:rPr>
                <w:rStyle w:val="Hyperlink"/>
                <w:noProof/>
              </w:rPr>
              <w:t>Addressing challenges under current EU legislation: the regulatory package</w:t>
            </w:r>
            <w:r>
              <w:rPr>
                <w:noProof/>
                <w:webHidden/>
              </w:rPr>
              <w:tab/>
            </w:r>
            <w:r>
              <w:rPr>
                <w:noProof/>
                <w:webHidden/>
              </w:rPr>
              <w:fldChar w:fldCharType="begin"/>
            </w:r>
            <w:r>
              <w:rPr>
                <w:noProof/>
                <w:webHidden/>
              </w:rPr>
              <w:instrText xml:space="preserve"> PAGEREF _Toc238824086 \h </w:instrText>
            </w:r>
            <w:r>
              <w:rPr>
                <w:noProof/>
                <w:webHidden/>
              </w:rPr>
            </w:r>
            <w:r>
              <w:rPr>
                <w:noProof/>
                <w:webHidden/>
              </w:rPr>
              <w:fldChar w:fldCharType="separate"/>
            </w:r>
            <w:r>
              <w:rPr>
                <w:noProof/>
                <w:webHidden/>
              </w:rPr>
              <w:t>13</w:t>
            </w:r>
            <w:r>
              <w:rPr>
                <w:noProof/>
                <w:webHidden/>
              </w:rPr>
              <w:fldChar w:fldCharType="end"/>
            </w:r>
          </w:hyperlink>
        </w:p>
        <w:p>
          <w:pPr>
            <w:pStyle w:val="TOC3"/>
            <w:tabs>
              <w:tab w:val="left" w:pos="1916"/>
            </w:tabs>
            <w:rPr>
              <w:rFonts w:asciiTheme="minorHAnsi" w:eastAsiaTheme="minorEastAsia" w:hAnsiTheme="minorHAnsi" w:cstheme="minorBidi"/>
              <w:noProof/>
              <w:kern w:val="2"/>
              <w:szCs w:val="24"/>
              <w:lang w:val="en-IE"/>
              <w14:ligatures w14:val="standardContextual"/>
            </w:rPr>
          </w:pPr>
          <w:hyperlink w:anchor="_Toc238824087" w:history="1">
            <w:r>
              <w:rPr>
                <w:rStyle w:val="Hyperlink"/>
                <w:noProof/>
              </w:rPr>
              <w:t xml:space="preserve">4.2. </w:t>
            </w:r>
            <w:r>
              <w:rPr>
                <w:rFonts w:asciiTheme="minorHAnsi" w:eastAsiaTheme="minorEastAsia" w:hAnsiTheme="minorHAnsi" w:cstheme="minorBidi"/>
                <w:noProof/>
                <w:kern w:val="2"/>
                <w:szCs w:val="24"/>
                <w:lang w:val="en-IE"/>
                <w14:ligatures w14:val="standardContextual"/>
              </w:rPr>
              <w:tab/>
            </w:r>
            <w:r>
              <w:rPr>
                <w:rStyle w:val="Hyperlink"/>
                <w:noProof/>
              </w:rPr>
              <w:t>Strengthening dialogue and increasing awareness</w:t>
            </w:r>
            <w:r>
              <w:rPr>
                <w:noProof/>
                <w:webHidden/>
              </w:rPr>
              <w:tab/>
            </w:r>
            <w:r>
              <w:rPr>
                <w:noProof/>
                <w:webHidden/>
              </w:rPr>
              <w:fldChar w:fldCharType="begin"/>
            </w:r>
            <w:r>
              <w:rPr>
                <w:noProof/>
                <w:webHidden/>
              </w:rPr>
              <w:instrText xml:space="preserve"> PAGEREF _Toc238824087 \h </w:instrText>
            </w:r>
            <w:r>
              <w:rPr>
                <w:noProof/>
                <w:webHidden/>
              </w:rPr>
            </w:r>
            <w:r>
              <w:rPr>
                <w:noProof/>
                <w:webHidden/>
              </w:rPr>
              <w:fldChar w:fldCharType="separate"/>
            </w:r>
            <w:r>
              <w:rPr>
                <w:noProof/>
                <w:webHidden/>
              </w:rPr>
              <w:t>16</w:t>
            </w:r>
            <w:r>
              <w:rPr>
                <w:noProof/>
                <w:webHidden/>
              </w:rPr>
              <w:fldChar w:fldCharType="end"/>
            </w:r>
          </w:hyperlink>
        </w:p>
        <w:p>
          <w:pPr>
            <w:pStyle w:val="TOC3"/>
            <w:tabs>
              <w:tab w:val="left" w:pos="1916"/>
            </w:tabs>
            <w:rPr>
              <w:rFonts w:asciiTheme="minorHAnsi" w:eastAsiaTheme="minorEastAsia" w:hAnsiTheme="minorHAnsi" w:cstheme="minorBidi"/>
              <w:noProof/>
              <w:kern w:val="2"/>
              <w:szCs w:val="24"/>
              <w:lang w:val="en-IE"/>
              <w14:ligatures w14:val="standardContextual"/>
            </w:rPr>
          </w:pPr>
          <w:hyperlink w:anchor="_Toc238824088" w:history="1">
            <w:r>
              <w:rPr>
                <w:rStyle w:val="Hyperlink"/>
                <w:noProof/>
              </w:rPr>
              <w:t xml:space="preserve">4.3. </w:t>
            </w:r>
            <w:r>
              <w:rPr>
                <w:rFonts w:asciiTheme="minorHAnsi" w:eastAsiaTheme="minorEastAsia" w:hAnsiTheme="minorHAnsi" w:cstheme="minorBidi"/>
                <w:noProof/>
                <w:kern w:val="2"/>
                <w:szCs w:val="24"/>
                <w:lang w:val="en-IE"/>
                <w14:ligatures w14:val="standardContextual"/>
              </w:rPr>
              <w:tab/>
            </w:r>
            <w:r>
              <w:rPr>
                <w:rStyle w:val="Hyperlink"/>
                <w:noProof/>
              </w:rPr>
              <w:t>Mainstreaming the outermost regions’ specific constraints in new initiatives</w:t>
            </w:r>
            <w:r>
              <w:rPr>
                <w:noProof/>
                <w:webHidden/>
              </w:rPr>
              <w:tab/>
            </w:r>
            <w:r>
              <w:rPr>
                <w:noProof/>
                <w:webHidden/>
              </w:rPr>
              <w:fldChar w:fldCharType="begin"/>
            </w:r>
            <w:r>
              <w:rPr>
                <w:noProof/>
                <w:webHidden/>
              </w:rPr>
              <w:instrText xml:space="preserve"> PAGEREF _Toc238824088 \h </w:instrText>
            </w:r>
            <w:r>
              <w:rPr>
                <w:noProof/>
                <w:webHidden/>
              </w:rPr>
            </w:r>
            <w:r>
              <w:rPr>
                <w:noProof/>
                <w:webHidden/>
              </w:rPr>
              <w:fldChar w:fldCharType="separate"/>
            </w:r>
            <w:r>
              <w:rPr>
                <w:noProof/>
                <w:webHidden/>
              </w:rPr>
              <w:t>17</w:t>
            </w:r>
            <w:r>
              <w:rPr>
                <w:noProof/>
                <w:webHidden/>
              </w:rPr>
              <w:fldChar w:fldCharType="end"/>
            </w:r>
          </w:hyperlink>
        </w:p>
        <w:p>
          <w:pPr>
            <w:pStyle w:val="TOC2"/>
            <w:tabs>
              <w:tab w:val="left" w:pos="1916"/>
            </w:tabs>
            <w:ind w:left="1916" w:hanging="1434"/>
            <w:rPr>
              <w:rFonts w:asciiTheme="minorHAnsi" w:eastAsiaTheme="minorEastAsia" w:hAnsiTheme="minorHAnsi" w:cstheme="minorBidi"/>
              <w:kern w:val="2"/>
              <w:szCs w:val="24"/>
              <w:lang w:val="en-IE"/>
              <w14:ligatures w14:val="standardContextual"/>
            </w:rPr>
          </w:pPr>
          <w:r>
            <w:t xml:space="preserve">          </w:t>
          </w:r>
          <w:hyperlink w:anchor="_Toc238824089" w:history="1">
            <w:r>
              <w:rPr>
                <w:rStyle w:val="Hyperlink"/>
              </w:rPr>
              <w:t>4.4.</w:t>
            </w:r>
            <w:r>
              <w:rPr>
                <w:rFonts w:asciiTheme="minorHAnsi" w:eastAsiaTheme="minorEastAsia" w:hAnsiTheme="minorHAnsi" w:cstheme="minorBidi"/>
                <w:kern w:val="2"/>
                <w:szCs w:val="24"/>
                <w:lang w:val="en-IE"/>
                <w14:ligatures w14:val="standardContextual"/>
              </w:rPr>
              <w:tab/>
            </w:r>
            <w:r>
              <w:rPr>
                <w:rStyle w:val="Hyperlink"/>
              </w:rPr>
              <w:t>Maximising the impact of EU policies, funds and programmes                 in the outermost regions</w:t>
            </w:r>
            <w:r>
              <w:rPr>
                <w:webHidden/>
              </w:rPr>
              <w:tab/>
            </w:r>
            <w:r>
              <w:rPr>
                <w:webHidden/>
              </w:rPr>
              <w:fldChar w:fldCharType="begin"/>
            </w:r>
            <w:r>
              <w:rPr>
                <w:webHidden/>
              </w:rPr>
              <w:instrText xml:space="preserve"> PAGEREF _Toc238824089 \h </w:instrText>
            </w:r>
            <w:r>
              <w:rPr>
                <w:webHidden/>
              </w:rPr>
            </w:r>
            <w:r>
              <w:rPr>
                <w:webHidden/>
              </w:rPr>
              <w:fldChar w:fldCharType="separate"/>
            </w:r>
            <w:r>
              <w:rPr>
                <w:webHidden/>
              </w:rPr>
              <w:t>18</w:t>
            </w:r>
            <w:r>
              <w:rPr>
                <w:webHidden/>
              </w:rPr>
              <w:fldChar w:fldCharType="end"/>
            </w:r>
          </w:hyperlink>
        </w:p>
        <w:p>
          <w:pPr>
            <w:pStyle w:val="TOC3"/>
            <w:rPr>
              <w:rFonts w:asciiTheme="minorHAnsi" w:eastAsiaTheme="minorEastAsia" w:hAnsiTheme="minorHAnsi" w:cstheme="minorBidi"/>
              <w:noProof/>
              <w:kern w:val="2"/>
              <w:szCs w:val="24"/>
              <w:lang w:val="en-IE"/>
              <w14:ligatures w14:val="standardContextual"/>
            </w:rPr>
          </w:pPr>
          <w:r>
            <w:rPr>
              <w:noProof/>
            </w:rPr>
            <w:tab/>
          </w:r>
          <w:hyperlink w:anchor="_Toc238824090" w:history="1">
            <w:r>
              <w:rPr>
                <w:rStyle w:val="Hyperlink"/>
                <w:noProof/>
              </w:rPr>
              <w:t>4.4.1. Need for reinforced administrative and technical capacity</w:t>
            </w:r>
            <w:r>
              <w:rPr>
                <w:noProof/>
                <w:webHidden/>
              </w:rPr>
              <w:tab/>
            </w:r>
            <w:r>
              <w:rPr>
                <w:noProof/>
                <w:webHidden/>
              </w:rPr>
              <w:fldChar w:fldCharType="begin"/>
            </w:r>
            <w:r>
              <w:rPr>
                <w:noProof/>
                <w:webHidden/>
              </w:rPr>
              <w:instrText xml:space="preserve"> PAGEREF _Toc238824090 \h </w:instrText>
            </w:r>
            <w:r>
              <w:rPr>
                <w:noProof/>
                <w:webHidden/>
              </w:rPr>
            </w:r>
            <w:r>
              <w:rPr>
                <w:noProof/>
                <w:webHidden/>
              </w:rPr>
              <w:fldChar w:fldCharType="separate"/>
            </w:r>
            <w:r>
              <w:rPr>
                <w:noProof/>
                <w:webHidden/>
              </w:rPr>
              <w:t>18</w:t>
            </w:r>
            <w:r>
              <w:rPr>
                <w:noProof/>
                <w:webHidden/>
              </w:rPr>
              <w:fldChar w:fldCharType="end"/>
            </w:r>
          </w:hyperlink>
        </w:p>
        <w:p>
          <w:pPr>
            <w:pStyle w:val="TOC3"/>
            <w:rPr>
              <w:rFonts w:asciiTheme="minorHAnsi" w:eastAsiaTheme="minorEastAsia" w:hAnsiTheme="minorHAnsi" w:cstheme="minorBidi"/>
              <w:noProof/>
              <w:kern w:val="2"/>
              <w:szCs w:val="24"/>
              <w:lang w:val="en-IE"/>
              <w14:ligatures w14:val="standardContextual"/>
            </w:rPr>
          </w:pPr>
          <w:r>
            <w:rPr>
              <w:noProof/>
            </w:rPr>
            <w:tab/>
          </w:r>
          <w:hyperlink w:anchor="_Toc238824091" w:history="1">
            <w:r>
              <w:rPr>
                <w:rStyle w:val="Hyperlink"/>
                <w:noProof/>
              </w:rPr>
              <w:t>4.4.2. The next multiannual financial framework                        (the 2028-2034 MFF)</w:t>
            </w:r>
            <w:r>
              <w:rPr>
                <w:noProof/>
                <w:webHidden/>
              </w:rPr>
              <w:tab/>
            </w:r>
            <w:r>
              <w:rPr>
                <w:noProof/>
                <w:webHidden/>
              </w:rPr>
              <w:fldChar w:fldCharType="begin"/>
            </w:r>
            <w:r>
              <w:rPr>
                <w:noProof/>
                <w:webHidden/>
              </w:rPr>
              <w:instrText xml:space="preserve"> PAGEREF _Toc238824091 \h </w:instrText>
            </w:r>
            <w:r>
              <w:rPr>
                <w:noProof/>
                <w:webHidden/>
              </w:rPr>
            </w:r>
            <w:r>
              <w:rPr>
                <w:noProof/>
                <w:webHidden/>
              </w:rPr>
              <w:fldChar w:fldCharType="separate"/>
            </w:r>
            <w:r>
              <w:rPr>
                <w:noProof/>
                <w:webHidden/>
              </w:rPr>
              <w:t>20</w:t>
            </w:r>
            <w:r>
              <w:rPr>
                <w:noProof/>
                <w:webHidden/>
              </w:rPr>
              <w:fldChar w:fldCharType="end"/>
            </w:r>
          </w:hyperlink>
        </w:p>
        <w:p>
          <w:pPr>
            <w:pStyle w:val="TOC1"/>
            <w:rPr>
              <w:rFonts w:asciiTheme="minorHAnsi" w:eastAsiaTheme="minorEastAsia" w:hAnsiTheme="minorHAnsi" w:cstheme="minorBidi"/>
              <w:noProof/>
              <w:kern w:val="2"/>
              <w:szCs w:val="24"/>
              <w:lang w:val="en-IE"/>
              <w14:ligatures w14:val="standardContextual"/>
            </w:rPr>
          </w:pPr>
          <w:hyperlink w:anchor="_Toc238824092" w:history="1">
            <w:r>
              <w:rPr>
                <w:rStyle w:val="Hyperlink"/>
                <w:noProof/>
              </w:rPr>
              <w:t>5.</w:t>
            </w:r>
            <w:r>
              <w:rPr>
                <w:rFonts w:asciiTheme="minorHAnsi" w:eastAsiaTheme="minorEastAsia" w:hAnsiTheme="minorHAnsi" w:cstheme="minorBidi"/>
                <w:noProof/>
                <w:kern w:val="2"/>
                <w:szCs w:val="24"/>
                <w:lang w:val="en-IE"/>
                <w14:ligatures w14:val="standardContextual"/>
              </w:rPr>
              <w:tab/>
            </w:r>
            <w:r>
              <w:rPr>
                <w:rStyle w:val="Hyperlink"/>
                <w:noProof/>
              </w:rPr>
              <w:t>Conclusion</w:t>
            </w:r>
            <w:r>
              <w:rPr>
                <w:noProof/>
                <w:webHidden/>
              </w:rPr>
              <w:tab/>
            </w:r>
            <w:r>
              <w:rPr>
                <w:noProof/>
                <w:webHidden/>
              </w:rPr>
              <w:fldChar w:fldCharType="begin"/>
            </w:r>
            <w:r>
              <w:rPr>
                <w:noProof/>
                <w:webHidden/>
              </w:rPr>
              <w:instrText xml:space="preserve"> PAGEREF _Toc238824092 \h </w:instrText>
            </w:r>
            <w:r>
              <w:rPr>
                <w:noProof/>
                <w:webHidden/>
              </w:rPr>
            </w:r>
            <w:r>
              <w:rPr>
                <w:noProof/>
                <w:webHidden/>
              </w:rPr>
              <w:fldChar w:fldCharType="separate"/>
            </w:r>
            <w:r>
              <w:rPr>
                <w:noProof/>
                <w:webHidden/>
              </w:rPr>
              <w:t>22</w:t>
            </w:r>
            <w:r>
              <w:rPr>
                <w:noProof/>
                <w:webHidden/>
              </w:rPr>
              <w:fldChar w:fldCharType="end"/>
            </w:r>
          </w:hyperlink>
        </w:p>
        <w:p>
          <w:pPr>
            <w:pStyle w:val="TOC1"/>
            <w:rPr>
              <w:noProof/>
            </w:rPr>
          </w:pPr>
          <w:r>
            <w:rPr>
              <w:b/>
              <w:bCs/>
              <w:noProof/>
            </w:rPr>
            <w:fldChar w:fldCharType="end"/>
          </w:r>
        </w:p>
      </w:sdtContent>
    </w:sdt>
    <w:p>
      <w:pPr>
        <w:rPr>
          <w:noProof/>
        </w:rPr>
      </w:pPr>
    </w:p>
    <w:p>
      <w:pPr>
        <w:jc w:val="center"/>
        <w:rPr>
          <w:noProof/>
          <w:color w:val="FF0000"/>
          <w:lang w:eastAsia="en-GB"/>
        </w:rPr>
      </w:pPr>
    </w:p>
    <w:p>
      <w:pPr>
        <w:rPr>
          <w:noProof/>
          <w:color w:val="FF0000"/>
          <w:lang w:eastAsia="en-GB"/>
        </w:rPr>
      </w:pPr>
    </w:p>
    <w:p>
      <w:pPr>
        <w:rPr>
          <w:b/>
          <w:smallCaps/>
          <w:noProof/>
          <w:szCs w:val="24"/>
        </w:rPr>
      </w:pPr>
      <w:r>
        <w:rPr>
          <w:noProof/>
          <w:szCs w:val="24"/>
        </w:rPr>
        <w:br w:type="page"/>
      </w:r>
    </w:p>
    <w:p>
      <w:pPr>
        <w:pStyle w:val="Heading1"/>
        <w:numPr>
          <w:ilvl w:val="0"/>
          <w:numId w:val="22"/>
        </w:numPr>
        <w:rPr>
          <w:noProof/>
        </w:rPr>
      </w:pPr>
      <w:bookmarkStart w:id="2" w:name="_Toc238824078"/>
      <w:r>
        <w:rPr>
          <w:noProof/>
        </w:rPr>
        <w:lastRenderedPageBreak/>
        <w:t>Introduction</w:t>
      </w:r>
      <w:bookmarkEnd w:id="2"/>
    </w:p>
    <w:p>
      <w:pPr>
        <w:rPr>
          <w:noProof/>
          <w:szCs w:val="24"/>
        </w:rPr>
      </w:pPr>
      <w:r>
        <w:rPr>
          <w:noProof/>
        </w:rPr>
        <w:drawing>
          <wp:anchor distT="0" distB="0" distL="114300" distR="114300" simplePos="0" relativeHeight="251658241" behindDoc="0" locked="0" layoutInCell="1" allowOverlap="1">
            <wp:simplePos x="0" y="0"/>
            <wp:positionH relativeFrom="margin">
              <wp:align>left</wp:align>
            </wp:positionH>
            <wp:positionV relativeFrom="paragraph">
              <wp:posOffset>916692</wp:posOffset>
            </wp:positionV>
            <wp:extent cx="5456555" cy="2716778"/>
            <wp:effectExtent l="0" t="0" r="0" b="7620"/>
            <wp:wrapTopAndBottom/>
            <wp:docPr id="1" name="Picture 1" descr="A map of the world with different countries/regions&#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Picture 1" descr="A map of the world with different countries/regions&#10;&#10;AI-generated content may be incorrect."/>
                    <pic:cNvPicPr>
                      <a:picLocks noChangeAspect="1" noChangeArrowheads="1"/>
                    </pic:cNvPicPr>
                  </pic:nvPicPr>
                  <pic:blipFill rotWithShape="1">
                    <a:blip r:embed="rId21" cstate="print">
                      <a:extLst>
                        <a:ext uri="{28A0092B-C50C-407E-A947-70E740481C1C}">
                          <a14:useLocalDpi xmlns:a14="http://schemas.microsoft.com/office/drawing/2010/main" val="0"/>
                        </a:ext>
                      </a:extLst>
                    </a:blip>
                    <a:srcRect/>
                    <a:stretch>
                      <a:fillRect/>
                    </a:stretch>
                  </pic:blipFill>
                  <pic:spPr bwMode="auto">
                    <a:xfrm>
                      <a:off x="0" y="0"/>
                      <a:ext cx="5456555" cy="2716778"/>
                    </a:xfrm>
                    <a:prstGeom prst="rect">
                      <a:avLst/>
                    </a:prstGeom>
                    <a:noFill/>
                    <a:ln>
                      <a:noFill/>
                    </a:ln>
                    <a:extLst>
                      <a:ext uri="{53640926-AAD7-44D8-BBD7-CCE9431645EC}">
                        <a14:shadowObscured xmlns:a14="http://schemas.microsoft.com/office/drawing/2010/main"/>
                      </a:ext>
                    </a:extLst>
                  </pic:spPr>
                </pic:pic>
              </a:graphicData>
            </a:graphic>
          </wp:anchor>
        </w:drawing>
      </w:r>
      <w:r>
        <w:rPr>
          <w:noProof/>
        </w:rPr>
        <w:t xml:space="preserve">The </w:t>
      </w:r>
      <w:r>
        <w:rPr>
          <w:b/>
          <w:bCs/>
          <w:noProof/>
        </w:rPr>
        <w:t>outermost regions</w:t>
      </w:r>
      <w:r>
        <w:rPr>
          <w:noProof/>
        </w:rPr>
        <w:t xml:space="preserve"> are the most remote</w:t>
      </w:r>
      <w:r>
        <w:rPr>
          <w:noProof/>
          <w:szCs w:val="24"/>
        </w:rPr>
        <w:t xml:space="preserve"> </w:t>
      </w:r>
      <w:r>
        <w:rPr>
          <w:noProof/>
        </w:rPr>
        <w:t>parts of the EU and</w:t>
      </w:r>
      <w:r>
        <w:rPr>
          <w:noProof/>
          <w:szCs w:val="24"/>
        </w:rPr>
        <w:t xml:space="preserve"> </w:t>
      </w:r>
      <w:r>
        <w:rPr>
          <w:b/>
          <w:bCs/>
          <w:noProof/>
        </w:rPr>
        <w:t xml:space="preserve">gateways </w:t>
      </w:r>
      <w:r>
        <w:rPr>
          <w:noProof/>
        </w:rPr>
        <w:t xml:space="preserve">to the </w:t>
      </w:r>
      <w:r>
        <w:rPr>
          <w:b/>
          <w:bCs/>
          <w:noProof/>
        </w:rPr>
        <w:t>world</w:t>
      </w:r>
      <w:r>
        <w:rPr>
          <w:noProof/>
        </w:rPr>
        <w:t>, as they extend the EU’s presence to South America, the Caribbean and the Indian and Atlantic Oceans. These are the regions of</w:t>
      </w:r>
      <w:r>
        <w:rPr>
          <w:noProof/>
          <w:szCs w:val="24"/>
        </w:rPr>
        <w:t xml:space="preserve"> </w:t>
      </w:r>
      <w:r>
        <w:rPr>
          <w:noProof/>
        </w:rPr>
        <w:t>French Guiana, Guadeloupe, Martinique, Mayotte, Réunion and Saint-Martin (France); the Azores and Madeira (Portugal); and the Canary Islands (Spain)</w:t>
      </w:r>
      <w:r>
        <w:rPr>
          <w:noProof/>
          <w:szCs w:val="24"/>
        </w:rPr>
        <w:t>.</w:t>
      </w:r>
    </w:p>
    <w:p>
      <w:pPr>
        <w:pStyle w:val="Caption"/>
        <w:spacing w:before="0" w:after="0"/>
        <w:rPr>
          <w:noProof/>
          <w:sz w:val="20"/>
        </w:rPr>
      </w:pPr>
      <w:r>
        <w:rPr>
          <w:b w:val="0"/>
          <w:bCs/>
          <w:noProof/>
          <w:sz w:val="20"/>
          <w:u w:val="single"/>
        </w:rPr>
        <w:t xml:space="preserve">Figure </w:t>
      </w:r>
      <w:r>
        <w:rPr>
          <w:b w:val="0"/>
          <w:bCs/>
          <w:noProof/>
          <w:sz w:val="20"/>
          <w:u w:val="single"/>
        </w:rPr>
        <w:fldChar w:fldCharType="begin"/>
      </w:r>
      <w:r>
        <w:rPr>
          <w:b w:val="0"/>
          <w:bCs/>
          <w:noProof/>
          <w:sz w:val="20"/>
          <w:u w:val="single"/>
        </w:rPr>
        <w:instrText xml:space="preserve"> SEQ Figure \* ARABIC </w:instrText>
      </w:r>
      <w:r>
        <w:rPr>
          <w:b w:val="0"/>
          <w:bCs/>
          <w:noProof/>
          <w:sz w:val="20"/>
          <w:u w:val="single"/>
        </w:rPr>
        <w:fldChar w:fldCharType="separate"/>
      </w:r>
      <w:r>
        <w:rPr>
          <w:b w:val="0"/>
          <w:bCs/>
          <w:noProof/>
          <w:sz w:val="20"/>
          <w:u w:val="single"/>
        </w:rPr>
        <w:t>1</w:t>
      </w:r>
      <w:r>
        <w:rPr>
          <w:b w:val="0"/>
          <w:bCs/>
          <w:noProof/>
          <w:sz w:val="20"/>
          <w:u w:val="single"/>
        </w:rPr>
        <w:fldChar w:fldCharType="end"/>
      </w:r>
      <w:r>
        <w:rPr>
          <w:b w:val="0"/>
          <w:bCs/>
          <w:noProof/>
          <w:sz w:val="20"/>
          <w:u w:val="single"/>
        </w:rPr>
        <w:t>:</w:t>
      </w:r>
      <w:r>
        <w:rPr>
          <w:b w:val="0"/>
          <w:bCs/>
          <w:noProof/>
          <w:sz w:val="20"/>
        </w:rPr>
        <w:t xml:space="preserve"> Location of the outermost regions</w:t>
      </w:r>
    </w:p>
    <w:p>
      <w:pPr>
        <w:pStyle w:val="NormalWeb"/>
        <w:spacing w:before="120" w:beforeAutospacing="0" w:after="120" w:afterAutospacing="0"/>
        <w:jc w:val="both"/>
        <w:rPr>
          <w:noProof/>
        </w:rPr>
      </w:pPr>
      <w:r>
        <w:rPr>
          <w:noProof/>
        </w:rPr>
        <w:t xml:space="preserve">With the rise in geopolitical tensions worldwide, the EU’s outermost regions are increasingly important as </w:t>
      </w:r>
      <w:r>
        <w:rPr>
          <w:b/>
          <w:bCs/>
          <w:noProof/>
        </w:rPr>
        <w:t xml:space="preserve">strategic outposts </w:t>
      </w:r>
      <w:r>
        <w:rPr>
          <w:noProof/>
        </w:rPr>
        <w:t>of the EU. Their unique assets should be better harnessed for the mutual benefit of both the regions themselves and the EU as a whole.</w:t>
      </w:r>
    </w:p>
    <w:p>
      <w:pPr>
        <w:spacing w:before="120"/>
        <w:rPr>
          <w:noProof/>
        </w:rPr>
      </w:pPr>
      <w:r>
        <w:rPr>
          <w:noProof/>
        </w:rPr>
        <w:t xml:space="preserve">In line with Article 349 of the Treaty on the Functioning of the European Union (TFEU), successive </w:t>
      </w:r>
      <w:r>
        <w:rPr>
          <w:b/>
          <w:bCs/>
          <w:noProof/>
        </w:rPr>
        <w:t>Commission strategies</w:t>
      </w:r>
      <w:r>
        <w:rPr>
          <w:noProof/>
        </w:rPr>
        <w:t> (</w:t>
      </w:r>
      <w:r>
        <w:rPr>
          <w:rStyle w:val="FootnoteReference"/>
          <w:noProof/>
        </w:rPr>
        <w:footnoteReference w:id="2"/>
      </w:r>
      <w:r>
        <w:rPr>
          <w:noProof/>
        </w:rPr>
        <w:t xml:space="preserve">), together with targeted legislative measures and specific support from </w:t>
      </w:r>
      <w:r>
        <w:rPr>
          <w:b/>
          <w:bCs/>
          <w:noProof/>
        </w:rPr>
        <w:t>EU funds and programmes</w:t>
      </w:r>
      <w:r>
        <w:rPr>
          <w:noProof/>
        </w:rPr>
        <w:t>, have had a positive impact on the prosperity of the outermost regions. The latest strategy of 2022 (</w:t>
      </w:r>
      <w:r>
        <w:rPr>
          <w:rStyle w:val="FootnoteReference"/>
          <w:noProof/>
        </w:rPr>
        <w:footnoteReference w:id="3"/>
      </w:r>
      <w:r>
        <w:rPr>
          <w:noProof/>
        </w:rPr>
        <w:t>) included around 80 actions to support the outermost regions and is now fully implemented, as evidenced in the 2024 implementation report (</w:t>
      </w:r>
      <w:r>
        <w:rPr>
          <w:rStyle w:val="FootnoteReference"/>
          <w:noProof/>
        </w:rPr>
        <w:footnoteReference w:id="4"/>
      </w:r>
      <w:r>
        <w:rPr>
          <w:noProof/>
        </w:rPr>
        <w:t>).</w:t>
      </w:r>
    </w:p>
    <w:p>
      <w:pPr>
        <w:spacing w:before="120"/>
        <w:rPr>
          <w:noProof/>
        </w:rPr>
      </w:pPr>
      <w:r>
        <w:rPr>
          <w:b/>
          <w:bCs/>
          <w:noProof/>
        </w:rPr>
        <w:t>Cohesion policy</w:t>
      </w:r>
      <w:r>
        <w:rPr>
          <w:noProof/>
          <w:szCs w:val="24"/>
        </w:rPr>
        <w:t xml:space="preserve"> </w:t>
      </w:r>
      <w:r>
        <w:rPr>
          <w:noProof/>
        </w:rPr>
        <w:t>has played a key role in the development of the outermost regions, with EUR 9.7 billion, from the 2021-2027 EU budget. It has contributed to economic diversification and modernisation, improving transport and digital connectivity, supporting access to essential infrastructures and services, social cohesion and skills development. In addition, the EU allocated EUR 6.4 billion in the same period for agriculture and fisheries, strongly contributing to food security and autonomy in the outermost regions and supporting rural and coastal communities.</w:t>
      </w:r>
    </w:p>
    <w:p>
      <w:pPr>
        <w:spacing w:before="120"/>
        <w:rPr>
          <w:noProof/>
        </w:rPr>
      </w:pPr>
      <w:r>
        <w:rPr>
          <w:noProof/>
        </w:rPr>
        <w:t xml:space="preserve">However, </w:t>
      </w:r>
      <w:r>
        <w:rPr>
          <w:b/>
          <w:bCs/>
          <w:noProof/>
        </w:rPr>
        <w:t xml:space="preserve">challenges </w:t>
      </w:r>
      <w:r>
        <w:rPr>
          <w:noProof/>
        </w:rPr>
        <w:t>persist in terms of</w:t>
      </w:r>
      <w:r>
        <w:rPr>
          <w:b/>
          <w:bCs/>
          <w:noProof/>
        </w:rPr>
        <w:t xml:space="preserve"> socio-economic development</w:t>
      </w:r>
      <w:r>
        <w:rPr>
          <w:noProof/>
        </w:rPr>
        <w:t xml:space="preserve">, inequalities, connectivity, competitiveness and full access to the single market, as well as administrative and technical capacity for the implementation of EU funds. There are </w:t>
      </w:r>
      <w:r>
        <w:rPr>
          <w:b/>
          <w:bCs/>
          <w:noProof/>
        </w:rPr>
        <w:t xml:space="preserve">large economic disparities </w:t>
      </w:r>
      <w:r>
        <w:rPr>
          <w:noProof/>
        </w:rPr>
        <w:t>with continental EU and amongst the outermost regions themselves. In the most disadvantaged outermost regions, access to basic goods and essential services remains limited.</w:t>
      </w:r>
    </w:p>
    <w:p>
      <w:pPr>
        <w:spacing w:before="120"/>
        <w:rPr>
          <w:noProof/>
        </w:rPr>
      </w:pPr>
      <w:bookmarkStart w:id="3" w:name="_Hlk227147862"/>
      <w:r>
        <w:rPr>
          <w:noProof/>
        </w:rPr>
        <w:t xml:space="preserve">These specific challenges and constraints, together with the new opportunities arising from the outermost regions’ geostrategic position, call for a shift in the EU’s approach to these regions. A comprehensive, coordinated and tailored set of measures is needed to strengthen support for them and boost their </w:t>
      </w:r>
      <w:r>
        <w:rPr>
          <w:b/>
          <w:bCs/>
          <w:noProof/>
        </w:rPr>
        <w:t>socio-economic growth</w:t>
      </w:r>
      <w:r>
        <w:rPr>
          <w:noProof/>
        </w:rPr>
        <w:t xml:space="preserve">, including by upgrading their critical infrastructure, and to unlock their full </w:t>
      </w:r>
      <w:r>
        <w:rPr>
          <w:b/>
          <w:bCs/>
          <w:noProof/>
        </w:rPr>
        <w:t>geostrategic potential</w:t>
      </w:r>
      <w:r>
        <w:rPr>
          <w:noProof/>
        </w:rPr>
        <w:t xml:space="preserve"> for the benefit of both the regions and the Union as a whole.</w:t>
      </w:r>
    </w:p>
    <w:bookmarkEnd w:id="3"/>
    <w:p>
      <w:pPr>
        <w:rPr>
          <w:noProof/>
        </w:rPr>
      </w:pPr>
      <w:r>
        <w:rPr>
          <w:noProof/>
        </w:rPr>
        <w:t xml:space="preserve">In this context, this Communication sets out a </w:t>
      </w:r>
      <w:r>
        <w:rPr>
          <w:b/>
          <w:bCs/>
          <w:noProof/>
        </w:rPr>
        <w:t xml:space="preserve">new strategy </w:t>
      </w:r>
      <w:r>
        <w:rPr>
          <w:noProof/>
        </w:rPr>
        <w:t xml:space="preserve">for the EU outermost regions, to better identify and adapt EU initiatives to their specific needs, challenges and strategic assets, in line with the EU political priorities. </w:t>
      </w:r>
    </w:p>
    <w:p>
      <w:pPr>
        <w:rPr>
          <w:rFonts w:eastAsia="Times New Roman Bold"/>
          <w:noProof/>
        </w:rPr>
      </w:pPr>
      <w:r>
        <w:rPr>
          <w:rFonts w:ascii="Calibri" w:hAnsi="Calibri"/>
          <w:noProof/>
          <w:szCs w:val="24"/>
          <w:lang w:eastAsia="en-GB"/>
        </w:rPr>
        <w:drawing>
          <wp:anchor distT="0" distB="0" distL="114300" distR="114300" simplePos="0" relativeHeight="251658244" behindDoc="0" locked="0" layoutInCell="1" allowOverlap="1">
            <wp:simplePos x="0" y="0"/>
            <wp:positionH relativeFrom="margin">
              <wp:posOffset>0</wp:posOffset>
            </wp:positionH>
            <wp:positionV relativeFrom="paragraph">
              <wp:posOffset>244104</wp:posOffset>
            </wp:positionV>
            <wp:extent cx="5492750" cy="3089910"/>
            <wp:effectExtent l="0" t="0" r="0" b="0"/>
            <wp:wrapTopAndBottom/>
            <wp:docPr id="1161327145" name="Graphic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61327145" name=""/>
                    <pic:cNvPicPr/>
                  </pic:nvPicPr>
                  <pic:blipFill>
                    <a:blip r:embed="rId22">
                      <a:extLst>
                        <a:ext uri="{96DAC541-7B7A-43D3-8B79-37D633B846F1}">
                          <asvg:svgBlip xmlns:asvg="http://schemas.microsoft.com/office/drawing/2016/SVG/main" r:embed="rId23"/>
                        </a:ext>
                      </a:extLst>
                    </a:blip>
                    <a:stretch>
                      <a:fillRect/>
                    </a:stretch>
                  </pic:blipFill>
                  <pic:spPr>
                    <a:xfrm>
                      <a:off x="0" y="0"/>
                      <a:ext cx="5492750" cy="3089910"/>
                    </a:xfrm>
                    <a:prstGeom prst="rect">
                      <a:avLst/>
                    </a:prstGeom>
                  </pic:spPr>
                </pic:pic>
              </a:graphicData>
            </a:graphic>
          </wp:anchor>
        </w:drawing>
      </w:r>
      <w:r>
        <w:rPr>
          <w:noProof/>
        </w:rPr>
        <w:t xml:space="preserve">The strategy focuses on </w:t>
      </w:r>
      <w:r>
        <w:rPr>
          <w:b/>
          <w:bCs/>
          <w:noProof/>
        </w:rPr>
        <w:t>four objectives</w:t>
      </w:r>
      <w:r>
        <w:rPr>
          <w:noProof/>
        </w:rPr>
        <w:t xml:space="preserve"> to foster sustainable growth in these regions:</w:t>
      </w:r>
    </w:p>
    <w:p>
      <w:pPr>
        <w:keepNext/>
        <w:rPr>
          <w:bCs/>
          <w:noProof/>
          <w:sz w:val="20"/>
        </w:rPr>
      </w:pPr>
      <w:bookmarkStart w:id="4" w:name="_Toc231566920"/>
      <w:r>
        <w:rPr>
          <w:bCs/>
          <w:noProof/>
          <w:sz w:val="20"/>
          <w:u w:val="single"/>
        </w:rPr>
        <w:lastRenderedPageBreak/>
        <w:t xml:space="preserve">Figure </w:t>
      </w:r>
      <w:r>
        <w:rPr>
          <w:bCs/>
          <w:noProof/>
          <w:sz w:val="20"/>
          <w:u w:val="single"/>
        </w:rPr>
        <w:fldChar w:fldCharType="begin"/>
      </w:r>
      <w:r>
        <w:rPr>
          <w:bCs/>
          <w:noProof/>
          <w:sz w:val="20"/>
          <w:u w:val="single"/>
        </w:rPr>
        <w:instrText xml:space="preserve"> SEQ Figure \* ARABIC </w:instrText>
      </w:r>
      <w:r>
        <w:rPr>
          <w:bCs/>
          <w:noProof/>
          <w:sz w:val="20"/>
          <w:u w:val="single"/>
        </w:rPr>
        <w:fldChar w:fldCharType="separate"/>
      </w:r>
      <w:r>
        <w:rPr>
          <w:bCs/>
          <w:noProof/>
          <w:sz w:val="20"/>
          <w:u w:val="single"/>
        </w:rPr>
        <w:t>2</w:t>
      </w:r>
      <w:r>
        <w:rPr>
          <w:bCs/>
          <w:noProof/>
          <w:sz w:val="20"/>
          <w:u w:val="single"/>
        </w:rPr>
        <w:fldChar w:fldCharType="end"/>
      </w:r>
      <w:r>
        <w:rPr>
          <w:bCs/>
          <w:noProof/>
          <w:sz w:val="20"/>
          <w:u w:val="single"/>
        </w:rPr>
        <w:t>:</w:t>
      </w:r>
      <w:r>
        <w:rPr>
          <w:bCs/>
          <w:noProof/>
          <w:sz w:val="20"/>
        </w:rPr>
        <w:t xml:space="preserve"> Key </w:t>
      </w:r>
      <w:r>
        <w:rPr>
          <w:noProof/>
          <w:sz w:val="20"/>
        </w:rPr>
        <w:t>objectives</w:t>
      </w:r>
      <w:r>
        <w:rPr>
          <w:bCs/>
          <w:noProof/>
          <w:sz w:val="20"/>
        </w:rPr>
        <w:t xml:space="preserve"> of the strategy for </w:t>
      </w:r>
      <w:r>
        <w:rPr>
          <w:noProof/>
          <w:sz w:val="20"/>
        </w:rPr>
        <w:t>the</w:t>
      </w:r>
      <w:r>
        <w:rPr>
          <w:bCs/>
          <w:noProof/>
          <w:sz w:val="20"/>
        </w:rPr>
        <w:t xml:space="preserve"> outermost regions</w:t>
      </w:r>
      <w:bookmarkEnd w:id="4"/>
    </w:p>
    <w:p>
      <w:pPr>
        <w:spacing w:before="120"/>
        <w:rPr>
          <w:noProof/>
        </w:rPr>
      </w:pPr>
      <w:r>
        <w:rPr>
          <w:noProof/>
        </w:rPr>
        <w:t xml:space="preserve">The strategy also aims to develop a </w:t>
      </w:r>
      <w:r>
        <w:rPr>
          <w:b/>
          <w:noProof/>
        </w:rPr>
        <w:t>stronger partnership</w:t>
      </w:r>
      <w:r>
        <w:rPr>
          <w:noProof/>
        </w:rPr>
        <w:t xml:space="preserve"> between the outermost regions, their Member States and the Commission, rooted in a more </w:t>
      </w:r>
      <w:r>
        <w:rPr>
          <w:b/>
          <w:bCs/>
          <w:noProof/>
        </w:rPr>
        <w:t>systematic application of Article 349 TFEU</w:t>
      </w:r>
      <w:r>
        <w:rPr>
          <w:noProof/>
        </w:rPr>
        <w:t>.</w:t>
      </w:r>
    </w:p>
    <w:p>
      <w:pPr>
        <w:spacing w:before="120"/>
        <w:rPr>
          <w:noProof/>
        </w:rPr>
      </w:pPr>
      <w:r>
        <w:rPr>
          <w:noProof/>
        </w:rPr>
        <w:t xml:space="preserve">Alongside this strategy, the Commission is presenting a </w:t>
      </w:r>
      <w:r>
        <w:rPr>
          <w:b/>
          <w:bCs/>
          <w:noProof/>
        </w:rPr>
        <w:t>regulatory package</w:t>
      </w:r>
      <w:r>
        <w:rPr>
          <w:noProof/>
        </w:rPr>
        <w:t xml:space="preserve"> proposing</w:t>
      </w:r>
      <w:r>
        <w:rPr>
          <w:i/>
          <w:iCs/>
          <w:noProof/>
          <w:lang w:val="en-IE"/>
        </w:rPr>
        <w:t xml:space="preserve"> </w:t>
      </w:r>
      <w:r>
        <w:rPr>
          <w:noProof/>
        </w:rPr>
        <w:t>targeted amendments to specific EU sectoral legislation to address challenges affecting the outermost regions and support their growth.</w:t>
      </w:r>
    </w:p>
    <w:p>
      <w:pPr>
        <w:spacing w:before="120"/>
        <w:rPr>
          <w:noProof/>
        </w:rPr>
      </w:pPr>
      <w:r>
        <w:rPr>
          <w:noProof/>
        </w:rPr>
        <w:t>A stronger partnership will also help to better address the specific nature of the outermost regions in</w:t>
      </w:r>
      <w:r>
        <w:rPr>
          <w:b/>
          <w:bCs/>
          <w:noProof/>
        </w:rPr>
        <w:t xml:space="preserve"> future EU initiatives </w:t>
      </w:r>
      <w:r>
        <w:rPr>
          <w:noProof/>
        </w:rPr>
        <w:t xml:space="preserve">and to </w:t>
      </w:r>
      <w:r>
        <w:rPr>
          <w:b/>
          <w:noProof/>
        </w:rPr>
        <w:t xml:space="preserve">maximise the </w:t>
      </w:r>
      <w:r>
        <w:rPr>
          <w:b/>
          <w:bCs/>
          <w:noProof/>
        </w:rPr>
        <w:t>existing opportunities</w:t>
      </w:r>
      <w:r>
        <w:rPr>
          <w:noProof/>
        </w:rPr>
        <w:t xml:space="preserve"> in EU laws and funding.</w:t>
      </w:r>
    </w:p>
    <w:p>
      <w:pPr>
        <w:pStyle w:val="Heading1"/>
        <w:numPr>
          <w:ilvl w:val="0"/>
          <w:numId w:val="23"/>
        </w:numPr>
        <w:spacing w:before="120"/>
        <w:ind w:left="714" w:hanging="357"/>
        <w:rPr>
          <w:noProof/>
        </w:rPr>
      </w:pPr>
      <w:bookmarkStart w:id="5" w:name="_Toc238824079"/>
      <w:r>
        <w:rPr>
          <w:noProof/>
        </w:rPr>
        <w:t>The outermost regions: opportunities and challenges</w:t>
      </w:r>
      <w:bookmarkEnd w:id="5"/>
    </w:p>
    <w:p>
      <w:pPr>
        <w:rPr>
          <w:noProof/>
        </w:rPr>
      </w:pPr>
      <w:r>
        <w:rPr>
          <w:noProof/>
        </w:rPr>
        <w:t xml:space="preserve">The outermost regions are home to </w:t>
      </w:r>
      <w:r>
        <w:rPr>
          <w:b/>
          <w:bCs/>
          <w:noProof/>
        </w:rPr>
        <w:t>5 million EU citizens</w:t>
      </w:r>
      <w:r>
        <w:rPr>
          <w:noProof/>
        </w:rPr>
        <w:t xml:space="preserve"> and offer untapped </w:t>
      </w:r>
      <w:r>
        <w:rPr>
          <w:b/>
          <w:bCs/>
          <w:noProof/>
        </w:rPr>
        <w:t xml:space="preserve">opportunities </w:t>
      </w:r>
      <w:r>
        <w:rPr>
          <w:noProof/>
        </w:rPr>
        <w:t xml:space="preserve">that could greatly benefit the entire Union. Situated in strategic locations in </w:t>
      </w:r>
      <w:r>
        <w:rPr>
          <w:b/>
          <w:bCs/>
          <w:noProof/>
        </w:rPr>
        <w:t xml:space="preserve">critical sea lanes </w:t>
      </w:r>
      <w:r>
        <w:rPr>
          <w:noProof/>
        </w:rPr>
        <w:t>and</w:t>
      </w:r>
      <w:r>
        <w:rPr>
          <w:b/>
          <w:bCs/>
          <w:noProof/>
        </w:rPr>
        <w:t xml:space="preserve"> </w:t>
      </w:r>
      <w:r>
        <w:rPr>
          <w:noProof/>
        </w:rPr>
        <w:t>on</w:t>
      </w:r>
      <w:r>
        <w:rPr>
          <w:b/>
          <w:bCs/>
          <w:noProof/>
        </w:rPr>
        <w:t xml:space="preserve"> major trade routes</w:t>
      </w:r>
      <w:r>
        <w:rPr>
          <w:noProof/>
        </w:rPr>
        <w:t xml:space="preserve">, and offering key </w:t>
      </w:r>
      <w:r>
        <w:rPr>
          <w:b/>
          <w:bCs/>
          <w:noProof/>
        </w:rPr>
        <w:t xml:space="preserve">digital </w:t>
      </w:r>
      <w:r>
        <w:rPr>
          <w:noProof/>
        </w:rPr>
        <w:t>and</w:t>
      </w:r>
      <w:r>
        <w:rPr>
          <w:b/>
          <w:bCs/>
          <w:noProof/>
        </w:rPr>
        <w:t xml:space="preserve"> transport global connections</w:t>
      </w:r>
      <w:r>
        <w:rPr>
          <w:noProof/>
        </w:rPr>
        <w:t xml:space="preserve">, the outermost regions can play an important role in EU </w:t>
      </w:r>
      <w:r>
        <w:rPr>
          <w:b/>
          <w:bCs/>
          <w:noProof/>
        </w:rPr>
        <w:t>trade</w:t>
      </w:r>
      <w:r>
        <w:rPr>
          <w:noProof/>
        </w:rPr>
        <w:t xml:space="preserve">, </w:t>
      </w:r>
      <w:r>
        <w:rPr>
          <w:b/>
          <w:bCs/>
          <w:noProof/>
        </w:rPr>
        <w:t>regional cooperation</w:t>
      </w:r>
      <w:r>
        <w:rPr>
          <w:noProof/>
        </w:rPr>
        <w:t xml:space="preserve">, </w:t>
      </w:r>
      <w:r>
        <w:rPr>
          <w:b/>
          <w:bCs/>
          <w:noProof/>
        </w:rPr>
        <w:t>security</w:t>
      </w:r>
      <w:r>
        <w:rPr>
          <w:noProof/>
        </w:rPr>
        <w:t xml:space="preserve"> and </w:t>
      </w:r>
      <w:r>
        <w:rPr>
          <w:b/>
          <w:bCs/>
          <w:noProof/>
        </w:rPr>
        <w:t>defence</w:t>
      </w:r>
      <w:r>
        <w:rPr>
          <w:noProof/>
        </w:rPr>
        <w:t>.</w:t>
      </w:r>
    </w:p>
    <w:p>
      <w:pPr>
        <w:spacing w:before="120"/>
        <w:rPr>
          <w:noProof/>
        </w:rPr>
      </w:pPr>
      <w:r>
        <w:rPr>
          <w:noProof/>
        </w:rPr>
        <w:t xml:space="preserve">Their </w:t>
      </w:r>
      <w:r>
        <w:rPr>
          <w:b/>
          <w:bCs/>
          <w:noProof/>
        </w:rPr>
        <w:t>vast maritime zones</w:t>
      </w:r>
      <w:r>
        <w:rPr>
          <w:noProof/>
        </w:rPr>
        <w:t xml:space="preserve">, which represent over half of the EU’s exclusive economic zones, have clear potential for the </w:t>
      </w:r>
      <w:r>
        <w:rPr>
          <w:b/>
          <w:noProof/>
        </w:rPr>
        <w:t>blue economy</w:t>
      </w:r>
      <w:r>
        <w:rPr>
          <w:noProof/>
        </w:rPr>
        <w:t xml:space="preserve"> and economic ventures. The exceptional geographical characteristics of these regions and their spaceport facilities and state-of-the-art observatories make them well placed to advance the EU’s goals in the </w:t>
      </w:r>
      <w:r>
        <w:rPr>
          <w:b/>
          <w:bCs/>
          <w:noProof/>
        </w:rPr>
        <w:t>space sector</w:t>
      </w:r>
      <w:r>
        <w:rPr>
          <w:noProof/>
        </w:rPr>
        <w:t>.</w:t>
      </w:r>
    </w:p>
    <w:p>
      <w:pPr>
        <w:rPr>
          <w:noProof/>
        </w:rPr>
      </w:pPr>
      <w:r>
        <w:rPr>
          <w:noProof/>
        </w:rPr>
        <w:t xml:space="preserve">Their </w:t>
      </w:r>
      <w:r>
        <w:rPr>
          <w:b/>
          <w:bCs/>
          <w:noProof/>
        </w:rPr>
        <w:t>diverse ecosystems and climates</w:t>
      </w:r>
      <w:r>
        <w:rPr>
          <w:noProof/>
        </w:rPr>
        <w:t xml:space="preserve"> create </w:t>
      </w:r>
      <w:r>
        <w:rPr>
          <w:b/>
          <w:bCs/>
          <w:noProof/>
        </w:rPr>
        <w:t xml:space="preserve">research </w:t>
      </w:r>
      <w:r>
        <w:rPr>
          <w:noProof/>
        </w:rPr>
        <w:t xml:space="preserve">and </w:t>
      </w:r>
      <w:r>
        <w:rPr>
          <w:b/>
          <w:bCs/>
          <w:noProof/>
        </w:rPr>
        <w:t xml:space="preserve">innovation </w:t>
      </w:r>
      <w:r>
        <w:rPr>
          <w:noProof/>
        </w:rPr>
        <w:t xml:space="preserve">opportunities for the EU in the fields of the </w:t>
      </w:r>
      <w:r>
        <w:rPr>
          <w:b/>
          <w:bCs/>
          <w:noProof/>
        </w:rPr>
        <w:t>bioeconomy</w:t>
      </w:r>
      <w:r>
        <w:rPr>
          <w:noProof/>
        </w:rPr>
        <w:t xml:space="preserve"> (including </w:t>
      </w:r>
      <w:r>
        <w:rPr>
          <w:b/>
          <w:bCs/>
          <w:noProof/>
        </w:rPr>
        <w:t>biotechnology</w:t>
      </w:r>
      <w:r>
        <w:rPr>
          <w:noProof/>
        </w:rPr>
        <w:t>)</w:t>
      </w:r>
      <w:r>
        <w:rPr>
          <w:b/>
          <w:bCs/>
          <w:noProof/>
        </w:rPr>
        <w:t xml:space="preserve"> </w:t>
      </w:r>
      <w:r>
        <w:rPr>
          <w:noProof/>
        </w:rPr>
        <w:t>and</w:t>
      </w:r>
      <w:r>
        <w:rPr>
          <w:b/>
          <w:bCs/>
          <w:noProof/>
        </w:rPr>
        <w:t xml:space="preserve"> marine sciences</w:t>
      </w:r>
      <w:r>
        <w:rPr>
          <w:noProof/>
        </w:rPr>
        <w:t xml:space="preserve">. Hosting over 80% of the EU’s </w:t>
      </w:r>
      <w:r>
        <w:rPr>
          <w:b/>
          <w:bCs/>
          <w:noProof/>
        </w:rPr>
        <w:t>biodiversity</w:t>
      </w:r>
      <w:r>
        <w:rPr>
          <w:noProof/>
        </w:rPr>
        <w:t xml:space="preserve">, the outermost regions are critical to conservation efforts on land and at sea. They hold great potential for the development of </w:t>
      </w:r>
      <w:r>
        <w:rPr>
          <w:b/>
          <w:bCs/>
          <w:noProof/>
        </w:rPr>
        <w:t xml:space="preserve">renewable energy </w:t>
      </w:r>
      <w:r>
        <w:rPr>
          <w:noProof/>
        </w:rPr>
        <w:t xml:space="preserve">resources, including solar, wind, geothermal, tidal, and wave energy, thereby contributing to the EU’s clean transition. They are also well placed to become major </w:t>
      </w:r>
      <w:r>
        <w:rPr>
          <w:b/>
          <w:bCs/>
          <w:noProof/>
        </w:rPr>
        <w:t xml:space="preserve">sustainable tourism </w:t>
      </w:r>
      <w:r>
        <w:rPr>
          <w:noProof/>
        </w:rPr>
        <w:t>destinations, which would preserve their natural beauty, unique cultures, improve their living standards and boost economic growth.</w:t>
      </w:r>
    </w:p>
    <w:p>
      <w:pPr>
        <w:rPr>
          <w:noProof/>
        </w:rPr>
      </w:pPr>
      <w:r>
        <w:rPr>
          <w:noProof/>
        </w:rPr>
        <w:t xml:space="preserve">The outermost regions are very diverse, but they face common specific challenges and permanent constraints which differ from those in the rest of the EU. These include their </w:t>
      </w:r>
      <w:r>
        <w:rPr>
          <w:b/>
          <w:bCs/>
          <w:noProof/>
        </w:rPr>
        <w:t>remoteness, insularity</w:t>
      </w:r>
      <w:r>
        <w:rPr>
          <w:noProof/>
        </w:rPr>
        <w:t xml:space="preserve">, mostly </w:t>
      </w:r>
      <w:r>
        <w:rPr>
          <w:b/>
          <w:bCs/>
          <w:noProof/>
        </w:rPr>
        <w:t>small size, difficult topography</w:t>
      </w:r>
      <w:r>
        <w:rPr>
          <w:noProof/>
        </w:rPr>
        <w:t xml:space="preserve">, economic dependency on a </w:t>
      </w:r>
      <w:r>
        <w:rPr>
          <w:b/>
          <w:bCs/>
          <w:noProof/>
        </w:rPr>
        <w:t>few sectors</w:t>
      </w:r>
      <w:r>
        <w:rPr>
          <w:noProof/>
        </w:rPr>
        <w:t xml:space="preserve">, and </w:t>
      </w:r>
      <w:r>
        <w:rPr>
          <w:b/>
          <w:bCs/>
          <w:noProof/>
        </w:rPr>
        <w:t>high exposure</w:t>
      </w:r>
      <w:r>
        <w:rPr>
          <w:noProof/>
        </w:rPr>
        <w:t xml:space="preserve"> to extreme weather events, external shocks and crises. Cyclone Chido (Mayotte) in 2024 and Cyclone Garance (Réunion) in 2025 were stark reminders of the vulnerability of these regions and their need to develop stronger value chains and better climate resilience and all-hazard preparedness.</w:t>
      </w:r>
    </w:p>
    <w:p>
      <w:pPr>
        <w:rPr>
          <w:noProof/>
        </w:rPr>
      </w:pPr>
      <w:r>
        <w:rPr>
          <w:noProof/>
        </w:rPr>
        <w:t xml:space="preserve">The </w:t>
      </w:r>
      <w:r>
        <w:rPr>
          <w:b/>
          <w:bCs/>
          <w:noProof/>
        </w:rPr>
        <w:t>remoteness</w:t>
      </w:r>
      <w:r>
        <w:rPr>
          <w:noProof/>
        </w:rPr>
        <w:t xml:space="preserve"> of the outermost regions (up to 9 400 km from continental Europe) results in large </w:t>
      </w:r>
      <w:r>
        <w:rPr>
          <w:b/>
          <w:bCs/>
          <w:noProof/>
        </w:rPr>
        <w:t xml:space="preserve">connectivity </w:t>
      </w:r>
      <w:r>
        <w:rPr>
          <w:noProof/>
        </w:rPr>
        <w:t>costs and often infrequent air and maritime transport services, with no alternative means of transport to continental Europe. They are particularly exposed to external shocks, as shown by the COVID-19 crisis (</w:t>
      </w:r>
      <w:r>
        <w:rPr>
          <w:rStyle w:val="FootnoteReference"/>
          <w:noProof/>
        </w:rPr>
        <w:footnoteReference w:id="5"/>
      </w:r>
      <w:r>
        <w:rPr>
          <w:noProof/>
        </w:rPr>
        <w:t xml:space="preserve">), the impact of Russia’s war of aggression against Ukraine and more recently the rise in energy prices spurred by the situation in the Middle East. These issues reveal </w:t>
      </w:r>
      <w:r>
        <w:rPr>
          <w:b/>
          <w:bCs/>
          <w:noProof/>
        </w:rPr>
        <w:t>high vulnerability to crises</w:t>
      </w:r>
      <w:r>
        <w:rPr>
          <w:noProof/>
        </w:rPr>
        <w:t>, geopolitical instability and disruptions in international supply chains, due to high dependence on imports, fossil fuels and sectors such as tourism.</w:t>
      </w:r>
    </w:p>
    <w:p>
      <w:pPr>
        <w:spacing w:after="0"/>
        <w:rPr>
          <w:noProof/>
        </w:rPr>
      </w:pPr>
      <w:r>
        <w:rPr>
          <w:rFonts w:ascii="Aptos" w:hAnsi="Aptos"/>
          <w:noProof/>
          <w:kern w:val="2"/>
          <w:szCs w:val="24"/>
          <w14:ligatures w14:val="standardContextual"/>
        </w:rPr>
        <w:lastRenderedPageBreak/>
        <w:drawing>
          <wp:anchor distT="0" distB="0" distL="114300" distR="114300" simplePos="0" relativeHeight="251658243" behindDoc="0" locked="0" layoutInCell="1" allowOverlap="1">
            <wp:simplePos x="0" y="0"/>
            <wp:positionH relativeFrom="margin">
              <wp:posOffset>2649855</wp:posOffset>
            </wp:positionH>
            <wp:positionV relativeFrom="paragraph">
              <wp:posOffset>1263015</wp:posOffset>
            </wp:positionV>
            <wp:extent cx="2919730" cy="1898650"/>
            <wp:effectExtent l="0" t="0" r="13970" b="6350"/>
            <wp:wrapTopAndBottom/>
            <wp:docPr id="786671456" name="Chart 1">
              <a:extLst xmlns:a="http://schemas.openxmlformats.org/drawingml/2006/main">
                <a:ext uri="{FF2B5EF4-FFF2-40B4-BE49-F238E27FC236}">
                  <a16:creationId xmlns:a16="http://schemas.microsoft.com/office/drawing/2014/main" id="{BB99A6B5-7038-4B41-8DDA-9BAAA980AB74}"/>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4"/>
              </a:graphicData>
            </a:graphic>
            <wp14:sizeRelH relativeFrom="margin">
              <wp14:pctWidth>0</wp14:pctWidth>
            </wp14:sizeRelH>
            <wp14:sizeRelV relativeFrom="margin">
              <wp14:pctHeight>0</wp14:pctHeight>
            </wp14:sizeRelV>
          </wp:anchor>
        </w:drawing>
      </w:r>
      <w:r>
        <w:rPr>
          <w:rFonts w:ascii="Aptos" w:hAnsi="Aptos"/>
          <w:noProof/>
          <w:kern w:val="2"/>
          <w:szCs w:val="24"/>
          <w14:ligatures w14:val="standardContextual"/>
        </w:rPr>
        <w:drawing>
          <wp:anchor distT="0" distB="0" distL="114300" distR="114300" simplePos="0" relativeHeight="251658240" behindDoc="0" locked="0" layoutInCell="1" allowOverlap="1">
            <wp:simplePos x="0" y="0"/>
            <wp:positionH relativeFrom="margin">
              <wp:posOffset>1905</wp:posOffset>
            </wp:positionH>
            <wp:positionV relativeFrom="paragraph">
              <wp:posOffset>1261745</wp:posOffset>
            </wp:positionV>
            <wp:extent cx="2649855" cy="1924050"/>
            <wp:effectExtent l="0" t="0" r="17145" b="0"/>
            <wp:wrapTopAndBottom/>
            <wp:docPr id="1983770315" name="Chart 1">
              <a:extLst xmlns:a="http://schemas.openxmlformats.org/drawingml/2006/main">
                <a:ext uri="{FF2B5EF4-FFF2-40B4-BE49-F238E27FC236}">
                  <a16:creationId xmlns:a16="http://schemas.microsoft.com/office/drawing/2014/main" id="{5232549D-8630-41AC-BDAB-D4A730414D7E}"/>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5"/>
              </a:graphicData>
            </a:graphic>
            <wp14:sizeRelH relativeFrom="margin">
              <wp14:pctWidth>0</wp14:pctWidth>
            </wp14:sizeRelH>
            <wp14:sizeRelV relativeFrom="margin">
              <wp14:pctHeight>0</wp14:pctHeight>
            </wp14:sizeRelV>
          </wp:anchor>
        </w:drawing>
      </w:r>
      <w:r>
        <w:rPr>
          <w:noProof/>
        </w:rPr>
        <w:t>The Ninth Cohesion Report (</w:t>
      </w:r>
      <w:r>
        <w:rPr>
          <w:rStyle w:val="FootnoteReference"/>
          <w:noProof/>
        </w:rPr>
        <w:footnoteReference w:id="6"/>
      </w:r>
      <w:r>
        <w:rPr>
          <w:noProof/>
        </w:rPr>
        <w:t xml:space="preserve">) shows that these challenges have resulted in: (i) high levels of </w:t>
      </w:r>
      <w:r>
        <w:rPr>
          <w:b/>
          <w:bCs/>
          <w:noProof/>
        </w:rPr>
        <w:t>unemployment</w:t>
      </w:r>
      <w:r>
        <w:rPr>
          <w:noProof/>
        </w:rPr>
        <w:t xml:space="preserve">, particularly among young people (ranging from 29.5% in the Canary Islands to 40.2% in Mayotte); (ii) </w:t>
      </w:r>
      <w:r>
        <w:rPr>
          <w:b/>
          <w:bCs/>
          <w:noProof/>
        </w:rPr>
        <w:t>low</w:t>
      </w:r>
      <w:r>
        <w:rPr>
          <w:noProof/>
          <w:szCs w:val="24"/>
        </w:rPr>
        <w:t xml:space="preserve"> </w:t>
      </w:r>
      <w:r>
        <w:rPr>
          <w:b/>
          <w:bCs/>
          <w:noProof/>
        </w:rPr>
        <w:t>gross domestic product</w:t>
      </w:r>
      <w:r>
        <w:rPr>
          <w:noProof/>
        </w:rPr>
        <w:t xml:space="preserve"> (GDP) per capita (below 75% of the EU average in eight outermost regions, with Mayotte at 30%, the lowest GDP in the EU); (iii) greater </w:t>
      </w:r>
      <w:r>
        <w:rPr>
          <w:b/>
          <w:bCs/>
          <w:noProof/>
        </w:rPr>
        <w:t>economic disparities</w:t>
      </w:r>
      <w:r>
        <w:rPr>
          <w:noProof/>
        </w:rPr>
        <w:t xml:space="preserve">; and (iv) </w:t>
      </w:r>
      <w:r>
        <w:rPr>
          <w:b/>
          <w:bCs/>
          <w:noProof/>
        </w:rPr>
        <w:t>lower educational attainment</w:t>
      </w:r>
      <w:r>
        <w:rPr>
          <w:noProof/>
          <w:szCs w:val="24"/>
        </w:rPr>
        <w:t xml:space="preserve"> (</w:t>
      </w:r>
      <w:r>
        <w:rPr>
          <w:noProof/>
        </w:rPr>
        <w:t>with higher rates of early leavers and a substantial number of young people not in employment, education or training (NEET</w:t>
      </w:r>
      <w:r>
        <w:rPr>
          <w:noProof/>
          <w:szCs w:val="24"/>
        </w:rPr>
        <w:t>)</w:t>
      </w:r>
      <w:r>
        <w:rPr>
          <w:noProof/>
        </w:rPr>
        <w:t> (</w:t>
      </w:r>
      <w:r>
        <w:rPr>
          <w:rStyle w:val="FootnoteReference"/>
          <w:noProof/>
        </w:rPr>
        <w:footnoteReference w:id="7"/>
      </w:r>
      <w:r>
        <w:rPr>
          <w:noProof/>
        </w:rPr>
        <w:t>).</w:t>
      </w:r>
    </w:p>
    <w:p>
      <w:pPr>
        <w:spacing w:after="0"/>
        <w:rPr>
          <w:noProof/>
          <w:sz w:val="20"/>
        </w:rPr>
      </w:pPr>
      <w:r>
        <w:rPr>
          <w:bCs/>
          <w:noProof/>
          <w:sz w:val="20"/>
          <w:u w:val="single"/>
        </w:rPr>
        <w:t xml:space="preserve">Figure </w:t>
      </w:r>
      <w:r>
        <w:rPr>
          <w:noProof/>
          <w:sz w:val="20"/>
          <w:u w:val="single"/>
        </w:rPr>
        <w:t>3:</w:t>
      </w:r>
      <w:r>
        <w:rPr>
          <w:bCs/>
          <w:noProof/>
          <w:sz w:val="20"/>
        </w:rPr>
        <w:t xml:space="preserve"> GDP per head in the outermost regions, 2024 - Source: Eurostat (online data code: </w:t>
      </w:r>
      <w:hyperlink r:id="rId26" w:history="1">
        <w:r>
          <w:rPr>
            <w:rStyle w:val="Hyperlink"/>
            <w:noProof/>
            <w:sz w:val="20"/>
          </w:rPr>
          <w:t>nama_10r_2gdp]</w:t>
        </w:r>
      </w:hyperlink>
      <w:r>
        <w:rPr>
          <w:noProof/>
        </w:rPr>
        <w:t xml:space="preserve">, </w:t>
      </w:r>
      <w:r>
        <w:rPr>
          <w:noProof/>
          <w:sz w:val="20"/>
        </w:rPr>
        <w:t xml:space="preserve">population at risk of poverty or social exclusion, 2025 (online data code: </w:t>
      </w:r>
      <w:hyperlink r:id="rId27" w:tgtFrame="_blank" w:history="1">
        <w:r>
          <w:rPr>
            <w:rStyle w:val="Hyperlink"/>
            <w:noProof/>
            <w:sz w:val="20"/>
          </w:rPr>
          <w:t>ilc_peps11n</w:t>
        </w:r>
      </w:hyperlink>
      <w:r>
        <w:rPr>
          <w:noProof/>
          <w:sz w:val="20"/>
        </w:rPr>
        <w:t>)</w:t>
      </w:r>
    </w:p>
    <w:p>
      <w:pPr>
        <w:pStyle w:val="Caption"/>
        <w:spacing w:before="60"/>
        <w:rPr>
          <w:noProof/>
          <w:sz w:val="20"/>
        </w:rPr>
      </w:pPr>
      <w:r>
        <w:rPr>
          <w:noProof/>
        </w:rPr>
        <w:drawing>
          <wp:anchor distT="0" distB="0" distL="114300" distR="114300" simplePos="0" relativeHeight="251658242" behindDoc="0" locked="0" layoutInCell="1" allowOverlap="1">
            <wp:simplePos x="0" y="0"/>
            <wp:positionH relativeFrom="column">
              <wp:posOffset>1546</wp:posOffset>
            </wp:positionH>
            <wp:positionV relativeFrom="paragraph">
              <wp:posOffset>551</wp:posOffset>
            </wp:positionV>
            <wp:extent cx="5472430" cy="3200400"/>
            <wp:effectExtent l="0" t="0" r="13970" b="0"/>
            <wp:wrapTopAndBottom/>
            <wp:docPr id="786391673" name="Chart 1">
              <a:extLst xmlns:a="http://schemas.openxmlformats.org/drawingml/2006/main">
                <a:ext uri="{FF2B5EF4-FFF2-40B4-BE49-F238E27FC236}">
                  <a16:creationId xmlns:a16="http://schemas.microsoft.com/office/drawing/2014/main" id="{09AEF5C2-6D20-49CE-BE30-96A09E7D368E}"/>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8"/>
              </a:graphicData>
            </a:graphic>
          </wp:anchor>
        </w:drawing>
      </w:r>
      <w:r>
        <w:rPr>
          <w:b w:val="0"/>
          <w:bCs/>
          <w:noProof/>
          <w:sz w:val="20"/>
          <w:u w:val="single"/>
        </w:rPr>
        <w:t xml:space="preserve">Figure </w:t>
      </w:r>
      <w:r>
        <w:rPr>
          <w:b w:val="0"/>
          <w:noProof/>
          <w:sz w:val="20"/>
          <w:u w:val="single"/>
        </w:rPr>
        <w:t>4:</w:t>
      </w:r>
      <w:r>
        <w:rPr>
          <w:b w:val="0"/>
          <w:bCs/>
          <w:noProof/>
          <w:sz w:val="20"/>
        </w:rPr>
        <w:t xml:space="preserve"> Unemployment and youth unemployment in the outermost regions, 2025 - Source: Eurostat (online data codes: </w:t>
      </w:r>
      <w:hyperlink r:id="rId29" w:history="1">
        <w:r>
          <w:rPr>
            <w:rStyle w:val="Hyperlink"/>
            <w:b w:val="0"/>
            <w:noProof/>
            <w:sz w:val="20"/>
          </w:rPr>
          <w:t>lfst_r_lfu3rt</w:t>
        </w:r>
      </w:hyperlink>
      <w:r>
        <w:rPr>
          <w:b w:val="0"/>
          <w:noProof/>
          <w:sz w:val="20"/>
        </w:rPr>
        <w:t xml:space="preserve"> and </w:t>
      </w:r>
      <w:hyperlink r:id="rId30" w:history="1">
        <w:r>
          <w:rPr>
            <w:rStyle w:val="Hyperlink"/>
            <w:b w:val="0"/>
            <w:bCs/>
            <w:noProof/>
            <w:sz w:val="20"/>
          </w:rPr>
          <w:t>yth_empl_110</w:t>
        </w:r>
      </w:hyperlink>
      <w:r>
        <w:rPr>
          <w:b w:val="0"/>
          <w:noProof/>
          <w:sz w:val="20"/>
        </w:rPr>
        <w:t>)</w:t>
      </w:r>
    </w:p>
    <w:p>
      <w:pPr>
        <w:spacing w:before="120" w:after="0"/>
        <w:rPr>
          <w:noProof/>
        </w:rPr>
      </w:pPr>
      <w:r>
        <w:rPr>
          <w:noProof/>
        </w:rPr>
        <w:t>Although the outermost regions share many common challenges, the intensity and impact of these challenges vary, as highlighted in the independent ‘Study on living conditions and access to selected basic needs in the outermost regions’ (</w:t>
      </w:r>
      <w:r>
        <w:rPr>
          <w:rStyle w:val="FootnoteReference"/>
          <w:noProof/>
        </w:rPr>
        <w:footnoteReference w:id="8"/>
      </w:r>
      <w:r>
        <w:rPr>
          <w:noProof/>
        </w:rPr>
        <w:t xml:space="preserve">). In the least developed outermost regions, it can be difficult to </w:t>
      </w:r>
      <w:r>
        <w:rPr>
          <w:b/>
          <w:bCs/>
          <w:noProof/>
        </w:rPr>
        <w:t xml:space="preserve">access basic services </w:t>
      </w:r>
      <w:r>
        <w:rPr>
          <w:noProof/>
        </w:rPr>
        <w:t xml:space="preserve">and </w:t>
      </w:r>
      <w:r>
        <w:rPr>
          <w:b/>
          <w:bCs/>
          <w:noProof/>
        </w:rPr>
        <w:t>essential goods</w:t>
      </w:r>
      <w:r>
        <w:rPr>
          <w:noProof/>
        </w:rPr>
        <w:t xml:space="preserve"> such as staple foods, clean water, housing, electricity, sanitation, healthcare, and education. </w:t>
      </w:r>
    </w:p>
    <w:p>
      <w:pPr>
        <w:spacing w:before="120" w:after="0"/>
        <w:rPr>
          <w:noProof/>
        </w:rPr>
      </w:pPr>
      <w:r>
        <w:rPr>
          <w:noProof/>
        </w:rPr>
        <w:t xml:space="preserve">Many of these regions are impacted by </w:t>
      </w:r>
      <w:r>
        <w:rPr>
          <w:b/>
          <w:bCs/>
          <w:noProof/>
        </w:rPr>
        <w:t>demographic challenges</w:t>
      </w:r>
      <w:r>
        <w:rPr>
          <w:noProof/>
        </w:rPr>
        <w:t>. Between 2025 and 2050, the populations of Martinique, Guadeloupe, the Azores and Madeira are projected to decline by between roughly 15% and 25%, reflecting low fertility rates (around 1.3–1.5 births per woman) and the outflow of young adults. The share of residents aged 65 and over rises to between one-third and one-half, placing these regions among the fastest-ageing ones in the EU. French Guiana and Mayotte, by contrast, are the EU's two youngest regions with the highest fertility rates in the EU (around 3.0–3.5 births per woman) and strong population growth of about 50% projected for the same period (</w:t>
      </w:r>
      <w:r>
        <w:rPr>
          <w:rStyle w:val="FootnoteReference"/>
          <w:noProof/>
        </w:rPr>
        <w:footnoteReference w:id="9"/>
      </w:r>
      <w:r>
        <w:rPr>
          <w:noProof/>
        </w:rPr>
        <w:t>).</w:t>
      </w:r>
    </w:p>
    <w:bookmarkStart w:id="6" w:name="_Toc231566923"/>
    <w:p>
      <w:pPr>
        <w:spacing w:before="120" w:after="0"/>
        <w:rPr>
          <w:noProof/>
        </w:rPr>
      </w:pPr>
      <w:r>
        <w:rPr>
          <w:noProof/>
          <w:sz w:val="20"/>
          <w:u w:val="single"/>
        </w:rPr>
        <w:fldChar w:fldCharType="begin"/>
      </w:r>
      <w:r>
        <w:rPr>
          <w:noProof/>
          <w:sz w:val="20"/>
          <w:u w:val="single"/>
        </w:rPr>
        <w:fldChar w:fldCharType="separate"/>
      </w:r>
      <w:r>
        <w:rPr>
          <w:noProof/>
          <w:sz w:val="20"/>
          <w:u w:val="single"/>
        </w:rPr>
        <w:fldChar w:fldCharType="end"/>
      </w:r>
      <w:bookmarkEnd w:id="6"/>
      <w:r>
        <w:rPr>
          <w:noProof/>
          <w:sz w:val="20"/>
        </w:rPr>
        <w:fldChar w:fldCharType="begin"/>
      </w:r>
      <w:r>
        <w:rPr>
          <w:noProof/>
          <w:sz w:val="20"/>
        </w:rPr>
        <w:fldChar w:fldCharType="separate"/>
      </w:r>
      <w:r>
        <w:rPr>
          <w:noProof/>
          <w:sz w:val="20"/>
        </w:rPr>
        <w:fldChar w:fldCharType="end"/>
      </w:r>
      <w:r>
        <w:rPr>
          <w:noProof/>
          <w:sz w:val="20"/>
        </w:rPr>
        <w:fldChar w:fldCharType="begin"/>
      </w:r>
      <w:r>
        <w:rPr>
          <w:noProof/>
          <w:sz w:val="20"/>
        </w:rPr>
        <w:fldChar w:fldCharType="separate"/>
      </w:r>
      <w:r>
        <w:rPr>
          <w:noProof/>
          <w:sz w:val="20"/>
        </w:rPr>
        <w:fldChar w:fldCharType="end"/>
      </w:r>
      <w:r>
        <w:rPr>
          <w:noProof/>
        </w:rPr>
        <w:t xml:space="preserve">Others face specific challenges, such as strong </w:t>
      </w:r>
      <w:r>
        <w:rPr>
          <w:b/>
          <w:noProof/>
        </w:rPr>
        <w:t xml:space="preserve">migratory pressure </w:t>
      </w:r>
      <w:r>
        <w:rPr>
          <w:bCs/>
          <w:noProof/>
        </w:rPr>
        <w:t xml:space="preserve">in </w:t>
      </w:r>
      <w:r>
        <w:rPr>
          <w:noProof/>
        </w:rPr>
        <w:t xml:space="preserve">Mayotte, the Canary Islands and French Guiana, especially for unaccompanied minors. </w:t>
      </w:r>
    </w:p>
    <w:p>
      <w:pPr>
        <w:spacing w:before="120" w:after="0"/>
        <w:rPr>
          <w:noProof/>
        </w:rPr>
      </w:pPr>
      <w:r>
        <w:rPr>
          <w:noProof/>
        </w:rPr>
        <w:t xml:space="preserve">Due to their geographical position, they are also particularly vulnerable to </w:t>
      </w:r>
      <w:r>
        <w:rPr>
          <w:b/>
          <w:bCs/>
          <w:noProof/>
        </w:rPr>
        <w:t>security threats and risks</w:t>
      </w:r>
      <w:r>
        <w:rPr>
          <w:noProof/>
        </w:rPr>
        <w:t>. For instance, their vast maritime zones imply a high exposure to security risks such as drug trafficking from Latin-America, the Caribbean and Western Africa. This vulnerability is aggravated by their maritime connectivity, including via supply chains, which facilitates access to continental Europe, as identified in the EU Drugs Strategy (</w:t>
      </w:r>
      <w:r>
        <w:rPr>
          <w:rStyle w:val="FootnoteReference"/>
          <w:noProof/>
        </w:rPr>
        <w:footnoteReference w:id="10"/>
      </w:r>
      <w:r>
        <w:rPr>
          <w:noProof/>
        </w:rPr>
        <w:t>) and the EU Action Plan against Drug Trafficking (</w:t>
      </w:r>
      <w:r>
        <w:rPr>
          <w:rStyle w:val="FootnoteReference"/>
          <w:noProof/>
        </w:rPr>
        <w:footnoteReference w:id="11"/>
      </w:r>
      <w:r>
        <w:rPr>
          <w:noProof/>
        </w:rPr>
        <w:t xml:space="preserve">). Some of these regions are also seeing a steep rise in the </w:t>
      </w:r>
      <w:r>
        <w:rPr>
          <w:b/>
          <w:noProof/>
        </w:rPr>
        <w:t>cost of living</w:t>
      </w:r>
      <w:r>
        <w:rPr>
          <w:noProof/>
        </w:rPr>
        <w:t xml:space="preserve"> to a varying degree, mainly for basic goods (the French outermost regions) and housing (the Canary Islands and Madeira).</w:t>
      </w:r>
    </w:p>
    <w:p>
      <w:pPr>
        <w:spacing w:before="120"/>
        <w:rPr>
          <w:noProof/>
        </w:rPr>
      </w:pPr>
      <w:r>
        <w:rPr>
          <w:noProof/>
        </w:rPr>
        <w:t xml:space="preserve">The persistent and combined effects of these constraints and specific challenges undermine these regions’ competitiveness, socio-economic development, social fairness and overall resilience. As a result, they </w:t>
      </w:r>
      <w:r>
        <w:rPr>
          <w:b/>
          <w:bCs/>
          <w:noProof/>
        </w:rPr>
        <w:t>struggle to fully access and reap the benefits of the single market</w:t>
      </w:r>
      <w:r>
        <w:rPr>
          <w:noProof/>
        </w:rPr>
        <w:t xml:space="preserve"> and achieve their rich potential.</w:t>
      </w:r>
    </w:p>
    <w:p>
      <w:pPr>
        <w:pStyle w:val="Heading1"/>
        <w:numPr>
          <w:ilvl w:val="0"/>
          <w:numId w:val="23"/>
        </w:numPr>
        <w:rPr>
          <w:noProof/>
        </w:rPr>
      </w:pPr>
      <w:bookmarkStart w:id="7" w:name="_Toc238824080"/>
      <w:bookmarkStart w:id="8" w:name="_Hlk227157922"/>
      <w:r>
        <w:rPr>
          <w:noProof/>
        </w:rPr>
        <w:lastRenderedPageBreak/>
        <w:t>An ambitious vision for the EU’s outermost regions</w:t>
      </w:r>
      <w:bookmarkEnd w:id="7"/>
    </w:p>
    <w:p>
      <w:pPr>
        <w:spacing w:before="120"/>
        <w:rPr>
          <w:noProof/>
        </w:rPr>
      </w:pPr>
      <w:bookmarkStart w:id="9" w:name="_Hlk227778910"/>
      <w:r>
        <w:rPr>
          <w:noProof/>
        </w:rPr>
        <w:t>The Commission is fully committed to working with the outermost regions and their Member States to build a robust framework, within which to boost the sustainable growth of these territories and improve quality of life for people living there.</w:t>
      </w:r>
    </w:p>
    <w:p>
      <w:pPr>
        <w:spacing w:before="120"/>
        <w:rPr>
          <w:noProof/>
        </w:rPr>
      </w:pPr>
      <w:r>
        <w:rPr>
          <w:noProof/>
        </w:rPr>
        <w:t xml:space="preserve">The actions under this strategy aim to complement those taken by the </w:t>
      </w:r>
      <w:r>
        <w:rPr>
          <w:b/>
          <w:bCs/>
          <w:noProof/>
        </w:rPr>
        <w:t>regions</w:t>
      </w:r>
      <w:r>
        <w:rPr>
          <w:noProof/>
        </w:rPr>
        <w:t xml:space="preserve"> themselves and their respective </w:t>
      </w:r>
      <w:r>
        <w:rPr>
          <w:b/>
          <w:bCs/>
          <w:noProof/>
        </w:rPr>
        <w:t>Member States</w:t>
      </w:r>
      <w:r>
        <w:rPr>
          <w:noProof/>
        </w:rPr>
        <w:t xml:space="preserve">, which remain </w:t>
      </w:r>
      <w:r>
        <w:rPr>
          <w:b/>
          <w:bCs/>
          <w:noProof/>
        </w:rPr>
        <w:t>primarily responsible</w:t>
      </w:r>
      <w:r>
        <w:rPr>
          <w:noProof/>
        </w:rPr>
        <w:t xml:space="preserve"> for shaping and implementing tailored development strategies. At the same time, a </w:t>
      </w:r>
      <w:r>
        <w:rPr>
          <w:b/>
          <w:noProof/>
        </w:rPr>
        <w:t xml:space="preserve">coordinated </w:t>
      </w:r>
      <w:r>
        <w:rPr>
          <w:bCs/>
          <w:noProof/>
        </w:rPr>
        <w:t>and</w:t>
      </w:r>
      <w:r>
        <w:rPr>
          <w:b/>
          <w:noProof/>
        </w:rPr>
        <w:t xml:space="preserve"> cross-sectoral EU approach</w:t>
      </w:r>
      <w:r>
        <w:rPr>
          <w:noProof/>
        </w:rPr>
        <w:t xml:space="preserve"> is essential to ensuring that the outermost regions’ progress contributes to the EU’s goals of overall prosperity, strategic autonomy and preparedness.</w:t>
      </w:r>
    </w:p>
    <w:p>
      <w:pPr>
        <w:spacing w:before="120"/>
        <w:rPr>
          <w:noProof/>
        </w:rPr>
      </w:pPr>
      <w:r>
        <w:rPr>
          <w:noProof/>
        </w:rPr>
        <w:t xml:space="preserve">This Communication sets out an overarching vision, structured around the following </w:t>
      </w:r>
      <w:r>
        <w:rPr>
          <w:b/>
          <w:noProof/>
        </w:rPr>
        <w:t>four key objectives</w:t>
      </w:r>
      <w:r>
        <w:rPr>
          <w:noProof/>
        </w:rPr>
        <w:t>, which are closely aligned with the current geopolitical context and EU political priorities.</w:t>
      </w:r>
    </w:p>
    <w:p>
      <w:pPr>
        <w:pStyle w:val="Heading3"/>
        <w:tabs>
          <w:tab w:val="clear" w:pos="850"/>
        </w:tabs>
        <w:rPr>
          <w:b/>
          <w:bCs/>
          <w:i w:val="0"/>
          <w:noProof/>
        </w:rPr>
      </w:pPr>
      <w:bookmarkStart w:id="10" w:name="_Toc238824081"/>
      <w:bookmarkEnd w:id="9"/>
      <w:r>
        <w:rPr>
          <w:b/>
          <w:bCs/>
          <w:i w:val="0"/>
          <w:noProof/>
        </w:rPr>
        <w:t>3.1.</w:t>
      </w:r>
      <w:r>
        <w:rPr>
          <w:noProof/>
        </w:rPr>
        <w:tab/>
      </w:r>
      <w:r>
        <w:rPr>
          <w:b/>
          <w:bCs/>
          <w:i w:val="0"/>
          <w:noProof/>
        </w:rPr>
        <w:t>Geostrategic potential of the outermost regions and regional integration</w:t>
      </w:r>
      <w:bookmarkEnd w:id="10"/>
      <w:r>
        <w:rPr>
          <w:b/>
          <w:bCs/>
          <w:i w:val="0"/>
          <w:noProof/>
        </w:rPr>
        <w:t xml:space="preserve"> </w:t>
      </w:r>
    </w:p>
    <w:p>
      <w:pPr>
        <w:spacing w:before="120"/>
        <w:rPr>
          <w:noProof/>
        </w:rPr>
      </w:pPr>
      <w:bookmarkStart w:id="11" w:name="_Hlk227782813"/>
      <w:r>
        <w:rPr>
          <w:noProof/>
        </w:rPr>
        <w:t xml:space="preserve">The outermost regions are </w:t>
      </w:r>
      <w:r>
        <w:rPr>
          <w:b/>
          <w:bCs/>
          <w:noProof/>
        </w:rPr>
        <w:t>crucial assets</w:t>
      </w:r>
      <w:r>
        <w:rPr>
          <w:noProof/>
        </w:rPr>
        <w:t xml:space="preserve"> in furthering the </w:t>
      </w:r>
      <w:r>
        <w:rPr>
          <w:b/>
          <w:bCs/>
          <w:noProof/>
        </w:rPr>
        <w:t>EU’s presence</w:t>
      </w:r>
      <w:r>
        <w:rPr>
          <w:noProof/>
        </w:rPr>
        <w:t xml:space="preserve"> in South America, the Caribbean and the Indian and Atlantic Oceans.</w:t>
      </w:r>
    </w:p>
    <w:p>
      <w:pPr>
        <w:spacing w:before="120"/>
        <w:rPr>
          <w:noProof/>
        </w:rPr>
      </w:pPr>
      <w:r>
        <w:rPr>
          <w:noProof/>
        </w:rPr>
        <w:t xml:space="preserve">They contribute to the EU’s </w:t>
      </w:r>
      <w:r>
        <w:rPr>
          <w:b/>
          <w:bCs/>
          <w:noProof/>
        </w:rPr>
        <w:t>external, trade, security and defence</w:t>
      </w:r>
      <w:r>
        <w:rPr>
          <w:noProof/>
        </w:rPr>
        <w:t xml:space="preserve"> policies, which are key to </w:t>
      </w:r>
      <w:r>
        <w:rPr>
          <w:b/>
          <w:bCs/>
          <w:noProof/>
        </w:rPr>
        <w:t xml:space="preserve">cooperation </w:t>
      </w:r>
      <w:r>
        <w:rPr>
          <w:noProof/>
        </w:rPr>
        <w:t xml:space="preserve">and to the forging of ties between the </w:t>
      </w:r>
      <w:r>
        <w:rPr>
          <w:b/>
          <w:bCs/>
          <w:noProof/>
        </w:rPr>
        <w:t>outermost regions</w:t>
      </w:r>
      <w:r>
        <w:rPr>
          <w:noProof/>
        </w:rPr>
        <w:t xml:space="preserve">, </w:t>
      </w:r>
      <w:r>
        <w:rPr>
          <w:b/>
          <w:bCs/>
          <w:noProof/>
        </w:rPr>
        <w:t xml:space="preserve">neighbouring </w:t>
      </w:r>
      <w:r>
        <w:rPr>
          <w:rFonts w:eastAsia="Segoe UI"/>
          <w:b/>
          <w:bCs/>
          <w:noProof/>
        </w:rPr>
        <w:t xml:space="preserve">non-EU countries </w:t>
      </w:r>
      <w:r>
        <w:rPr>
          <w:rFonts w:eastAsia="Segoe UI"/>
          <w:noProof/>
        </w:rPr>
        <w:t xml:space="preserve">and </w:t>
      </w:r>
      <w:r>
        <w:rPr>
          <w:rFonts w:eastAsia="Segoe UI"/>
          <w:b/>
          <w:bCs/>
          <w:noProof/>
        </w:rPr>
        <w:t xml:space="preserve">overseas countries and territories </w:t>
      </w:r>
      <w:r>
        <w:rPr>
          <w:rFonts w:eastAsia="Segoe UI"/>
          <w:noProof/>
        </w:rPr>
        <w:t>(OCTs). Such cooperation is to be pursued through</w:t>
      </w:r>
      <w:r>
        <w:rPr>
          <w:rFonts w:ascii="Times New Roman Bold" w:eastAsia="Times New Roman Bold" w:hAnsi="Times New Roman Bold" w:cs="Times New Roman Bold"/>
          <w:noProof/>
        </w:rPr>
        <w:t xml:space="preserve"> </w:t>
      </w:r>
      <w:r>
        <w:rPr>
          <w:noProof/>
        </w:rPr>
        <w:t>t</w:t>
      </w:r>
      <w:r>
        <w:rPr>
          <w:rFonts w:eastAsia="Segoe UI"/>
          <w:noProof/>
        </w:rPr>
        <w:t xml:space="preserve">he development of common initiatives in line with </w:t>
      </w:r>
      <w:r>
        <w:rPr>
          <w:noProof/>
        </w:rPr>
        <w:t>jointly identified regional priorities,</w:t>
      </w:r>
      <w:r>
        <w:rPr>
          <w:rFonts w:eastAsia="Segoe UI"/>
          <w:noProof/>
        </w:rPr>
        <w:t xml:space="preserve"> with a view to </w:t>
      </w:r>
      <w:r>
        <w:rPr>
          <w:noProof/>
        </w:rPr>
        <w:t xml:space="preserve">strengthening their competitiveness and regional integration. The outermost regions can act as operational platforms for </w:t>
      </w:r>
      <w:r>
        <w:rPr>
          <w:b/>
          <w:bCs/>
          <w:noProof/>
        </w:rPr>
        <w:t>structured regional engagement</w:t>
      </w:r>
      <w:r>
        <w:rPr>
          <w:noProof/>
        </w:rPr>
        <w:t xml:space="preserve"> and can build upon regional economic ecosystems and their membership in regional organisations, as they share the challenges of their neighbours. </w:t>
      </w:r>
    </w:p>
    <w:p>
      <w:pPr>
        <w:spacing w:before="120"/>
        <w:rPr>
          <w:noProof/>
        </w:rPr>
      </w:pPr>
      <w:r>
        <w:rPr>
          <w:noProof/>
        </w:rPr>
        <w:t xml:space="preserve">The EU will build on cooperation with the outermost regions’ neighbours, including through existing agreements and initiatives with </w:t>
      </w:r>
      <w:r>
        <w:rPr>
          <w:b/>
          <w:bCs/>
          <w:noProof/>
        </w:rPr>
        <w:t>Africa, Latin America and the Caribbean and the Indo-Pacific</w:t>
      </w:r>
      <w:r>
        <w:rPr>
          <w:noProof/>
        </w:rPr>
        <w:t xml:space="preserve"> (Samoa agreement (</w:t>
      </w:r>
      <w:r>
        <w:rPr>
          <w:rStyle w:val="FootnoteReference"/>
          <w:noProof/>
        </w:rPr>
        <w:footnoteReference w:id="12"/>
      </w:r>
      <w:r>
        <w:rPr>
          <w:noProof/>
        </w:rPr>
        <w:t>), EU-LAC strategic partnership (</w:t>
      </w:r>
      <w:r>
        <w:rPr>
          <w:rStyle w:val="FootnoteReference"/>
          <w:noProof/>
        </w:rPr>
        <w:footnoteReference w:id="13"/>
      </w:r>
      <w:r>
        <w:rPr>
          <w:noProof/>
        </w:rPr>
        <w:t>), and EU-Indo Pacific strategy (</w:t>
      </w:r>
      <w:r>
        <w:rPr>
          <w:rStyle w:val="FootnoteReference"/>
          <w:noProof/>
        </w:rPr>
        <w:footnoteReference w:id="14"/>
      </w:r>
      <w:r>
        <w:rPr>
          <w:noProof/>
        </w:rPr>
        <w:t xml:space="preserve">)). In addition, it will work to promote cooperation between the outermost regions, OCTs and the Small Island Developing states (SIDS), with which they share some common characteristics.  </w:t>
      </w:r>
    </w:p>
    <w:p>
      <w:pPr>
        <w:spacing w:before="120"/>
        <w:rPr>
          <w:noProof/>
        </w:rPr>
      </w:pPr>
      <w:r>
        <w:rPr>
          <w:noProof/>
        </w:rPr>
        <w:t xml:space="preserve">The EU supports the </w:t>
      </w:r>
      <w:r>
        <w:rPr>
          <w:b/>
          <w:noProof/>
        </w:rPr>
        <w:t>regional integration</w:t>
      </w:r>
      <w:r>
        <w:rPr>
          <w:noProof/>
        </w:rPr>
        <w:t xml:space="preserve"> of the outermost regions through the Interreg programmes. Moreover, opportunities under EU trade agreements and within regional organisations, such as the Caribbean Community (CARICOM) (</w:t>
      </w:r>
      <w:r>
        <w:rPr>
          <w:rStyle w:val="FootnoteReference"/>
          <w:noProof/>
        </w:rPr>
        <w:footnoteReference w:id="15"/>
      </w:r>
      <w:r>
        <w:rPr>
          <w:noProof/>
        </w:rPr>
        <w:t>) and the Organisation of Eastern Caribbean States (OECS) (</w:t>
      </w:r>
      <w:r>
        <w:rPr>
          <w:rStyle w:val="FootnoteReference"/>
          <w:noProof/>
        </w:rPr>
        <w:footnoteReference w:id="16"/>
      </w:r>
      <w:r>
        <w:rPr>
          <w:noProof/>
        </w:rPr>
        <w:t xml:space="preserve">), should be further explored collectively to strengthen economic cooperation and regional trade opportunities. The outermost regions can also serve as regional </w:t>
      </w:r>
      <w:r>
        <w:rPr>
          <w:b/>
          <w:bCs/>
          <w:noProof/>
        </w:rPr>
        <w:t>logistical hubs</w:t>
      </w:r>
      <w:r>
        <w:rPr>
          <w:noProof/>
        </w:rPr>
        <w:t xml:space="preserve"> for the EU and its Member States, strengthening </w:t>
      </w:r>
      <w:r>
        <w:rPr>
          <w:noProof/>
        </w:rPr>
        <w:lastRenderedPageBreak/>
        <w:t>the Union’s capacity to provide rapid assistance and respond to crises and disasters in neighbouring countries and territories, as well as to repatriate EU citizens where needed.</w:t>
      </w:r>
    </w:p>
    <w:p>
      <w:pPr>
        <w:spacing w:before="120"/>
        <w:rPr>
          <w:noProof/>
        </w:rPr>
      </w:pPr>
      <w:r>
        <w:rPr>
          <w:noProof/>
        </w:rPr>
        <w:t xml:space="preserve">Strengthening these regions’ capacities in </w:t>
      </w:r>
      <w:r>
        <w:rPr>
          <w:b/>
          <w:bCs/>
          <w:noProof/>
        </w:rPr>
        <w:t>space</w:t>
      </w:r>
      <w:r>
        <w:rPr>
          <w:noProof/>
        </w:rPr>
        <w:t xml:space="preserve"> and </w:t>
      </w:r>
      <w:r>
        <w:rPr>
          <w:b/>
          <w:bCs/>
          <w:noProof/>
        </w:rPr>
        <w:t>defence</w:t>
      </w:r>
      <w:r>
        <w:rPr>
          <w:noProof/>
        </w:rPr>
        <w:t xml:space="preserve"> brings clear added value for the EU. The outermost regions already contribute to the EU’s </w:t>
      </w:r>
      <w:r>
        <w:rPr>
          <w:b/>
          <w:bCs/>
          <w:noProof/>
        </w:rPr>
        <w:t>autonomous access to space</w:t>
      </w:r>
      <w:r>
        <w:rPr>
          <w:noProof/>
        </w:rPr>
        <w:t>, due to their ground infrastructures and uplink and downlink capabilities in satellite communication, and Earth observation and intelligence, which are not feasible from continental Europe (</w:t>
      </w:r>
      <w:r>
        <w:rPr>
          <w:rStyle w:val="FootnoteReference"/>
          <w:noProof/>
        </w:rPr>
        <w:footnoteReference w:id="17"/>
      </w:r>
      <w:r>
        <w:rPr>
          <w:noProof/>
        </w:rPr>
        <w:t>). Due to their strategic location, these regions offer a diverse range of sites for EU space infrastructure, thereby improving the physical resilience of the EU’s space systems (</w:t>
      </w:r>
      <w:r>
        <w:rPr>
          <w:rStyle w:val="FootnoteReference"/>
          <w:noProof/>
        </w:rPr>
        <w:footnoteReference w:id="18"/>
      </w:r>
      <w:r>
        <w:rPr>
          <w:noProof/>
        </w:rPr>
        <w:t>).</w:t>
      </w:r>
    </w:p>
    <w:p>
      <w:pPr>
        <w:spacing w:before="120"/>
        <w:rPr>
          <w:noProof/>
        </w:rPr>
      </w:pPr>
      <w:r>
        <w:rPr>
          <w:noProof/>
        </w:rPr>
        <w:t xml:space="preserve">The outermost regions also play a key strategic role in European </w:t>
      </w:r>
      <w:r>
        <w:rPr>
          <w:b/>
          <w:bCs/>
          <w:noProof/>
        </w:rPr>
        <w:t xml:space="preserve">defence </w:t>
      </w:r>
      <w:r>
        <w:rPr>
          <w:noProof/>
        </w:rPr>
        <w:t>and</w:t>
      </w:r>
      <w:r>
        <w:rPr>
          <w:b/>
          <w:bCs/>
          <w:noProof/>
        </w:rPr>
        <w:t xml:space="preserve"> security </w:t>
      </w:r>
      <w:r>
        <w:rPr>
          <w:noProof/>
        </w:rPr>
        <w:t>and in fostering</w:t>
      </w:r>
      <w:r>
        <w:rPr>
          <w:b/>
          <w:bCs/>
          <w:noProof/>
        </w:rPr>
        <w:t xml:space="preserve"> cooperation</w:t>
      </w:r>
      <w:r>
        <w:rPr>
          <w:noProof/>
        </w:rPr>
        <w:t xml:space="preserve"> with allies on </w:t>
      </w:r>
      <w:r>
        <w:rPr>
          <w:b/>
          <w:bCs/>
          <w:noProof/>
        </w:rPr>
        <w:t>capacity-building</w:t>
      </w:r>
      <w:r>
        <w:rPr>
          <w:noProof/>
        </w:rPr>
        <w:t>. Their geographical position on global maritime routes offers unparalleled value across critical domains for defence and security (</w:t>
      </w:r>
      <w:r>
        <w:rPr>
          <w:rStyle w:val="FootnoteReference"/>
          <w:noProof/>
        </w:rPr>
        <w:footnoteReference w:id="19"/>
      </w:r>
      <w:r>
        <w:rPr>
          <w:noProof/>
        </w:rPr>
        <w:t>), including maritime security and surveillance, maritime and aerial domain awareness, drones and counter-drones, and space. Harnessing this strategic potential is key to achieving defence readiness by 2030 and to implementing the EU Maritime Security Strategy (</w:t>
      </w:r>
      <w:r>
        <w:rPr>
          <w:rStyle w:val="FootnoteReference"/>
          <w:noProof/>
        </w:rPr>
        <w:footnoteReference w:id="20"/>
      </w:r>
      <w:r>
        <w:rPr>
          <w:noProof/>
        </w:rPr>
        <w:t xml:space="preserve">). </w:t>
      </w:r>
    </w:p>
    <w:p>
      <w:pPr>
        <w:spacing w:before="120"/>
        <w:rPr>
          <w:noProof/>
        </w:rPr>
      </w:pPr>
      <w:r>
        <w:rPr>
          <w:noProof/>
        </w:rPr>
        <w:t>These regions can serve as security hubs, as some of them host</w:t>
      </w:r>
      <w:r>
        <w:rPr>
          <w:b/>
          <w:bCs/>
          <w:noProof/>
        </w:rPr>
        <w:t xml:space="preserve"> cutting-edge military installations </w:t>
      </w:r>
      <w:r>
        <w:rPr>
          <w:noProof/>
        </w:rPr>
        <w:t xml:space="preserve">and </w:t>
      </w:r>
      <w:r>
        <w:rPr>
          <w:b/>
          <w:bCs/>
          <w:noProof/>
        </w:rPr>
        <w:t>training ranges</w:t>
      </w:r>
      <w:r>
        <w:rPr>
          <w:noProof/>
        </w:rPr>
        <w:t>. In addition, the outermost regions can serve as critical</w:t>
      </w:r>
      <w:r>
        <w:rPr>
          <w:b/>
          <w:bCs/>
          <w:noProof/>
        </w:rPr>
        <w:t xml:space="preserve"> geostrategic nodes</w:t>
      </w:r>
      <w:r>
        <w:rPr>
          <w:noProof/>
        </w:rPr>
        <w:t xml:space="preserve"> within the EU’s security architecture, including as </w:t>
      </w:r>
      <w:r>
        <w:rPr>
          <w:b/>
          <w:bCs/>
          <w:noProof/>
        </w:rPr>
        <w:t xml:space="preserve">operational hubs </w:t>
      </w:r>
      <w:r>
        <w:rPr>
          <w:noProof/>
        </w:rPr>
        <w:t xml:space="preserve">for military mobility and law enforcement operations. These include operations to interdict </w:t>
      </w:r>
      <w:r>
        <w:rPr>
          <w:b/>
          <w:bCs/>
          <w:noProof/>
        </w:rPr>
        <w:t>drug trafficking</w:t>
      </w:r>
      <w:r>
        <w:rPr>
          <w:noProof/>
        </w:rPr>
        <w:t>, facilitated by criminal groups operating in, through or in proximity to the outermost regions, in line with the EU Action Plan against Drug Trafficking (</w:t>
      </w:r>
      <w:r>
        <w:rPr>
          <w:rStyle w:val="FootnoteReference"/>
          <w:noProof/>
        </w:rPr>
        <w:footnoteReference w:id="21"/>
      </w:r>
      <w:r>
        <w:rPr>
          <w:noProof/>
        </w:rPr>
        <w:t>).</w:t>
      </w:r>
      <w:bookmarkEnd w:id="11"/>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shd w:val="clear" w:color="auto" w:fill="D9D9D9"/>
        <w:tblLook w:val="04A0" w:firstRow="1" w:lastRow="0" w:firstColumn="1" w:lastColumn="0" w:noHBand="0" w:noVBand="1"/>
      </w:tblPr>
      <w:tblGrid>
        <w:gridCol w:w="8608"/>
      </w:tblGrid>
      <w:tr>
        <w:trPr>
          <w:trHeight w:val="53"/>
        </w:trPr>
        <w:tc>
          <w:tcPr>
            <w:tcW w:w="8608" w:type="dxa"/>
            <w:tcBorders>
              <w:bottom w:val="single" w:sz="4" w:space="0" w:color="auto"/>
            </w:tcBorders>
            <w:shd w:val="clear" w:color="auto" w:fill="D9D9D9" w:themeFill="background1" w:themeFillShade="D9"/>
          </w:tcPr>
          <w:p>
            <w:pPr>
              <w:rPr>
                <w:b/>
                <w:noProof/>
                <w:lang w:eastAsia="fr-FR"/>
              </w:rPr>
            </w:pPr>
            <w:r>
              <w:rPr>
                <w:b/>
                <w:noProof/>
                <w:lang w:eastAsia="fr-FR"/>
              </w:rPr>
              <w:t>To achieve the above objective, the Commission will:</w:t>
            </w:r>
          </w:p>
          <w:p>
            <w:pPr>
              <w:pStyle w:val="TableListBullet"/>
              <w:numPr>
                <w:ilvl w:val="0"/>
                <w:numId w:val="18"/>
              </w:numPr>
              <w:spacing w:before="0" w:after="120"/>
              <w:jc w:val="both"/>
              <w:rPr>
                <w:noProof/>
              </w:rPr>
            </w:pPr>
            <w:r>
              <w:rPr>
                <w:noProof/>
              </w:rPr>
              <w:t xml:space="preserve">Enhance coordination between the EU’s internal and external policies to capitalise on the outermost regions’ strategic location, e.g. when revising EU global geographical strategies and initiatives, including neighbourhood policies. </w:t>
            </w:r>
          </w:p>
          <w:p>
            <w:pPr>
              <w:pStyle w:val="TableListBullet"/>
              <w:numPr>
                <w:ilvl w:val="0"/>
                <w:numId w:val="18"/>
              </w:numPr>
              <w:spacing w:before="0" w:after="120"/>
              <w:jc w:val="both"/>
              <w:rPr>
                <w:noProof/>
              </w:rPr>
            </w:pPr>
            <w:r>
              <w:rPr>
                <w:noProof/>
              </w:rPr>
              <w:t>Support regional integration and engagement with neighbouring regions and organisations and OCTs, including by mobilising private investments under the Global Gateway, and participation in Team Europe. Areas of special relevance for the EU comprise: sargassum valorisation, sustainable economic development, transport and digital connectivity, maritime affairs, energy transition, research and innovation (R&amp;I), resilience, security, disaster risk management and the coordination of rapid responses to natural disasters using tools such as Stormwatch.</w:t>
            </w:r>
          </w:p>
          <w:p>
            <w:pPr>
              <w:pStyle w:val="TableListBullet"/>
              <w:numPr>
                <w:ilvl w:val="0"/>
                <w:numId w:val="18"/>
              </w:numPr>
              <w:spacing w:before="0" w:after="120"/>
              <w:jc w:val="both"/>
              <w:rPr>
                <w:noProof/>
              </w:rPr>
            </w:pPr>
            <w:r>
              <w:rPr>
                <w:noProof/>
              </w:rPr>
              <w:t xml:space="preserve">Foster regional cooperation by strengthening funding complementarity within the future Interreg Plan and ensuring their consistency with the proposed Global Europe Regulation, the Decision on Overseas Association including Greenland (DOAG) and other sources of funding (e.g. the European Investment Bank). </w:t>
            </w:r>
          </w:p>
          <w:p>
            <w:pPr>
              <w:pStyle w:val="TableListDash"/>
              <w:numPr>
                <w:ilvl w:val="0"/>
                <w:numId w:val="18"/>
              </w:numPr>
              <w:spacing w:before="0" w:after="120"/>
              <w:jc w:val="both"/>
              <w:rPr>
                <w:noProof/>
              </w:rPr>
            </w:pPr>
            <w:r>
              <w:rPr>
                <w:noProof/>
              </w:rPr>
              <w:lastRenderedPageBreak/>
              <w:t>Liaise with Member States and continue preparations for a macro-regional strategy for the Atlantic, as requested by the European Council in December 2025 (</w:t>
            </w:r>
            <w:r>
              <w:rPr>
                <w:rStyle w:val="FootnoteReference"/>
                <w:noProof/>
              </w:rPr>
              <w:footnoteReference w:id="22"/>
            </w:r>
            <w:r>
              <w:rPr>
                <w:noProof/>
              </w:rPr>
              <w:t>), and ensure active participation by the outermost regions within Macaronesia (the Azores, Madeira, the Canary Islands).</w:t>
            </w:r>
          </w:p>
          <w:p>
            <w:pPr>
              <w:pStyle w:val="TableListDash"/>
              <w:numPr>
                <w:ilvl w:val="0"/>
                <w:numId w:val="18"/>
              </w:numPr>
              <w:spacing w:before="0" w:after="120"/>
              <w:jc w:val="both"/>
              <w:rPr>
                <w:noProof/>
              </w:rPr>
            </w:pPr>
            <w:r>
              <w:rPr>
                <w:noProof/>
              </w:rPr>
              <w:t>Raise awareness of the opportunities under trade agreements so that the outermost regions can better integrate global trade flows and increase trade with their regional partners, in particular in strategic products.</w:t>
            </w:r>
          </w:p>
          <w:p>
            <w:pPr>
              <w:pStyle w:val="TableListBullet"/>
              <w:numPr>
                <w:ilvl w:val="0"/>
                <w:numId w:val="18"/>
              </w:numPr>
              <w:spacing w:before="0" w:after="120"/>
              <w:jc w:val="both"/>
              <w:rPr>
                <w:noProof/>
              </w:rPr>
            </w:pPr>
            <w:r>
              <w:rPr>
                <w:noProof/>
              </w:rPr>
              <w:t>Boost space, security and defence capabilities in the outermost regions by:</w:t>
            </w:r>
          </w:p>
          <w:p>
            <w:pPr>
              <w:pStyle w:val="TableListBullet"/>
              <w:numPr>
                <w:ilvl w:val="1"/>
                <w:numId w:val="18"/>
              </w:numPr>
              <w:spacing w:before="0" w:after="120"/>
              <w:jc w:val="both"/>
              <w:rPr>
                <w:rFonts w:eastAsia="Aptos"/>
                <w:noProof/>
              </w:rPr>
            </w:pPr>
            <w:r>
              <w:rPr>
                <w:noProof/>
              </w:rPr>
              <w:t>fostering their contribution to the space sector, including ground infrastructures, such as launching sites and satellite uplink and downlink stations;</w:t>
            </w:r>
          </w:p>
          <w:p>
            <w:pPr>
              <w:pStyle w:val="TableListBullet"/>
              <w:numPr>
                <w:ilvl w:val="1"/>
                <w:numId w:val="18"/>
              </w:numPr>
              <w:spacing w:before="0" w:after="120"/>
              <w:jc w:val="both"/>
              <w:rPr>
                <w:noProof/>
              </w:rPr>
            </w:pPr>
            <w:r>
              <w:rPr>
                <w:noProof/>
              </w:rPr>
              <w:t>assisting the creation of regional defence systems, with forward-basing and staging areas, and platforms for situational awareness and the surveillance of maritime and air domains;</w:t>
            </w:r>
          </w:p>
          <w:p>
            <w:pPr>
              <w:pStyle w:val="TableListBullet"/>
              <w:numPr>
                <w:ilvl w:val="1"/>
                <w:numId w:val="18"/>
              </w:numPr>
              <w:spacing w:before="0" w:after="120"/>
              <w:jc w:val="both"/>
              <w:rPr>
                <w:rFonts w:eastAsia="Aptos"/>
                <w:noProof/>
              </w:rPr>
            </w:pPr>
            <w:r>
              <w:rPr>
                <w:noProof/>
              </w:rPr>
              <w:t>identifying, in close cooperation with the Member States, targeted upgrade needs for improving the resilience and protection of their key infrastructure, in line with the priorities set along the EU Military Mobility corridors;</w:t>
            </w:r>
          </w:p>
          <w:p>
            <w:pPr>
              <w:pStyle w:val="TableListBullet"/>
              <w:numPr>
                <w:ilvl w:val="1"/>
                <w:numId w:val="18"/>
              </w:numPr>
              <w:spacing w:before="0" w:after="120"/>
              <w:ind w:left="1077" w:hanging="357"/>
              <w:jc w:val="both"/>
              <w:rPr>
                <w:rFonts w:eastAsia="Aptos"/>
                <w:noProof/>
              </w:rPr>
            </w:pPr>
            <w:r>
              <w:rPr>
                <w:rFonts w:eastAsia="Aptos"/>
                <w:noProof/>
              </w:rPr>
              <w:t>supporting the capacity of the outermost regions and their Member States to respond to maritime security threats under the EU maritime security strategy, the Djibouti Code of Conduct (</w:t>
            </w:r>
            <w:r>
              <w:rPr>
                <w:rStyle w:val="FootnoteReference"/>
                <w:rFonts w:eastAsia="Aptos"/>
                <w:noProof/>
              </w:rPr>
              <w:footnoteReference w:id="23"/>
            </w:r>
            <w:r>
              <w:rPr>
                <w:rFonts w:eastAsia="Aptos"/>
                <w:noProof/>
              </w:rPr>
              <w:t>) and the EU Drugs Strategy.</w:t>
            </w:r>
          </w:p>
        </w:tc>
      </w:tr>
    </w:tbl>
    <w:p>
      <w:pPr>
        <w:pStyle w:val="Heading3"/>
        <w:tabs>
          <w:tab w:val="clear" w:pos="850"/>
        </w:tabs>
        <w:spacing w:before="240"/>
        <w:ind w:left="851" w:hanging="851"/>
        <w:rPr>
          <w:b/>
          <w:bCs/>
          <w:i w:val="0"/>
          <w:noProof/>
        </w:rPr>
      </w:pPr>
      <w:bookmarkStart w:id="12" w:name="_Toc225259648"/>
      <w:bookmarkStart w:id="13" w:name="_Toc225270883"/>
      <w:bookmarkStart w:id="14" w:name="_Toc225271266"/>
      <w:bookmarkStart w:id="15" w:name="_Toc238824082"/>
      <w:bookmarkEnd w:id="12"/>
      <w:bookmarkEnd w:id="13"/>
      <w:bookmarkEnd w:id="14"/>
      <w:r>
        <w:rPr>
          <w:b/>
          <w:bCs/>
          <w:i w:val="0"/>
          <w:noProof/>
        </w:rPr>
        <w:lastRenderedPageBreak/>
        <w:t xml:space="preserve">3.2. </w:t>
      </w:r>
      <w:r>
        <w:rPr>
          <w:b/>
          <w:bCs/>
          <w:i w:val="0"/>
          <w:noProof/>
        </w:rPr>
        <w:tab/>
        <w:t>Competitiveness and enhanced access to the single market</w:t>
      </w:r>
      <w:bookmarkEnd w:id="15"/>
    </w:p>
    <w:p>
      <w:pPr>
        <w:spacing w:before="120"/>
        <w:rPr>
          <w:noProof/>
        </w:rPr>
      </w:pPr>
      <w:r>
        <w:rPr>
          <w:noProof/>
        </w:rPr>
        <w:t xml:space="preserve">Most outermost regions continue to face a significant competitiveness gap with the rest of the EU. They need stronger support to promote growth, innovation and economic diversification, and offer more opportunities to people living there. </w:t>
      </w:r>
    </w:p>
    <w:p>
      <w:pPr>
        <w:spacing w:before="120"/>
        <w:rPr>
          <w:noProof/>
        </w:rPr>
      </w:pPr>
      <w:r>
        <w:rPr>
          <w:noProof/>
        </w:rPr>
        <w:t>Their small market size, limited economies of scale and high cost of living limit their attractiveness for investment. To bolster the</w:t>
      </w:r>
      <w:r>
        <w:rPr>
          <w:b/>
          <w:bCs/>
          <w:noProof/>
        </w:rPr>
        <w:t xml:space="preserve"> competitiveness</w:t>
      </w:r>
      <w:r>
        <w:rPr>
          <w:noProof/>
        </w:rPr>
        <w:t xml:space="preserve"> of their companies, including small and medium-sized companies (SMEs), and to deepen their access to the single market, the Commission will take measures to capitalise on these regions’ </w:t>
      </w:r>
      <w:r>
        <w:rPr>
          <w:b/>
          <w:bCs/>
          <w:noProof/>
        </w:rPr>
        <w:t>assets,</w:t>
      </w:r>
      <w:r>
        <w:rPr>
          <w:noProof/>
        </w:rPr>
        <w:t xml:space="preserve"> and support their strategic products and the most </w:t>
      </w:r>
      <w:r>
        <w:rPr>
          <w:b/>
          <w:noProof/>
        </w:rPr>
        <w:t>promising sectors</w:t>
      </w:r>
      <w:r>
        <w:rPr>
          <w:noProof/>
        </w:rPr>
        <w:t xml:space="preserve"> (fisheries and the blue economy, biotech, renewable energy, tourism, trade and logistics). Such measures can help to maximise the impact of EU investments in the outermost regions and promote the uptake of EU technologies, standards and innovation.</w:t>
      </w:r>
    </w:p>
    <w:p>
      <w:pPr>
        <w:spacing w:before="120"/>
        <w:rPr>
          <w:noProof/>
        </w:rPr>
      </w:pPr>
      <w:r>
        <w:rPr>
          <w:b/>
          <w:bCs/>
          <w:noProof/>
        </w:rPr>
        <w:t>Air and maritime transport networks</w:t>
      </w:r>
      <w:r>
        <w:rPr>
          <w:noProof/>
        </w:rPr>
        <w:t xml:space="preserve"> are critical for the competitiveness and resilience of the outermost regions. Transport connections facilitate</w:t>
      </w:r>
      <w:r>
        <w:rPr>
          <w:b/>
          <w:bCs/>
          <w:noProof/>
        </w:rPr>
        <w:t xml:space="preserve"> business, trade and tourism</w:t>
      </w:r>
      <w:r>
        <w:rPr>
          <w:noProof/>
        </w:rPr>
        <w:t xml:space="preserve">, and remain essential for ensuring </w:t>
      </w:r>
      <w:r>
        <w:rPr>
          <w:b/>
          <w:bCs/>
          <w:noProof/>
        </w:rPr>
        <w:t>territorial continuity</w:t>
      </w:r>
      <w:r>
        <w:rPr>
          <w:noProof/>
        </w:rPr>
        <w:t xml:space="preserve"> with continental Europe and access to essential goods and services.</w:t>
      </w:r>
    </w:p>
    <w:p>
      <w:pPr>
        <w:spacing w:before="120"/>
        <w:rPr>
          <w:noProof/>
        </w:rPr>
      </w:pPr>
      <w:r>
        <w:rPr>
          <w:b/>
          <w:noProof/>
        </w:rPr>
        <w:t>Research</w:t>
      </w:r>
      <w:r>
        <w:rPr>
          <w:noProof/>
        </w:rPr>
        <w:t xml:space="preserve"> and the EU’s</w:t>
      </w:r>
      <w:r>
        <w:rPr>
          <w:b/>
          <w:bCs/>
          <w:noProof/>
        </w:rPr>
        <w:t xml:space="preserve"> education, digital </w:t>
      </w:r>
      <w:r>
        <w:rPr>
          <w:noProof/>
        </w:rPr>
        <w:t>and</w:t>
      </w:r>
      <w:r>
        <w:rPr>
          <w:b/>
          <w:bCs/>
          <w:noProof/>
        </w:rPr>
        <w:t xml:space="preserve"> cultural</w:t>
      </w:r>
      <w:r>
        <w:rPr>
          <w:noProof/>
        </w:rPr>
        <w:t xml:space="preserve"> policies have a key role to play in the </w:t>
      </w:r>
      <w:r>
        <w:rPr>
          <w:b/>
          <w:bCs/>
          <w:noProof/>
        </w:rPr>
        <w:t>smart specialisation</w:t>
      </w:r>
      <w:r>
        <w:rPr>
          <w:noProof/>
        </w:rPr>
        <w:t xml:space="preserve"> of the outermost regions and delivering on the EU </w:t>
      </w:r>
      <w:r>
        <w:rPr>
          <w:b/>
          <w:bCs/>
          <w:noProof/>
        </w:rPr>
        <w:t>biodiversity</w:t>
      </w:r>
      <w:r>
        <w:rPr>
          <w:noProof/>
        </w:rPr>
        <w:t xml:space="preserve"> and climate targets. Their capabilities in research and training in higher education can increase their regional influence and facilitate their integration in bi-regional cooperation </w:t>
      </w:r>
      <w:r>
        <w:rPr>
          <w:noProof/>
        </w:rPr>
        <w:lastRenderedPageBreak/>
        <w:t>frameworks. The adaptation of EU</w:t>
      </w:r>
      <w:r>
        <w:rPr>
          <w:b/>
          <w:bCs/>
          <w:noProof/>
        </w:rPr>
        <w:t xml:space="preserve"> competition </w:t>
      </w:r>
      <w:r>
        <w:rPr>
          <w:noProof/>
        </w:rPr>
        <w:t>and</w:t>
      </w:r>
      <w:r>
        <w:rPr>
          <w:b/>
          <w:bCs/>
          <w:noProof/>
        </w:rPr>
        <w:t xml:space="preserve"> taxation </w:t>
      </w:r>
      <w:r>
        <w:rPr>
          <w:noProof/>
        </w:rPr>
        <w:t>policies to the local realities of the outermost regions also plays a key role in supporting their competitiveness.</w:t>
      </w: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shd w:val="clear" w:color="auto" w:fill="D9D9D9"/>
        <w:tblLook w:val="04A0" w:firstRow="1" w:lastRow="0" w:firstColumn="1" w:lastColumn="0" w:noHBand="0" w:noVBand="1"/>
      </w:tblPr>
      <w:tblGrid>
        <w:gridCol w:w="8608"/>
      </w:tblGrid>
      <w:tr>
        <w:trPr>
          <w:trHeight w:val="274"/>
        </w:trPr>
        <w:tc>
          <w:tcPr>
            <w:tcW w:w="8642" w:type="dxa"/>
            <w:tcBorders>
              <w:bottom w:val="single" w:sz="4" w:space="0" w:color="auto"/>
            </w:tcBorders>
            <w:shd w:val="clear" w:color="auto" w:fill="D9D9D9" w:themeFill="background1" w:themeFillShade="D9"/>
          </w:tcPr>
          <w:p>
            <w:pPr>
              <w:rPr>
                <w:b/>
                <w:noProof/>
                <w:lang w:eastAsia="fr-FR"/>
              </w:rPr>
            </w:pPr>
            <w:r>
              <w:rPr>
                <w:b/>
                <w:noProof/>
                <w:lang w:eastAsia="fr-FR"/>
              </w:rPr>
              <w:t>To achieve the above objectives, the Commission will:</w:t>
            </w:r>
          </w:p>
          <w:p>
            <w:pPr>
              <w:pStyle w:val="TableListBullet"/>
              <w:numPr>
                <w:ilvl w:val="0"/>
                <w:numId w:val="19"/>
              </w:numPr>
              <w:spacing w:before="0" w:after="120"/>
              <w:jc w:val="both"/>
              <w:rPr>
                <w:noProof/>
              </w:rPr>
            </w:pPr>
            <w:bookmarkStart w:id="16" w:name="_Hlk224293375"/>
            <w:r>
              <w:rPr>
                <w:noProof/>
              </w:rPr>
              <w:t>Strengthen the competitiveness of ports in the outermost regions under the EU ports strategy; with focus on improving connectivity, security, safety, electrification and access to grids, through different funding instruments, including cohesion funds and under competitive programmes such as the Connecting Europe Facility for Transport (</w:t>
            </w:r>
            <w:r>
              <w:rPr>
                <w:rStyle w:val="FootnoteReference"/>
                <w:noProof/>
              </w:rPr>
              <w:footnoteReference w:id="24"/>
            </w:r>
            <w:r>
              <w:rPr>
                <w:noProof/>
              </w:rPr>
              <w:t xml:space="preserve">). </w:t>
            </w:r>
          </w:p>
          <w:p>
            <w:pPr>
              <w:pStyle w:val="TableListBullet"/>
              <w:numPr>
                <w:ilvl w:val="0"/>
                <w:numId w:val="19"/>
              </w:numPr>
              <w:spacing w:before="0" w:after="120"/>
              <w:jc w:val="both"/>
              <w:rPr>
                <w:b/>
                <w:bCs/>
                <w:noProof/>
              </w:rPr>
            </w:pPr>
            <w:r>
              <w:rPr>
                <w:noProof/>
              </w:rPr>
              <w:t>Encourage the use of EU space services such as the EU Governmental Satellite Communications programme (GOVSATCOM) and the Infrastructure for Resilience, Interconnectivity and Security by Satellite (IRIS2), including areas not accessible by cable or where terrestrial systems are unavailable.</w:t>
            </w:r>
            <w:bookmarkEnd w:id="16"/>
          </w:p>
          <w:p>
            <w:pPr>
              <w:pStyle w:val="ListParagraph"/>
              <w:numPr>
                <w:ilvl w:val="0"/>
                <w:numId w:val="19"/>
              </w:numPr>
              <w:spacing w:after="120"/>
              <w:contextualSpacing w:val="0"/>
              <w:jc w:val="both"/>
              <w:rPr>
                <w:rFonts w:ascii="Times New Roman" w:hAnsi="Times New Roman"/>
                <w:b/>
                <w:bCs/>
                <w:noProof/>
              </w:rPr>
            </w:pPr>
            <w:r>
              <w:rPr>
                <w:rFonts w:ascii="Times New Roman" w:hAnsi="Times New Roman"/>
                <w:noProof/>
              </w:rPr>
              <w:t>Continue to take into account the specific nature of outermost regions in impact assessments and evaluations for upcoming negotiations on relevant trade agreements and for the deepening of such agreements. Safeguards for sensitive products will be considered where required.</w:t>
            </w:r>
          </w:p>
          <w:p>
            <w:pPr>
              <w:pStyle w:val="TableListDash"/>
              <w:numPr>
                <w:ilvl w:val="0"/>
                <w:numId w:val="19"/>
              </w:numPr>
              <w:spacing w:before="0" w:after="120"/>
              <w:jc w:val="both"/>
              <w:rPr>
                <w:noProof/>
              </w:rPr>
            </w:pPr>
            <w:r>
              <w:rPr>
                <w:noProof/>
              </w:rPr>
              <w:t>Support research and innovation with a view to develop the outermost region’s competitive advantages – notably within the framework of Horizon Europe and the upcoming European Competitiveness Fund. Foster their economies’ environmental, energy, climate and digital transitions, and drive innovation in agriculture to gain a competitive edge over neighbouring countries, e.g. EU bi-regional cooperation agendas on research and innovation under EU-CELAC cooperation (</w:t>
            </w:r>
            <w:r>
              <w:rPr>
                <w:rStyle w:val="FootnoteReference"/>
                <w:noProof/>
              </w:rPr>
              <w:footnoteReference w:id="25"/>
            </w:r>
            <w:r>
              <w:rPr>
                <w:noProof/>
              </w:rPr>
              <w:t>).</w:t>
            </w:r>
          </w:p>
          <w:p>
            <w:pPr>
              <w:pStyle w:val="TableListDash"/>
              <w:numPr>
                <w:ilvl w:val="0"/>
                <w:numId w:val="19"/>
              </w:numPr>
              <w:spacing w:before="0" w:after="120"/>
              <w:jc w:val="both"/>
              <w:rPr>
                <w:noProof/>
              </w:rPr>
            </w:pPr>
            <w:r>
              <w:rPr>
                <w:noProof/>
              </w:rPr>
              <w:t>Promote smart specialisation in the development and diversification of the local economies, with a focus on:</w:t>
            </w:r>
          </w:p>
          <w:p>
            <w:pPr>
              <w:pStyle w:val="TableListDash"/>
              <w:numPr>
                <w:ilvl w:val="1"/>
                <w:numId w:val="19"/>
              </w:numPr>
              <w:spacing w:before="0" w:after="120"/>
              <w:jc w:val="both"/>
              <w:rPr>
                <w:noProof/>
              </w:rPr>
            </w:pPr>
            <w:r>
              <w:rPr>
                <w:noProof/>
              </w:rPr>
              <w:t>space, security and defence (upcoming European Space Shield action plan, revised EU maritime security strategy);</w:t>
            </w:r>
          </w:p>
          <w:p>
            <w:pPr>
              <w:pStyle w:val="TableListDash"/>
              <w:numPr>
                <w:ilvl w:val="1"/>
                <w:numId w:val="19"/>
              </w:numPr>
              <w:spacing w:before="0" w:after="120"/>
              <w:jc w:val="both"/>
              <w:rPr>
                <w:noProof/>
              </w:rPr>
            </w:pPr>
            <w:r>
              <w:rPr>
                <w:noProof/>
              </w:rPr>
              <w:t>energy (opportunities for energy diversification and clean transition under the upcoming Energy Union package for the decade ahead);</w:t>
            </w:r>
          </w:p>
          <w:p>
            <w:pPr>
              <w:pStyle w:val="TableListDash"/>
              <w:numPr>
                <w:ilvl w:val="1"/>
                <w:numId w:val="19"/>
              </w:numPr>
              <w:spacing w:before="0" w:after="120"/>
              <w:jc w:val="both"/>
              <w:rPr>
                <w:noProof/>
              </w:rPr>
            </w:pPr>
            <w:r>
              <w:rPr>
                <w:noProof/>
              </w:rPr>
              <w:t>fisheries, the sustainable blue economy and the ocean (upcoming European Ocean Act and Vision 2040 for fisheries and aquaculture).</w:t>
            </w:r>
          </w:p>
          <w:p>
            <w:pPr>
              <w:numPr>
                <w:ilvl w:val="0"/>
                <w:numId w:val="19"/>
              </w:numPr>
              <w:rPr>
                <w:rFonts w:eastAsia="Aptos"/>
                <w:noProof/>
              </w:rPr>
            </w:pPr>
            <w:r>
              <w:rPr>
                <w:noProof/>
              </w:rPr>
              <w:t>Boost agriculture and food security, through measures to strengthen the competitiveness of agricultural activities, support local agricultural production, promote diversification and enhance market access for local products, using the relevant instruments under the Common Agricultural Policy.</w:t>
            </w:r>
          </w:p>
          <w:p>
            <w:pPr>
              <w:numPr>
                <w:ilvl w:val="0"/>
                <w:numId w:val="19"/>
              </w:numPr>
              <w:rPr>
                <w:rFonts w:eastAsia="Aptos"/>
                <w:noProof/>
              </w:rPr>
            </w:pPr>
            <w:r>
              <w:rPr>
                <w:rFonts w:eastAsia="Aptos"/>
                <w:noProof/>
                <w:lang w:eastAsia="en-GB"/>
              </w:rPr>
              <w:t>Continue monitoring the evolution of the fishing fleet and the state of fish stocks in the outermost regions, based on scientific advice, specifically on the basis of the updated guidelines (</w:t>
            </w:r>
            <w:r>
              <w:rPr>
                <w:rStyle w:val="FootnoteReference"/>
                <w:rFonts w:eastAsia="Aptos"/>
                <w:noProof/>
                <w:lang w:eastAsia="en-GB"/>
              </w:rPr>
              <w:footnoteReference w:id="26"/>
            </w:r>
            <w:r>
              <w:rPr>
                <w:rFonts w:eastAsia="Aptos"/>
                <w:noProof/>
                <w:lang w:eastAsia="en-GB"/>
              </w:rPr>
              <w:t>) for analysing the balance between fishing capacity and fishing opportunities for fleet segments of vessels under 12 metres.</w:t>
            </w:r>
          </w:p>
          <w:p>
            <w:pPr>
              <w:pStyle w:val="TableListDash"/>
              <w:numPr>
                <w:ilvl w:val="0"/>
                <w:numId w:val="19"/>
              </w:numPr>
              <w:spacing w:before="0" w:after="120"/>
              <w:jc w:val="both"/>
              <w:rPr>
                <w:noProof/>
              </w:rPr>
            </w:pPr>
            <w:r>
              <w:rPr>
                <w:noProof/>
              </w:rPr>
              <w:lastRenderedPageBreak/>
              <w:t>Tackle specific socio-economic constraints via taxation policy, in particular through the upcoming revision of the Council decisions on the AIEM (</w:t>
            </w:r>
            <w:r>
              <w:rPr>
                <w:rStyle w:val="FootnoteReference"/>
                <w:noProof/>
              </w:rPr>
              <w:footnoteReference w:id="27"/>
            </w:r>
            <w:r>
              <w:rPr>
                <w:noProof/>
              </w:rPr>
              <w:t>).</w:t>
            </w:r>
          </w:p>
          <w:p>
            <w:pPr>
              <w:pStyle w:val="TableListDash"/>
              <w:numPr>
                <w:ilvl w:val="0"/>
                <w:numId w:val="19"/>
              </w:numPr>
              <w:spacing w:before="0" w:after="120"/>
              <w:ind w:left="357" w:hanging="357"/>
              <w:jc w:val="both"/>
              <w:rPr>
                <w:noProof/>
              </w:rPr>
            </w:pPr>
            <w:r>
              <w:rPr>
                <w:noProof/>
                <w:lang w:eastAsia="en-GB"/>
              </w:rPr>
              <w:t>Promote sustainable tourism, including through the outermost regions’ participation in the upcoming EU Sustainable Tourism Strategy and related initiatives, such as the European Tourism Skills Academy and the future Common European Tourism Data Space</w:t>
            </w:r>
            <w:r>
              <w:rPr>
                <w:i/>
                <w:iCs/>
                <w:noProof/>
                <w:lang w:val="en-IE"/>
              </w:rPr>
              <w:t>.</w:t>
            </w:r>
          </w:p>
        </w:tc>
      </w:tr>
    </w:tbl>
    <w:p>
      <w:pPr>
        <w:pStyle w:val="Heading3"/>
        <w:tabs>
          <w:tab w:val="clear" w:pos="850"/>
        </w:tabs>
        <w:spacing w:before="240"/>
        <w:ind w:left="851" w:hanging="851"/>
        <w:rPr>
          <w:b/>
          <w:bCs/>
          <w:i w:val="0"/>
          <w:noProof/>
        </w:rPr>
      </w:pPr>
      <w:bookmarkStart w:id="17" w:name="_Toc225259650"/>
      <w:bookmarkStart w:id="18" w:name="_Toc225270885"/>
      <w:bookmarkStart w:id="19" w:name="_Toc225271268"/>
      <w:bookmarkStart w:id="20" w:name="_Toc238824083"/>
      <w:bookmarkStart w:id="21" w:name="_Hlk232512727"/>
      <w:bookmarkEnd w:id="17"/>
      <w:bookmarkEnd w:id="18"/>
      <w:bookmarkEnd w:id="19"/>
      <w:r>
        <w:rPr>
          <w:b/>
          <w:bCs/>
          <w:i w:val="0"/>
          <w:noProof/>
        </w:rPr>
        <w:lastRenderedPageBreak/>
        <w:t>3.3.</w:t>
      </w:r>
      <w:r>
        <w:rPr>
          <w:noProof/>
        </w:rPr>
        <w:tab/>
      </w:r>
      <w:r>
        <w:rPr>
          <w:b/>
          <w:bCs/>
          <w:i w:val="0"/>
          <w:noProof/>
        </w:rPr>
        <w:t>Resilience and preparedness</w:t>
      </w:r>
      <w:bookmarkEnd w:id="20"/>
    </w:p>
    <w:p>
      <w:pPr>
        <w:spacing w:before="120"/>
        <w:rPr>
          <w:noProof/>
        </w:rPr>
      </w:pPr>
      <w:bookmarkStart w:id="22" w:name="_Hlk227798404"/>
      <w:bookmarkEnd w:id="21"/>
      <w:r>
        <w:rPr>
          <w:noProof/>
        </w:rPr>
        <w:t xml:space="preserve">Given their high vulnerability, the outermost regions must be equipped to respond and adapt to external shocks, including </w:t>
      </w:r>
      <w:r>
        <w:rPr>
          <w:b/>
          <w:noProof/>
        </w:rPr>
        <w:t>environmental</w:t>
      </w:r>
      <w:r>
        <w:rPr>
          <w:noProof/>
        </w:rPr>
        <w:t xml:space="preserve"> challenges (e.g. sargassum), </w:t>
      </w:r>
      <w:r>
        <w:rPr>
          <w:b/>
          <w:noProof/>
        </w:rPr>
        <w:t>climate</w:t>
      </w:r>
      <w:r>
        <w:rPr>
          <w:noProof/>
        </w:rPr>
        <w:t xml:space="preserve"> change, </w:t>
      </w:r>
      <w:r>
        <w:rPr>
          <w:b/>
          <w:noProof/>
        </w:rPr>
        <w:t>natural disasters and hazards</w:t>
      </w:r>
      <w:r>
        <w:rPr>
          <w:noProof/>
        </w:rPr>
        <w:t xml:space="preserve"> (e.g. cyclones), </w:t>
      </w:r>
      <w:r>
        <w:rPr>
          <w:b/>
          <w:noProof/>
        </w:rPr>
        <w:t>marine pollution</w:t>
      </w:r>
      <w:r>
        <w:rPr>
          <w:noProof/>
        </w:rPr>
        <w:t xml:space="preserve"> and </w:t>
      </w:r>
      <w:r>
        <w:rPr>
          <w:b/>
          <w:noProof/>
        </w:rPr>
        <w:t>supply chain disruptions</w:t>
      </w:r>
      <w:r>
        <w:rPr>
          <w:noProof/>
        </w:rPr>
        <w:t xml:space="preserve">. </w:t>
      </w:r>
    </w:p>
    <w:p>
      <w:pPr>
        <w:spacing w:before="120"/>
        <w:rPr>
          <w:noProof/>
        </w:rPr>
      </w:pPr>
      <w:r>
        <w:rPr>
          <w:noProof/>
        </w:rPr>
        <w:t xml:space="preserve">The outermost regions would also benefit from strengthened </w:t>
      </w:r>
      <w:r>
        <w:rPr>
          <w:b/>
          <w:noProof/>
        </w:rPr>
        <w:t>food security and diversification</w:t>
      </w:r>
      <w:r>
        <w:rPr>
          <w:noProof/>
        </w:rPr>
        <w:t>, with enhanced protection for human and animal health. They can further contribute to Earth observation and intelligence for the monitoring and assessment of land and water policies. The European Ocean Pact, adopted in 2025, Copernicus programme and OceanEye (</w:t>
      </w:r>
      <w:r>
        <w:rPr>
          <w:rStyle w:val="FootnoteReference"/>
          <w:noProof/>
        </w:rPr>
        <w:footnoteReference w:id="28"/>
      </w:r>
      <w:r>
        <w:rPr>
          <w:noProof/>
        </w:rPr>
        <w:t>) support these objectives by promoting coastal resilience and ecosystem protection and restoration.</w:t>
      </w:r>
    </w:p>
    <w:p>
      <w:pPr>
        <w:spacing w:before="120"/>
        <w:rPr>
          <w:noProof/>
        </w:rPr>
      </w:pPr>
      <w:r>
        <w:rPr>
          <w:b/>
          <w:bCs/>
          <w:noProof/>
        </w:rPr>
        <w:t>Crisis preparedness</w:t>
      </w:r>
      <w:r>
        <w:rPr>
          <w:noProof/>
        </w:rPr>
        <w:t xml:space="preserve"> and </w:t>
      </w:r>
      <w:r>
        <w:rPr>
          <w:b/>
          <w:bCs/>
          <w:noProof/>
        </w:rPr>
        <w:t>response mechanisms</w:t>
      </w:r>
      <w:r>
        <w:rPr>
          <w:noProof/>
        </w:rPr>
        <w:t xml:space="preserve">, as well as </w:t>
      </w:r>
      <w:r>
        <w:rPr>
          <w:b/>
          <w:bCs/>
          <w:noProof/>
        </w:rPr>
        <w:t xml:space="preserve">energy </w:t>
      </w:r>
      <w:r>
        <w:rPr>
          <w:noProof/>
        </w:rPr>
        <w:t xml:space="preserve">and </w:t>
      </w:r>
      <w:r>
        <w:rPr>
          <w:b/>
          <w:bCs/>
          <w:noProof/>
        </w:rPr>
        <w:t xml:space="preserve">water autonomy </w:t>
      </w:r>
      <w:r>
        <w:rPr>
          <w:noProof/>
        </w:rPr>
        <w:t>must also be strengthened given the outermost regions’ distance from continental Europe, their non-connected grids and their challenges on security. To this end, it remains essential to support stockpiling efforts (</w:t>
      </w:r>
      <w:r>
        <w:rPr>
          <w:rStyle w:val="FootnoteReference"/>
          <w:noProof/>
        </w:rPr>
        <w:footnoteReference w:id="29"/>
      </w:r>
      <w:r>
        <w:rPr>
          <w:noProof/>
        </w:rPr>
        <w:t xml:space="preserve">), </w:t>
      </w:r>
      <w:r>
        <w:rPr>
          <w:b/>
          <w:bCs/>
          <w:noProof/>
        </w:rPr>
        <w:t>renewable energy, energy efficiency</w:t>
      </w:r>
      <w:r>
        <w:rPr>
          <w:noProof/>
        </w:rPr>
        <w:t xml:space="preserve"> and </w:t>
      </w:r>
      <w:r>
        <w:rPr>
          <w:b/>
          <w:bCs/>
          <w:noProof/>
        </w:rPr>
        <w:t>energy storage</w:t>
      </w:r>
      <w:r>
        <w:rPr>
          <w:noProof/>
        </w:rPr>
        <w:t xml:space="preserve"> in future initiatives, and to bolster the </w:t>
      </w:r>
      <w:r>
        <w:rPr>
          <w:b/>
          <w:bCs/>
          <w:noProof/>
        </w:rPr>
        <w:t xml:space="preserve">resilience of interconnections </w:t>
      </w:r>
      <w:r>
        <w:rPr>
          <w:noProof/>
        </w:rPr>
        <w:t xml:space="preserve">and </w:t>
      </w:r>
      <w:r>
        <w:rPr>
          <w:b/>
          <w:bCs/>
          <w:noProof/>
        </w:rPr>
        <w:t>critical infrastructure</w:t>
      </w:r>
      <w:r>
        <w:rPr>
          <w:noProof/>
        </w:rPr>
        <w:t xml:space="preserve"> (such as ports, airports, submarine cables and energy networks) and </w:t>
      </w:r>
      <w:r>
        <w:rPr>
          <w:b/>
          <w:bCs/>
          <w:noProof/>
        </w:rPr>
        <w:t>regional value chains</w:t>
      </w:r>
      <w:r>
        <w:rPr>
          <w:noProof/>
        </w:rPr>
        <w:t>.</w:t>
      </w:r>
    </w:p>
    <w:p>
      <w:pPr>
        <w:spacing w:before="120"/>
        <w:rPr>
          <w:noProof/>
        </w:rPr>
      </w:pPr>
      <w:r>
        <w:rPr>
          <w:noProof/>
        </w:rPr>
        <w:t xml:space="preserve">To enhance their </w:t>
      </w:r>
      <w:r>
        <w:rPr>
          <w:b/>
          <w:bCs/>
          <w:noProof/>
        </w:rPr>
        <w:t>resilience</w:t>
      </w:r>
      <w:r>
        <w:rPr>
          <w:noProof/>
        </w:rPr>
        <w:t xml:space="preserve">, it is also crucial for </w:t>
      </w:r>
      <w:r>
        <w:rPr>
          <w:b/>
          <w:bCs/>
          <w:noProof/>
        </w:rPr>
        <w:t>environmental</w:t>
      </w:r>
      <w:r>
        <w:rPr>
          <w:noProof/>
        </w:rPr>
        <w:t xml:space="preserve">, </w:t>
      </w:r>
      <w:r>
        <w:rPr>
          <w:b/>
          <w:bCs/>
          <w:noProof/>
        </w:rPr>
        <w:t>climate</w:t>
      </w:r>
      <w:r>
        <w:rPr>
          <w:noProof/>
        </w:rPr>
        <w:t xml:space="preserve">, </w:t>
      </w:r>
      <w:r>
        <w:rPr>
          <w:b/>
          <w:bCs/>
          <w:noProof/>
        </w:rPr>
        <w:t>agricultural</w:t>
      </w:r>
      <w:r>
        <w:rPr>
          <w:noProof/>
        </w:rPr>
        <w:t xml:space="preserve"> and </w:t>
      </w:r>
      <w:r>
        <w:rPr>
          <w:b/>
          <w:bCs/>
          <w:noProof/>
        </w:rPr>
        <w:t>health</w:t>
      </w:r>
      <w:r>
        <w:rPr>
          <w:noProof/>
        </w:rPr>
        <w:t xml:space="preserve"> policies to be </w:t>
      </w:r>
      <w:r>
        <w:rPr>
          <w:b/>
          <w:bCs/>
          <w:noProof/>
        </w:rPr>
        <w:t>adapted to the realities</w:t>
      </w:r>
      <w:r>
        <w:rPr>
          <w:noProof/>
        </w:rPr>
        <w:t xml:space="preserve"> of the outermost regions (e.g. water management and resilience, nature protection, waste management and the circular economy, food safety, agriculture and fisheries). The geographic location</w:t>
      </w:r>
      <w:r>
        <w:rPr>
          <w:b/>
          <w:bCs/>
          <w:noProof/>
        </w:rPr>
        <w:t xml:space="preserve"> </w:t>
      </w:r>
      <w:r>
        <w:rPr>
          <w:noProof/>
        </w:rPr>
        <w:t xml:space="preserve">of the outermost regions comes with higher </w:t>
      </w:r>
      <w:r>
        <w:rPr>
          <w:b/>
          <w:bCs/>
          <w:noProof/>
        </w:rPr>
        <w:t>exposure</w:t>
      </w:r>
      <w:r>
        <w:rPr>
          <w:noProof/>
        </w:rPr>
        <w:t xml:space="preserve"> to</w:t>
      </w:r>
      <w:r>
        <w:rPr>
          <w:b/>
          <w:bCs/>
          <w:noProof/>
        </w:rPr>
        <w:t xml:space="preserve"> security threats</w:t>
      </w:r>
      <w:r>
        <w:rPr>
          <w:noProof/>
        </w:rPr>
        <w:t xml:space="preserve"> and </w:t>
      </w:r>
      <w:r>
        <w:rPr>
          <w:b/>
          <w:bCs/>
          <w:noProof/>
        </w:rPr>
        <w:t xml:space="preserve">external shocks. </w:t>
      </w:r>
      <w:r>
        <w:rPr>
          <w:noProof/>
        </w:rPr>
        <w:t>These regions have</w:t>
      </w:r>
      <w:r>
        <w:rPr>
          <w:b/>
          <w:bCs/>
          <w:noProof/>
        </w:rPr>
        <w:t xml:space="preserve"> </w:t>
      </w:r>
      <w:r>
        <w:rPr>
          <w:noProof/>
        </w:rPr>
        <w:t xml:space="preserve">limited capacity to enforce security measures (e.g. against trafficking, money laundering and political instability in certain neighbouring countries) and are particularly vulnerable to </w:t>
      </w:r>
      <w:r>
        <w:rPr>
          <w:b/>
          <w:noProof/>
        </w:rPr>
        <w:t>hybrid threats</w:t>
      </w:r>
      <w:r>
        <w:rPr>
          <w:noProof/>
        </w:rPr>
        <w:t xml:space="preserve"> (e.g. the disruption of undersea digital cables). Tackling </w:t>
      </w:r>
      <w:r>
        <w:rPr>
          <w:b/>
          <w:bCs/>
          <w:noProof/>
        </w:rPr>
        <w:t>irregular migration</w:t>
      </w:r>
      <w:r>
        <w:rPr>
          <w:noProof/>
        </w:rPr>
        <w:t xml:space="preserve"> and </w:t>
      </w:r>
      <w:r>
        <w:rPr>
          <w:b/>
          <w:bCs/>
          <w:noProof/>
        </w:rPr>
        <w:t xml:space="preserve">border management </w:t>
      </w:r>
      <w:r>
        <w:rPr>
          <w:noProof/>
        </w:rPr>
        <w:t>challenges</w:t>
      </w:r>
      <w:r>
        <w:rPr>
          <w:b/>
          <w:bCs/>
          <w:noProof/>
        </w:rPr>
        <w:t xml:space="preserve"> </w:t>
      </w:r>
      <w:r>
        <w:rPr>
          <w:noProof/>
        </w:rPr>
        <w:t>is another key priority for their overall resilience.</w:t>
      </w:r>
    </w:p>
    <w:p>
      <w:pPr>
        <w:spacing w:before="120"/>
        <w:rPr>
          <w:noProof/>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shd w:val="clear" w:color="auto" w:fill="D9D9D9"/>
        <w:tblLook w:val="04A0" w:firstRow="1" w:lastRow="0" w:firstColumn="1" w:lastColumn="0" w:noHBand="0" w:noVBand="1"/>
      </w:tblPr>
      <w:tblGrid>
        <w:gridCol w:w="8608"/>
      </w:tblGrid>
      <w:tr>
        <w:trPr>
          <w:trHeight w:val="699"/>
        </w:trPr>
        <w:tc>
          <w:tcPr>
            <w:tcW w:w="8642" w:type="dxa"/>
            <w:tcBorders>
              <w:bottom w:val="single" w:sz="4" w:space="0" w:color="auto"/>
            </w:tcBorders>
            <w:shd w:val="clear" w:color="auto" w:fill="D9D9D9" w:themeFill="background1" w:themeFillShade="D9"/>
          </w:tcPr>
          <w:bookmarkEnd w:id="22"/>
          <w:p>
            <w:pPr>
              <w:rPr>
                <w:b/>
                <w:noProof/>
                <w:lang w:eastAsia="fr-FR"/>
              </w:rPr>
            </w:pPr>
            <w:r>
              <w:rPr>
                <w:b/>
                <w:noProof/>
                <w:lang w:eastAsia="fr-FR"/>
              </w:rPr>
              <w:t>To achieve the above objectives, the Commission will:</w:t>
            </w:r>
          </w:p>
          <w:p>
            <w:pPr>
              <w:pStyle w:val="TableListBullet"/>
              <w:numPr>
                <w:ilvl w:val="0"/>
                <w:numId w:val="18"/>
              </w:numPr>
              <w:spacing w:before="0" w:after="120"/>
              <w:jc w:val="both"/>
              <w:rPr>
                <w:b/>
                <w:bCs/>
                <w:noProof/>
              </w:rPr>
            </w:pPr>
            <w:r>
              <w:rPr>
                <w:noProof/>
              </w:rPr>
              <w:t>Support the outermost regions in boosting climate adaptation, resilience and preparedness, building on the results of EU Missions, including under the forthcoming European Integrated Framework for Climate Resilience.</w:t>
            </w:r>
          </w:p>
          <w:p>
            <w:pPr>
              <w:pStyle w:val="ListParagraph"/>
              <w:numPr>
                <w:ilvl w:val="0"/>
                <w:numId w:val="18"/>
              </w:numPr>
              <w:spacing w:after="120"/>
              <w:ind w:left="357" w:hanging="357"/>
              <w:contextualSpacing w:val="0"/>
              <w:jc w:val="both"/>
              <w:rPr>
                <w:rFonts w:ascii="Times New Roman" w:hAnsi="Times New Roman"/>
                <w:noProof/>
              </w:rPr>
            </w:pPr>
            <w:r>
              <w:rPr>
                <w:rFonts w:ascii="Times New Roman" w:hAnsi="Times New Roman"/>
                <w:noProof/>
              </w:rPr>
              <w:lastRenderedPageBreak/>
              <w:t>Promote investment and synergies amongst EU funds to build the resilience of critical infrastructure (e.g. ports and airports) and digital infrastructure (e.g. submarine cables, with backup connections and protection against cyberattacks).</w:t>
            </w:r>
          </w:p>
          <w:p>
            <w:pPr>
              <w:pStyle w:val="ListParagraph"/>
              <w:numPr>
                <w:ilvl w:val="0"/>
                <w:numId w:val="18"/>
              </w:numPr>
              <w:spacing w:after="120"/>
              <w:ind w:left="357" w:hanging="357"/>
              <w:contextualSpacing w:val="0"/>
              <w:jc w:val="both"/>
              <w:rPr>
                <w:rFonts w:ascii="Times New Roman" w:hAnsi="Times New Roman"/>
                <w:noProof/>
              </w:rPr>
            </w:pPr>
            <w:r>
              <w:rPr>
                <w:rFonts w:ascii="Times New Roman" w:hAnsi="Times New Roman"/>
                <w:noProof/>
              </w:rPr>
              <w:t>Encourage the integration of nature‑based flood‑defence (mangroves, coral reefs, wetland restoration) into the resilience‑investment.</w:t>
            </w:r>
          </w:p>
          <w:p>
            <w:pPr>
              <w:pStyle w:val="TableListBullet"/>
              <w:numPr>
                <w:ilvl w:val="0"/>
                <w:numId w:val="18"/>
              </w:numPr>
              <w:spacing w:before="0" w:after="120"/>
              <w:jc w:val="both"/>
              <w:rPr>
                <w:noProof/>
              </w:rPr>
            </w:pPr>
            <w:r>
              <w:rPr>
                <w:noProof/>
              </w:rPr>
              <w:t>Promote the use of Copernicus’ emergency, marine and land services and its Coastal Hub, to prevent and monitor potential natural hazards (e.g. rising sea levels, floods) and to support sustainable fisheries, tourism and research. Ensure that the implementation of the OceanEye observation initiative takes into account the specificities of outermost regions.</w:t>
            </w:r>
          </w:p>
          <w:p>
            <w:pPr>
              <w:pStyle w:val="TableListBullet"/>
              <w:numPr>
                <w:ilvl w:val="0"/>
                <w:numId w:val="18"/>
              </w:numPr>
              <w:spacing w:before="0" w:after="120"/>
              <w:jc w:val="both"/>
              <w:rPr>
                <w:noProof/>
              </w:rPr>
            </w:pPr>
            <w:r>
              <w:rPr>
                <w:noProof/>
              </w:rPr>
              <w:t>Support farmers and the strengthening of agricultural supply chains in the outermost regions, promoting agricultural diversification and climate-resilient crops to strengthen local production and food security.</w:t>
            </w:r>
          </w:p>
          <w:p>
            <w:pPr>
              <w:pStyle w:val="TableListBullet"/>
              <w:numPr>
                <w:ilvl w:val="0"/>
                <w:numId w:val="18"/>
              </w:numPr>
              <w:spacing w:before="0" w:after="120"/>
              <w:jc w:val="both"/>
              <w:rPr>
                <w:noProof/>
              </w:rPr>
            </w:pPr>
            <w:r>
              <w:rPr>
                <w:noProof/>
              </w:rPr>
              <w:t>Strengthen efforts to combat illegal, unreported and unregulated fishing in the outermost regions’ maritime zones, including through closer cooperation with non-EU countries and targeted support by the European Fisheries Control Agency (EFCA) to improve monitoring and control activities by Member States.</w:t>
            </w:r>
          </w:p>
          <w:p>
            <w:pPr>
              <w:pStyle w:val="TableListBullet"/>
              <w:numPr>
                <w:ilvl w:val="0"/>
                <w:numId w:val="18"/>
              </w:numPr>
              <w:spacing w:before="0" w:after="120"/>
              <w:jc w:val="both"/>
              <w:rPr>
                <w:noProof/>
              </w:rPr>
            </w:pPr>
            <w:r>
              <w:rPr>
                <w:noProof/>
                <w:szCs w:val="24"/>
              </w:rPr>
              <w:t>Continue supporting the outermost regions on the conservation of their very rare, primary ecosystems, including through initiatives such as BEST under the LIFE programme.</w:t>
            </w:r>
          </w:p>
          <w:p>
            <w:pPr>
              <w:pStyle w:val="TableListBullet"/>
              <w:numPr>
                <w:ilvl w:val="0"/>
                <w:numId w:val="18"/>
              </w:numPr>
              <w:spacing w:before="0" w:after="120"/>
              <w:jc w:val="both"/>
              <w:rPr>
                <w:noProof/>
              </w:rPr>
            </w:pPr>
            <w:r>
              <w:rPr>
                <w:noProof/>
              </w:rPr>
              <w:t>Support the outermost regions in tackling major environmental and biodiversity challenges (e.g. sargassum, pollution, biodiversity loss, pollinators and invasive alien species, waste collection and treatment, water resilience) and environmental crime (e.g. gold panning, poaching), including through dedicated dialogue and workshops.</w:t>
            </w:r>
          </w:p>
          <w:p>
            <w:pPr>
              <w:pStyle w:val="ListParagraph"/>
              <w:numPr>
                <w:ilvl w:val="0"/>
                <w:numId w:val="18"/>
              </w:numPr>
              <w:spacing w:after="120"/>
              <w:contextualSpacing w:val="0"/>
              <w:jc w:val="both"/>
              <w:rPr>
                <w:noProof/>
              </w:rPr>
            </w:pPr>
            <w:r>
              <w:rPr>
                <w:rFonts w:ascii="Times New Roman" w:hAnsi="Times New Roman"/>
                <w:noProof/>
              </w:rPr>
              <w:t>Continue to engage with the relevant authorities regarding the storage and treatment of sargassum and the flexibility offered by the Landfill Directive.</w:t>
            </w:r>
          </w:p>
          <w:p>
            <w:pPr>
              <w:pStyle w:val="ListParagraph"/>
              <w:numPr>
                <w:ilvl w:val="0"/>
                <w:numId w:val="18"/>
              </w:numPr>
              <w:spacing w:after="120"/>
              <w:contextualSpacing w:val="0"/>
              <w:jc w:val="both"/>
              <w:rPr>
                <w:rFonts w:ascii="Times New Roman" w:hAnsi="Times New Roman"/>
                <w:noProof/>
              </w:rPr>
            </w:pPr>
            <w:r>
              <w:rPr>
                <w:rFonts w:ascii="Times New Roman" w:hAnsi="Times New Roman"/>
                <w:noProof/>
              </w:rPr>
              <w:t>Promote the energy transition and improve energy autonomy through measures to support small and isolated energy systems and energy communities, in particular through the Clean Energy for EU Islands initiative in the context of the Citizens Energy Package.</w:t>
            </w:r>
          </w:p>
          <w:p>
            <w:pPr>
              <w:pStyle w:val="TableListBullet"/>
              <w:numPr>
                <w:ilvl w:val="0"/>
                <w:numId w:val="18"/>
              </w:numPr>
              <w:spacing w:before="0" w:after="120"/>
              <w:jc w:val="both"/>
              <w:rPr>
                <w:noProof/>
              </w:rPr>
            </w:pPr>
            <w:r>
              <w:rPr>
                <w:noProof/>
              </w:rPr>
              <w:t xml:space="preserve">Assess the outermost regions’ potential for solar and wind energy production through a dedicated study by the Commission’s Joint Research Centre, contributing to their energy security. </w:t>
            </w:r>
          </w:p>
          <w:p>
            <w:pPr>
              <w:pStyle w:val="TableListBullet"/>
              <w:numPr>
                <w:ilvl w:val="0"/>
                <w:numId w:val="18"/>
              </w:numPr>
              <w:spacing w:before="0" w:after="120"/>
              <w:jc w:val="both"/>
              <w:rPr>
                <w:noProof/>
              </w:rPr>
            </w:pPr>
            <w:r>
              <w:rPr>
                <w:noProof/>
              </w:rPr>
              <w:t>Strengthen crisis preparedness and response through:</w:t>
            </w:r>
          </w:p>
          <w:p>
            <w:pPr>
              <w:pStyle w:val="TableListBullet"/>
              <w:numPr>
                <w:ilvl w:val="1"/>
                <w:numId w:val="18"/>
              </w:numPr>
              <w:spacing w:before="0" w:after="120"/>
              <w:jc w:val="both"/>
              <w:rPr>
                <w:noProof/>
              </w:rPr>
            </w:pPr>
            <w:r>
              <w:rPr>
                <w:noProof/>
              </w:rPr>
              <w:t>support to the concerned Member States and the outermost regions in implementing relevant follow-up initiatives under the Preparedness Union Strategy, such as on the continuity of essential services, and supply-chain resilience;</w:t>
            </w:r>
          </w:p>
          <w:p>
            <w:pPr>
              <w:pStyle w:val="TableListBullet"/>
              <w:numPr>
                <w:ilvl w:val="1"/>
                <w:numId w:val="18"/>
              </w:numPr>
              <w:spacing w:before="0" w:after="120"/>
              <w:jc w:val="both"/>
              <w:rPr>
                <w:noProof/>
              </w:rPr>
            </w:pPr>
            <w:r>
              <w:rPr>
                <w:noProof/>
              </w:rPr>
              <w:t xml:space="preserve">continue post-disaster recovery assistance (including from the cohesion funds, the EU Solidarity Fund and the proposed National and Regional Partnership Plans and EU Facility); </w:t>
            </w:r>
          </w:p>
          <w:p>
            <w:pPr>
              <w:pStyle w:val="TableListBullet"/>
              <w:numPr>
                <w:ilvl w:val="1"/>
                <w:numId w:val="18"/>
              </w:numPr>
              <w:spacing w:before="0" w:after="120"/>
              <w:jc w:val="both"/>
              <w:rPr>
                <w:noProof/>
              </w:rPr>
            </w:pPr>
            <w:r>
              <w:rPr>
                <w:noProof/>
              </w:rPr>
              <w:t>follow-up measures under the Union prevention, preparedness and response plan for health crises.</w:t>
            </w:r>
          </w:p>
          <w:p>
            <w:pPr>
              <w:pStyle w:val="ListParagraph"/>
              <w:numPr>
                <w:ilvl w:val="1"/>
                <w:numId w:val="18"/>
              </w:numPr>
              <w:spacing w:after="120"/>
              <w:contextualSpacing w:val="0"/>
              <w:jc w:val="both"/>
              <w:rPr>
                <w:rFonts w:ascii="Times New Roman" w:hAnsi="Times New Roman"/>
                <w:noProof/>
                <w:lang w:eastAsia="en-IE"/>
              </w:rPr>
            </w:pPr>
            <w:r>
              <w:rPr>
                <w:rFonts w:ascii="Times New Roman" w:hAnsi="Times New Roman"/>
                <w:noProof/>
                <w:lang w:eastAsia="en-IE"/>
              </w:rPr>
              <w:lastRenderedPageBreak/>
              <w:t xml:space="preserve">strengthened disaster risk management efforts through their alignment with ongoing and planned activities under the EU-Latin America and Caribbean Memorandum of Understanding on disaster risk management. </w:t>
            </w:r>
          </w:p>
          <w:p>
            <w:pPr>
              <w:pStyle w:val="TableListBullet"/>
              <w:numPr>
                <w:ilvl w:val="0"/>
                <w:numId w:val="18"/>
              </w:numPr>
              <w:spacing w:before="0" w:after="120"/>
              <w:jc w:val="both"/>
              <w:rPr>
                <w:rFonts w:eastAsia="Aptos"/>
                <w:noProof/>
              </w:rPr>
            </w:pPr>
            <w:r>
              <w:rPr>
                <w:noProof/>
              </w:rPr>
              <w:t xml:space="preserve">Support Member States in assessing the security situation in the outermost regions, taking into account the ProtectEU Strategy and the EU Drugs Strategy and the EU Action Plan against Drug Trafficking, in particular their exposure to transnational maritime threats. </w:t>
            </w:r>
          </w:p>
          <w:p>
            <w:pPr>
              <w:pStyle w:val="TableListBullet"/>
              <w:numPr>
                <w:ilvl w:val="0"/>
                <w:numId w:val="18"/>
              </w:numPr>
              <w:spacing w:before="0" w:after="120"/>
              <w:jc w:val="both"/>
              <w:rPr>
                <w:rFonts w:eastAsia="Aptos"/>
                <w:noProof/>
              </w:rPr>
            </w:pPr>
            <w:r>
              <w:rPr>
                <w:noProof/>
              </w:rPr>
              <w:t>Where possible, support measures to combat the infiltration of organised criminal groups, especially those involved in money laundering, corruption and drug trafficking to the EU, as well as criminal operations towards the Outermost Regions and continental Europe.</w:t>
            </w:r>
          </w:p>
          <w:p>
            <w:pPr>
              <w:pStyle w:val="TableListBullet"/>
              <w:numPr>
                <w:ilvl w:val="0"/>
                <w:numId w:val="18"/>
              </w:numPr>
              <w:spacing w:before="0" w:after="120"/>
              <w:jc w:val="both"/>
              <w:rPr>
                <w:rFonts w:eastAsia="Aptos"/>
                <w:noProof/>
              </w:rPr>
            </w:pPr>
            <w:r>
              <w:rPr>
                <w:noProof/>
              </w:rPr>
              <w:t>Support the management of irregular migration, including through the upcoming initiative to strengthen Frontex and digitalise the return process.</w:t>
            </w:r>
          </w:p>
          <w:p>
            <w:pPr>
              <w:pStyle w:val="TableListBullet"/>
              <w:numPr>
                <w:ilvl w:val="0"/>
                <w:numId w:val="18"/>
              </w:numPr>
              <w:spacing w:before="0" w:after="120"/>
              <w:ind w:left="357" w:hanging="357"/>
              <w:jc w:val="both"/>
              <w:rPr>
                <w:rFonts w:eastAsia="Aptos"/>
                <w:noProof/>
              </w:rPr>
            </w:pPr>
            <w:r>
              <w:rPr>
                <w:rFonts w:eastAsia="Aptos"/>
                <w:noProof/>
              </w:rPr>
              <w:t>Consider in the future review of the EU Pact on Migration and Asylum the specific migration challenges in the outermost regions, for instance regarding border management and control, the integration of migrants, and the situation of unaccompanied minors.</w:t>
            </w:r>
          </w:p>
        </w:tc>
      </w:tr>
    </w:tbl>
    <w:p>
      <w:pPr>
        <w:pStyle w:val="Heading3"/>
        <w:tabs>
          <w:tab w:val="clear" w:pos="850"/>
        </w:tabs>
        <w:spacing w:before="240"/>
        <w:ind w:left="851" w:hanging="851"/>
        <w:rPr>
          <w:b/>
          <w:bCs/>
          <w:i w:val="0"/>
          <w:noProof/>
        </w:rPr>
      </w:pPr>
      <w:bookmarkStart w:id="23" w:name="_Toc225259652"/>
      <w:bookmarkStart w:id="24" w:name="_Toc225270887"/>
      <w:bookmarkStart w:id="25" w:name="_Toc225271270"/>
      <w:bookmarkStart w:id="26" w:name="_Toc238824084"/>
      <w:bookmarkEnd w:id="23"/>
      <w:bookmarkEnd w:id="24"/>
      <w:bookmarkEnd w:id="25"/>
      <w:r>
        <w:rPr>
          <w:b/>
          <w:bCs/>
          <w:i w:val="0"/>
          <w:noProof/>
        </w:rPr>
        <w:lastRenderedPageBreak/>
        <w:t>3.4.</w:t>
      </w:r>
      <w:r>
        <w:rPr>
          <w:b/>
          <w:bCs/>
          <w:i w:val="0"/>
          <w:noProof/>
        </w:rPr>
        <w:tab/>
        <w:t>Social fairness and supporting people</w:t>
      </w:r>
      <w:bookmarkEnd w:id="26"/>
    </w:p>
    <w:p>
      <w:pPr>
        <w:spacing w:before="120"/>
        <w:rPr>
          <w:noProof/>
        </w:rPr>
      </w:pPr>
      <w:bookmarkStart w:id="27" w:name="_Hlk227799778"/>
      <w:r>
        <w:rPr>
          <w:noProof/>
        </w:rPr>
        <w:t xml:space="preserve">Those living in the outermost regions are at a much higher risk of poverty than the general EU population. The EU’s first-ever Anti-Poverty Strategy recognises that ensuring the availability of social services is a particular challenge in the outermost regions. There is a clear need to improve </w:t>
      </w:r>
      <w:r>
        <w:rPr>
          <w:b/>
          <w:bCs/>
          <w:noProof/>
        </w:rPr>
        <w:t>access to clean water and sanitation</w:t>
      </w:r>
      <w:r>
        <w:rPr>
          <w:noProof/>
        </w:rPr>
        <w:t xml:space="preserve"> (especially in Mayotte and French Guiana) and to </w:t>
      </w:r>
      <w:r>
        <w:rPr>
          <w:b/>
          <w:bCs/>
          <w:noProof/>
        </w:rPr>
        <w:t>health services</w:t>
      </w:r>
      <w:r>
        <w:rPr>
          <w:noProof/>
        </w:rPr>
        <w:t xml:space="preserve">. </w:t>
      </w:r>
    </w:p>
    <w:p>
      <w:pPr>
        <w:spacing w:before="120"/>
        <w:rPr>
          <w:noProof/>
        </w:rPr>
      </w:pPr>
      <w:r>
        <w:rPr>
          <w:noProof/>
        </w:rPr>
        <w:t>In order to ensure the minimum service standards, the Commission’s Principles (</w:t>
      </w:r>
      <w:r>
        <w:rPr>
          <w:rStyle w:val="FootnoteReference"/>
          <w:noProof/>
        </w:rPr>
        <w:footnoteReference w:id="30"/>
      </w:r>
      <w:r>
        <w:rPr>
          <w:noProof/>
        </w:rPr>
        <w:t>) for effective anti-poverty policies</w:t>
      </w:r>
      <w:r>
        <w:rPr>
          <w:i/>
          <w:iCs/>
          <w:noProof/>
        </w:rPr>
        <w:t xml:space="preserve"> </w:t>
      </w:r>
      <w:r>
        <w:rPr>
          <w:noProof/>
        </w:rPr>
        <w:t xml:space="preserve">suggest that national, regional and local authorities should support innovative service delivery models, mobile and outreach services, safe and reliable transport solutions to enhance access to services, and targeted investment planning to address persistent service gaps. The Commission will continue to support Member States in meeting people’s </w:t>
      </w:r>
      <w:r>
        <w:rPr>
          <w:b/>
          <w:bCs/>
          <w:noProof/>
        </w:rPr>
        <w:t>basic needs</w:t>
      </w:r>
      <w:r>
        <w:rPr>
          <w:noProof/>
        </w:rPr>
        <w:t xml:space="preserve"> in the outermost regions, through cohesion and other policies, including social, employment, environmental, health and housing policies.</w:t>
      </w:r>
    </w:p>
    <w:p>
      <w:pPr>
        <w:spacing w:before="120"/>
        <w:rPr>
          <w:noProof/>
        </w:rPr>
      </w:pPr>
      <w:r>
        <w:rPr>
          <w:noProof/>
        </w:rPr>
        <w:t xml:space="preserve">The Commission will also help address the </w:t>
      </w:r>
      <w:r>
        <w:rPr>
          <w:b/>
          <w:bCs/>
          <w:noProof/>
        </w:rPr>
        <w:t xml:space="preserve">high cost of living </w:t>
      </w:r>
      <w:r>
        <w:rPr>
          <w:noProof/>
        </w:rPr>
        <w:t xml:space="preserve">and the </w:t>
      </w:r>
      <w:r>
        <w:rPr>
          <w:b/>
          <w:bCs/>
          <w:noProof/>
        </w:rPr>
        <w:t>housing crisis</w:t>
      </w:r>
      <w:r>
        <w:rPr>
          <w:noProof/>
        </w:rPr>
        <w:t xml:space="preserve"> affecting many outermost regions in order to reduce inequalities.</w:t>
      </w:r>
    </w:p>
    <w:p>
      <w:pPr>
        <w:spacing w:before="120"/>
        <w:rPr>
          <w:noProof/>
        </w:rPr>
      </w:pPr>
      <w:r>
        <w:rPr>
          <w:noProof/>
        </w:rPr>
        <w:t xml:space="preserve">To promote </w:t>
      </w:r>
      <w:r>
        <w:rPr>
          <w:b/>
          <w:bCs/>
          <w:noProof/>
        </w:rPr>
        <w:t>social fairness</w:t>
      </w:r>
      <w:r>
        <w:rPr>
          <w:noProof/>
        </w:rPr>
        <w:t xml:space="preserve"> and reduce regional and territorial disparities, in line with the Communication on the European Pillar of Social Rights (</w:t>
      </w:r>
      <w:r>
        <w:rPr>
          <w:rStyle w:val="FootnoteReference"/>
          <w:noProof/>
        </w:rPr>
        <w:footnoteReference w:id="31"/>
      </w:r>
      <w:r>
        <w:rPr>
          <w:noProof/>
        </w:rPr>
        <w:t xml:space="preserve">), the Commission will continue to support investments in </w:t>
      </w:r>
      <w:r>
        <w:rPr>
          <w:b/>
          <w:bCs/>
          <w:noProof/>
        </w:rPr>
        <w:t>quality education, training</w:t>
      </w:r>
      <w:r>
        <w:rPr>
          <w:noProof/>
        </w:rPr>
        <w:t xml:space="preserve"> and</w:t>
      </w:r>
      <w:r>
        <w:rPr>
          <w:b/>
          <w:bCs/>
          <w:noProof/>
        </w:rPr>
        <w:t xml:space="preserve"> employment</w:t>
      </w:r>
      <w:r>
        <w:rPr>
          <w:noProof/>
        </w:rPr>
        <w:t xml:space="preserve"> in the outermost regions, notably through cohesion policy funds and the upcoming National and Regional Partnership Plans. This will help to address </w:t>
      </w:r>
      <w:r>
        <w:rPr>
          <w:b/>
          <w:bCs/>
          <w:noProof/>
        </w:rPr>
        <w:t>skills</w:t>
      </w:r>
      <w:r>
        <w:rPr>
          <w:noProof/>
        </w:rPr>
        <w:t xml:space="preserve"> and </w:t>
      </w:r>
      <w:r>
        <w:rPr>
          <w:b/>
          <w:bCs/>
          <w:noProof/>
        </w:rPr>
        <w:t>labour shortages</w:t>
      </w:r>
      <w:r>
        <w:rPr>
          <w:noProof/>
        </w:rPr>
        <w:t xml:space="preserve"> and improve </w:t>
      </w:r>
      <w:r>
        <w:rPr>
          <w:b/>
          <w:bCs/>
          <w:noProof/>
        </w:rPr>
        <w:t>young people</w:t>
      </w:r>
      <w:r>
        <w:rPr>
          <w:noProof/>
        </w:rPr>
        <w:t xml:space="preserve">’s access to the labour market and regional cooperation on higher education. Together with targeted </w:t>
      </w:r>
      <w:r>
        <w:rPr>
          <w:b/>
          <w:bCs/>
          <w:noProof/>
        </w:rPr>
        <w:t>social inclusion</w:t>
      </w:r>
      <w:r>
        <w:rPr>
          <w:noProof/>
        </w:rPr>
        <w:t xml:space="preserve"> programmes, these actions will create opportunities at local level to ensure the </w:t>
      </w:r>
      <w:r>
        <w:rPr>
          <w:b/>
          <w:bCs/>
          <w:noProof/>
        </w:rPr>
        <w:t xml:space="preserve">right to stay </w:t>
      </w:r>
      <w:r>
        <w:rPr>
          <w:noProof/>
        </w:rPr>
        <w:t>and</w:t>
      </w:r>
      <w:r>
        <w:rPr>
          <w:b/>
          <w:bCs/>
          <w:noProof/>
        </w:rPr>
        <w:t xml:space="preserve"> access to healthcare, long-term care and other essential services</w:t>
      </w:r>
      <w:r>
        <w:rPr>
          <w:noProof/>
        </w:rPr>
        <w:t xml:space="preserve">. In turn, developing the </w:t>
      </w:r>
      <w:r>
        <w:rPr>
          <w:b/>
          <w:noProof/>
        </w:rPr>
        <w:t>human capital</w:t>
      </w:r>
      <w:r>
        <w:rPr>
          <w:noProof/>
        </w:rPr>
        <w:t xml:space="preserve"> of the outermost </w:t>
      </w:r>
      <w:r>
        <w:rPr>
          <w:noProof/>
        </w:rPr>
        <w:lastRenderedPageBreak/>
        <w:t>regions will help diversify economic activity, boost entrepreneurship and expand trade and mobility opportunities with neighbouring countries and the rest of the EU.</w:t>
      </w:r>
      <w:bookmarkEnd w:id="27"/>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shd w:val="clear" w:color="auto" w:fill="D9D9D9"/>
        <w:tblLook w:val="04A0" w:firstRow="1" w:lastRow="0" w:firstColumn="1" w:lastColumn="0" w:noHBand="0" w:noVBand="1"/>
      </w:tblPr>
      <w:tblGrid>
        <w:gridCol w:w="8608"/>
      </w:tblGrid>
      <w:tr>
        <w:trPr>
          <w:trHeight w:val="274"/>
        </w:trPr>
        <w:tc>
          <w:tcPr>
            <w:tcW w:w="8642" w:type="dxa"/>
            <w:shd w:val="clear" w:color="auto" w:fill="D9D9D9" w:themeFill="background1" w:themeFillShade="D9"/>
          </w:tcPr>
          <w:p>
            <w:pPr>
              <w:rPr>
                <w:b/>
                <w:noProof/>
                <w:lang w:eastAsia="fr-FR"/>
              </w:rPr>
            </w:pPr>
            <w:r>
              <w:rPr>
                <w:b/>
                <w:noProof/>
                <w:lang w:eastAsia="fr-FR"/>
              </w:rPr>
              <w:t>To achieve the above objectives, the Commission will:</w:t>
            </w:r>
          </w:p>
          <w:p>
            <w:pPr>
              <w:pStyle w:val="TableListBullet"/>
              <w:numPr>
                <w:ilvl w:val="0"/>
                <w:numId w:val="14"/>
              </w:numPr>
              <w:spacing w:before="0" w:after="120"/>
              <w:jc w:val="both"/>
              <w:rPr>
                <w:noProof/>
              </w:rPr>
            </w:pPr>
            <w:r>
              <w:rPr>
                <w:noProof/>
              </w:rPr>
              <w:t>Continue reflecting the specific nature of the outermost regions in initiatives for poverty reduction and social inclusion, including in the follow-up to the EU anti-poverty strategy, the Communication on breaking the cycle of child poverty, which strengthens the European Child Guarantee, and in the 2026 Communication on the implementation of  the European Pillar of Social Rights.</w:t>
            </w:r>
          </w:p>
          <w:p>
            <w:pPr>
              <w:pStyle w:val="TableListBullet"/>
              <w:numPr>
                <w:ilvl w:val="0"/>
                <w:numId w:val="14"/>
              </w:numPr>
              <w:spacing w:before="0" w:after="120"/>
              <w:jc w:val="both"/>
              <w:rPr>
                <w:noProof/>
              </w:rPr>
            </w:pPr>
            <w:r>
              <w:rPr>
                <w:noProof/>
              </w:rPr>
              <w:t>Make full use of EU instruments, in particular cohesion policy funds and the upcoming National and Regional Partnership Plans, to support youth employment and labour mobility, expand access to education and skills development, combat poverty, and promote social inclusion and fair working conditions in the outermost regions.</w:t>
            </w:r>
          </w:p>
          <w:p>
            <w:pPr>
              <w:pStyle w:val="TableListBullet"/>
              <w:numPr>
                <w:ilvl w:val="0"/>
                <w:numId w:val="14"/>
              </w:numPr>
              <w:spacing w:before="0" w:after="120"/>
              <w:jc w:val="both"/>
              <w:rPr>
                <w:noProof/>
              </w:rPr>
            </w:pPr>
            <w:r>
              <w:rPr>
                <w:noProof/>
              </w:rPr>
              <w:t>Support efforts to tackle the demographic challenges of the outermost regions, including youth out-migration and skills shortages, facilitating the development of tailored mobility, return and retention schemes in order to provide citizens with an effective right to stay wherever they choose to live.</w:t>
            </w:r>
          </w:p>
          <w:p>
            <w:pPr>
              <w:pStyle w:val="TableListBullet"/>
              <w:numPr>
                <w:ilvl w:val="0"/>
                <w:numId w:val="14"/>
              </w:numPr>
              <w:spacing w:before="0" w:after="120"/>
              <w:jc w:val="both"/>
              <w:rPr>
                <w:noProof/>
              </w:rPr>
            </w:pPr>
            <w:r>
              <w:rPr>
                <w:noProof/>
              </w:rPr>
              <w:t>Encourage Member States to consider the specificities of the outermost regions when preparing their relevant Social Climate Plans, duly reflecting the constraints of the outermost regions and the specific investment needs of the most vulnerable groups.</w:t>
            </w:r>
          </w:p>
          <w:p>
            <w:pPr>
              <w:pStyle w:val="TableListBullet"/>
              <w:numPr>
                <w:ilvl w:val="0"/>
                <w:numId w:val="14"/>
              </w:numPr>
              <w:spacing w:before="0" w:after="120"/>
              <w:ind w:left="357" w:hanging="357"/>
              <w:jc w:val="both"/>
              <w:rPr>
                <w:noProof/>
              </w:rPr>
            </w:pPr>
            <w:r>
              <w:rPr>
                <w:noProof/>
              </w:rPr>
              <w:t>Launch a new youth project to support small-scale projects led by young people or youth organisations in the outermost regions, built on the lessons learned from the previous grant scheme created in 2023 and including a mentoring/coaching scheme for the selected projects.</w:t>
            </w:r>
          </w:p>
          <w:p>
            <w:pPr>
              <w:pStyle w:val="TableListBullet"/>
              <w:numPr>
                <w:ilvl w:val="0"/>
                <w:numId w:val="14"/>
              </w:numPr>
              <w:spacing w:before="0" w:after="120"/>
              <w:ind w:left="357" w:hanging="357"/>
              <w:jc w:val="both"/>
              <w:rPr>
                <w:noProof/>
              </w:rPr>
            </w:pPr>
            <w:r>
              <w:rPr>
                <w:noProof/>
              </w:rPr>
              <w:t>Support national and regional authorities to boost housing supply and expand provision of social and affordable housing, mobilise investment, drive reforms and protect the most vulnerable as presented in the European Affordable Housing Plan.</w:t>
            </w:r>
          </w:p>
        </w:tc>
      </w:tr>
    </w:tbl>
    <w:p>
      <w:pPr>
        <w:pStyle w:val="Heading1"/>
        <w:numPr>
          <w:ilvl w:val="0"/>
          <w:numId w:val="23"/>
        </w:numPr>
        <w:rPr>
          <w:noProof/>
        </w:rPr>
      </w:pPr>
      <w:bookmarkStart w:id="28" w:name="_Toc238824085"/>
      <w:r>
        <w:rPr>
          <w:noProof/>
        </w:rPr>
        <w:t>The way forward: a stronger partnership with the EU’s outermost regions</w:t>
      </w:r>
      <w:bookmarkEnd w:id="28"/>
    </w:p>
    <w:p>
      <w:pPr>
        <w:pStyle w:val="Point0number"/>
        <w:numPr>
          <w:ilvl w:val="0"/>
          <w:numId w:val="0"/>
        </w:numPr>
        <w:spacing w:before="120"/>
        <w:rPr>
          <w:noProof/>
        </w:rPr>
      </w:pPr>
      <w:bookmarkStart w:id="29" w:name="_Hlk227800739"/>
      <w:r>
        <w:rPr>
          <w:noProof/>
        </w:rPr>
        <w:t xml:space="preserve">A more ambitious vision for the development of the outermost regions is also fostered by a </w:t>
      </w:r>
      <w:r>
        <w:rPr>
          <w:b/>
          <w:bCs/>
          <w:noProof/>
        </w:rPr>
        <w:t xml:space="preserve">stronger partnership </w:t>
      </w:r>
      <w:r>
        <w:rPr>
          <w:noProof/>
        </w:rPr>
        <w:t xml:space="preserve">between the European Commission, these regions and their Member States. This partnership will be centred on reinforced collaboration and a set of key initiatives aiming to ensure the more systematic </w:t>
      </w:r>
      <w:r>
        <w:rPr>
          <w:b/>
          <w:bCs/>
          <w:noProof/>
        </w:rPr>
        <w:t>application of</w:t>
      </w:r>
      <w:r>
        <w:rPr>
          <w:noProof/>
        </w:rPr>
        <w:t xml:space="preserve"> </w:t>
      </w:r>
      <w:r>
        <w:rPr>
          <w:b/>
          <w:bCs/>
          <w:noProof/>
        </w:rPr>
        <w:t>Article 349 TFEU</w:t>
      </w:r>
      <w:r>
        <w:rPr>
          <w:noProof/>
        </w:rPr>
        <w:t xml:space="preserve"> and increase awareness and technical support to enable the full use of existing regulatory flexibility and funding possibilities.</w:t>
      </w:r>
    </w:p>
    <w:p>
      <w:pPr>
        <w:pStyle w:val="Heading3"/>
        <w:numPr>
          <w:ilvl w:val="1"/>
          <w:numId w:val="23"/>
        </w:numPr>
        <w:ind w:left="855"/>
        <w:rPr>
          <w:rFonts w:eastAsia="Aptos"/>
          <w:b/>
          <w:bCs/>
          <w:i w:val="0"/>
          <w:noProof/>
        </w:rPr>
      </w:pPr>
      <w:bookmarkStart w:id="30" w:name="_Toc238824086"/>
      <w:bookmarkEnd w:id="29"/>
      <w:r>
        <w:rPr>
          <w:b/>
          <w:bCs/>
          <w:i w:val="0"/>
          <w:noProof/>
        </w:rPr>
        <w:t>Addressing challenges under current EU legislation: the regulatory package</w:t>
      </w:r>
      <w:bookmarkEnd w:id="30"/>
    </w:p>
    <w:p>
      <w:pPr>
        <w:spacing w:before="120"/>
        <w:rPr>
          <w:noProof/>
        </w:rPr>
      </w:pPr>
      <w:r>
        <w:rPr>
          <w:noProof/>
        </w:rPr>
        <w:t>The application of Article 349 TFEU has shown</w:t>
      </w:r>
      <w:r>
        <w:rPr>
          <w:b/>
          <w:bCs/>
          <w:noProof/>
        </w:rPr>
        <w:t xml:space="preserve"> varied levels of ambition</w:t>
      </w:r>
      <w:r>
        <w:rPr>
          <w:noProof/>
        </w:rPr>
        <w:t>, consistency and effectiveness across EU policy areas. These shortcomings have been highlighted by stakeholders and authorities at national, regional and local level during consultations (</w:t>
      </w:r>
      <w:r>
        <w:rPr>
          <w:rStyle w:val="FootnoteReference"/>
          <w:noProof/>
        </w:rPr>
        <w:footnoteReference w:id="32"/>
      </w:r>
      <w:r>
        <w:rPr>
          <w:noProof/>
        </w:rPr>
        <w:t xml:space="preserve">). </w:t>
      </w:r>
      <w:r>
        <w:rPr>
          <w:noProof/>
        </w:rPr>
        <w:lastRenderedPageBreak/>
        <w:t>In addition, recent research and reports (</w:t>
      </w:r>
      <w:r>
        <w:rPr>
          <w:rStyle w:val="FootnoteReference"/>
          <w:noProof/>
        </w:rPr>
        <w:footnoteReference w:id="33"/>
      </w:r>
      <w:r>
        <w:rPr>
          <w:noProof/>
        </w:rPr>
        <w:t>) provide evidence of the potential benefits of a more</w:t>
      </w:r>
      <w:r>
        <w:rPr>
          <w:b/>
          <w:bCs/>
          <w:noProof/>
        </w:rPr>
        <w:t xml:space="preserve"> systematic application </w:t>
      </w:r>
      <w:r>
        <w:rPr>
          <w:b/>
          <w:noProof/>
        </w:rPr>
        <w:t>of Article 349 TFEU</w:t>
      </w:r>
      <w:r>
        <w:rPr>
          <w:noProof/>
        </w:rPr>
        <w:t>, advocating for EU laws, funds and programmes to be better tailored to the specific constraints of the outermost regions.</w:t>
      </w:r>
    </w:p>
    <w:p>
      <w:pPr>
        <w:spacing w:before="120"/>
        <w:rPr>
          <w:rFonts w:eastAsia="Aptos"/>
          <w:noProof/>
        </w:rPr>
      </w:pPr>
      <w:r>
        <w:rPr>
          <w:rFonts w:eastAsia="Aptos"/>
          <w:noProof/>
        </w:rPr>
        <w:t xml:space="preserve">To address this situation, the Commission will take action in certain areas which may be hindering the regions’ economic growth and impacting their access to the single market. In this context, particular attention will be paid to the </w:t>
      </w:r>
      <w:r>
        <w:rPr>
          <w:rFonts w:eastAsia="Aptos"/>
          <w:b/>
          <w:bCs/>
          <w:noProof/>
        </w:rPr>
        <w:t>proportionate and consistent design and implementation of EU</w:t>
      </w:r>
      <w:r>
        <w:rPr>
          <w:rFonts w:eastAsia="Aptos"/>
          <w:noProof/>
        </w:rPr>
        <w:t xml:space="preserve"> </w:t>
      </w:r>
      <w:r>
        <w:rPr>
          <w:rFonts w:eastAsia="Aptos"/>
          <w:b/>
          <w:bCs/>
          <w:noProof/>
        </w:rPr>
        <w:t>legislation</w:t>
      </w:r>
      <w:r>
        <w:rPr>
          <w:rFonts w:eastAsia="Aptos"/>
          <w:noProof/>
        </w:rPr>
        <w:t>, while continuing the mainstreaming efforts across EU policies.</w:t>
      </w:r>
      <w:r>
        <w:rPr>
          <w:noProof/>
        </w:rPr>
        <w:t xml:space="preserve"> </w:t>
      </w:r>
    </w:p>
    <w:p>
      <w:pPr>
        <w:spacing w:before="120"/>
        <w:rPr>
          <w:rFonts w:eastAsia="Aptos"/>
          <w:strike/>
          <w:noProof/>
        </w:rPr>
      </w:pPr>
      <w:r>
        <w:rPr>
          <w:rFonts w:eastAsia="Aptos"/>
          <w:noProof/>
        </w:rPr>
        <w:t xml:space="preserve">The Commission will pay particular attention to these challenges, namely through specific measures in upcoming relevant legislative files and other initiatives, in areas such as state aid, support for the renewal of the small-scale fishing fleet, transport, migration and access to housing. The </w:t>
      </w:r>
      <w:r>
        <w:rPr>
          <w:rFonts w:eastAsia="Aptos"/>
          <w:b/>
          <w:bCs/>
          <w:noProof/>
        </w:rPr>
        <w:t>regulatory package</w:t>
      </w:r>
      <w:r>
        <w:rPr>
          <w:rFonts w:eastAsia="Aptos"/>
          <w:noProof/>
        </w:rPr>
        <w:t xml:space="preserve"> accompanying this Communication is a key first step in the continuous process for the delivery of this approach. It proposes a first set of </w:t>
      </w:r>
      <w:r>
        <w:rPr>
          <w:rFonts w:eastAsia="Aptos"/>
          <w:b/>
          <w:bCs/>
          <w:noProof/>
        </w:rPr>
        <w:t>targeted adaptation measures, including exemptions and derogations from, or adaptations</w:t>
      </w:r>
      <w:r>
        <w:rPr>
          <w:rFonts w:eastAsia="Aptos"/>
          <w:noProof/>
        </w:rPr>
        <w:t xml:space="preserve"> to a set of EU legal requirements. These measures</w:t>
      </w:r>
      <w:r>
        <w:rPr>
          <w:noProof/>
        </w:rPr>
        <w:t xml:space="preserve"> can</w:t>
      </w:r>
      <w:r>
        <w:rPr>
          <w:rFonts w:eastAsia="Aptos"/>
          <w:noProof/>
        </w:rPr>
        <w:t xml:space="preserve"> deliver tangible benefits for the people living in these regions, as well as for businesses (including SMEs) and local and regional administrations.</w:t>
      </w:r>
    </w:p>
    <w:p>
      <w:pPr>
        <w:spacing w:before="120"/>
        <w:rPr>
          <w:rFonts w:eastAsia="Aptos"/>
          <w:noProof/>
        </w:rPr>
      </w:pPr>
      <w:r>
        <w:rPr>
          <w:rFonts w:eastAsia="Aptos"/>
          <w:noProof/>
        </w:rPr>
        <w:t xml:space="preserve">This </w:t>
      </w:r>
      <w:r>
        <w:rPr>
          <w:rFonts w:eastAsia="Aptos"/>
          <w:b/>
          <w:bCs/>
          <w:noProof/>
        </w:rPr>
        <w:t>regulatory</w:t>
      </w:r>
      <w:r>
        <w:rPr>
          <w:rFonts w:eastAsia="Aptos"/>
          <w:b/>
          <w:noProof/>
        </w:rPr>
        <w:t xml:space="preserve"> package</w:t>
      </w:r>
      <w:r>
        <w:rPr>
          <w:rFonts w:eastAsia="Aptos"/>
          <w:noProof/>
        </w:rPr>
        <w:t xml:space="preserve"> covers key policy areas identified during the various consultations and exchanges with authorities and stakeholders. It comprises two legal acts: (I) a proposal for a Council regulation; and (ii) a proposal for a Council decision.</w:t>
      </w:r>
    </w:p>
    <w:tbl>
      <w:tblPr>
        <w:tblStyle w:val="TableGrid"/>
        <w:tblW w:w="0" w:type="auto"/>
        <w:shd w:val="clear" w:color="auto" w:fill="D9D9D9" w:themeFill="background1" w:themeFillShade="D9"/>
        <w:tblLook w:val="04A0" w:firstRow="1" w:lastRow="0" w:firstColumn="1" w:lastColumn="0" w:noHBand="0" w:noVBand="1"/>
      </w:tblPr>
      <w:tblGrid>
        <w:gridCol w:w="8602"/>
      </w:tblGrid>
      <w:tr>
        <w:trPr>
          <w:trHeight w:val="978"/>
        </w:trPr>
        <w:tc>
          <w:tcPr>
            <w:tcW w:w="8602" w:type="dxa"/>
            <w:shd w:val="clear" w:color="auto" w:fill="D9D9D9" w:themeFill="background1" w:themeFillShade="D9"/>
          </w:tcPr>
          <w:p>
            <w:pPr>
              <w:rPr>
                <w:rFonts w:eastAsia="Aptos"/>
                <w:b/>
                <w:noProof/>
              </w:rPr>
            </w:pPr>
            <w:r>
              <w:rPr>
                <w:rFonts w:eastAsia="Aptos"/>
                <w:b/>
                <w:bCs/>
                <w:noProof/>
              </w:rPr>
              <w:t>Proposals to be covered by the regulatory package:</w:t>
            </w:r>
          </w:p>
          <w:p>
            <w:pPr>
              <w:numPr>
                <w:ilvl w:val="0"/>
                <w:numId w:val="17"/>
              </w:numPr>
              <w:rPr>
                <w:rFonts w:eastAsia="Aptos"/>
                <w:b/>
                <w:bCs/>
                <w:noProof/>
              </w:rPr>
            </w:pPr>
            <w:r>
              <w:rPr>
                <w:rFonts w:eastAsia="Aptos"/>
                <w:b/>
                <w:noProof/>
              </w:rPr>
              <w:t xml:space="preserve">Taxation: </w:t>
            </w:r>
            <w:r>
              <w:rPr>
                <w:rFonts w:eastAsia="Aptos"/>
                <w:noProof/>
              </w:rPr>
              <w:t>amend the Dock Dues (“</w:t>
            </w:r>
            <w:r>
              <w:rPr>
                <w:rFonts w:eastAsia="Aptos"/>
                <w:i/>
                <w:iCs/>
                <w:noProof/>
              </w:rPr>
              <w:t>octroi de mer</w:t>
            </w:r>
            <w:r>
              <w:rPr>
                <w:rFonts w:eastAsia="Aptos"/>
                <w:i/>
                <w:noProof/>
              </w:rPr>
              <w:t>”)</w:t>
            </w:r>
            <w:r>
              <w:rPr>
                <w:rFonts w:eastAsia="Aptos"/>
                <w:noProof/>
              </w:rPr>
              <w:t xml:space="preserve"> Council Decision (</w:t>
            </w:r>
            <w:r>
              <w:rPr>
                <w:rStyle w:val="FootnoteReference"/>
                <w:rFonts w:eastAsia="Aptos"/>
                <w:noProof/>
              </w:rPr>
              <w:footnoteReference w:id="34"/>
            </w:r>
            <w:r>
              <w:rPr>
                <w:rFonts w:eastAsia="Aptos"/>
                <w:noProof/>
              </w:rPr>
              <w:t>) to simplify the specific tax regime applicable to the French outermost regions in order to enable immediate updates to the list of eligible products for exemption and shorten the Council decision-making process.</w:t>
            </w:r>
          </w:p>
          <w:p>
            <w:pPr>
              <w:pStyle w:val="ListParagraph"/>
              <w:numPr>
                <w:ilvl w:val="0"/>
                <w:numId w:val="17"/>
              </w:numPr>
              <w:spacing w:after="120"/>
              <w:ind w:left="357" w:hanging="357"/>
              <w:contextualSpacing w:val="0"/>
              <w:jc w:val="both"/>
              <w:rPr>
                <w:rFonts w:ascii="Times New Roman" w:eastAsia="Aptos" w:hAnsi="Times New Roman"/>
                <w:noProof/>
                <w:lang w:eastAsia="en-IE"/>
              </w:rPr>
            </w:pPr>
            <w:r>
              <w:rPr>
                <w:rFonts w:ascii="Times New Roman" w:eastAsia="Aptos" w:hAnsi="Times New Roman"/>
                <w:b/>
                <w:bCs/>
                <w:noProof/>
              </w:rPr>
              <w:t>Forestry:</w:t>
            </w:r>
            <w:r>
              <w:rPr>
                <w:rFonts w:ascii="Times New Roman" w:eastAsia="Aptos" w:hAnsi="Times New Roman"/>
                <w:noProof/>
                <w:lang w:eastAsia="en-IE"/>
              </w:rPr>
              <w:t xml:space="preserve"> </w:t>
            </w:r>
            <w:r>
              <w:rPr>
                <w:rFonts w:ascii="Times New Roman" w:eastAsia="Aptos" w:hAnsi="Times New Roman"/>
                <w:noProof/>
              </w:rPr>
              <w:t>amend the EU Deforestation Regulation (</w:t>
            </w:r>
            <w:r>
              <w:rPr>
                <w:rStyle w:val="FootnoteReference"/>
                <w:rFonts w:ascii="Times New Roman" w:eastAsia="Aptos" w:hAnsi="Times New Roman"/>
                <w:noProof/>
              </w:rPr>
              <w:footnoteReference w:id="35"/>
            </w:r>
            <w:r>
              <w:rPr>
                <w:rFonts w:ascii="Times New Roman" w:eastAsia="Aptos" w:hAnsi="Times New Roman"/>
                <w:noProof/>
              </w:rPr>
              <w:t>) to provide for an exemption from its requirements for relevant products produced and consumed domestically in French Guiana.</w:t>
            </w:r>
          </w:p>
          <w:p>
            <w:pPr>
              <w:pStyle w:val="ListParagraph"/>
              <w:numPr>
                <w:ilvl w:val="0"/>
                <w:numId w:val="17"/>
              </w:numPr>
              <w:spacing w:after="120"/>
              <w:contextualSpacing w:val="0"/>
              <w:jc w:val="both"/>
              <w:rPr>
                <w:rFonts w:ascii="Times New Roman" w:eastAsia="Aptos" w:hAnsi="Times New Roman"/>
                <w:b/>
                <w:bCs/>
                <w:noProof/>
              </w:rPr>
            </w:pPr>
            <w:r>
              <w:rPr>
                <w:rFonts w:ascii="Times New Roman" w:eastAsia="Aptos" w:hAnsi="Times New Roman"/>
                <w:b/>
                <w:bCs/>
                <w:noProof/>
              </w:rPr>
              <w:t xml:space="preserve">Agriculture: </w:t>
            </w:r>
            <w:r>
              <w:rPr>
                <w:rFonts w:ascii="Times New Roman" w:eastAsia="Aptos" w:hAnsi="Times New Roman"/>
                <w:noProof/>
              </w:rPr>
              <w:t>amend the Regulation establishing a Common Organisation of the Markets in agricultural products (</w:t>
            </w:r>
            <w:r>
              <w:rPr>
                <w:rStyle w:val="FootnoteReference"/>
                <w:rFonts w:ascii="Times New Roman" w:eastAsia="Aptos" w:hAnsi="Times New Roman"/>
                <w:noProof/>
              </w:rPr>
              <w:footnoteReference w:id="36"/>
            </w:r>
            <w:r>
              <w:rPr>
                <w:rFonts w:ascii="Times New Roman" w:eastAsia="Aptos" w:hAnsi="Times New Roman"/>
                <w:noProof/>
              </w:rPr>
              <w:t>) to extend eligibility for support under the common agricultural policy to tropical products (e.g. manioc, turmeric).</w:t>
            </w:r>
          </w:p>
          <w:p>
            <w:pPr>
              <w:pStyle w:val="ListParagraph"/>
              <w:numPr>
                <w:ilvl w:val="0"/>
                <w:numId w:val="17"/>
              </w:numPr>
              <w:spacing w:after="120"/>
              <w:contextualSpacing w:val="0"/>
              <w:jc w:val="both"/>
              <w:rPr>
                <w:rFonts w:ascii="Times New Roman" w:eastAsia="Aptos" w:hAnsi="Times New Roman"/>
                <w:noProof/>
              </w:rPr>
            </w:pPr>
            <w:r>
              <w:rPr>
                <w:rFonts w:ascii="Times New Roman" w:eastAsia="Aptos" w:hAnsi="Times New Roman"/>
                <w:b/>
                <w:bCs/>
                <w:noProof/>
              </w:rPr>
              <w:t>Fisheries:</w:t>
            </w:r>
          </w:p>
          <w:p>
            <w:pPr>
              <w:pStyle w:val="ListParagraph"/>
              <w:numPr>
                <w:ilvl w:val="1"/>
                <w:numId w:val="17"/>
              </w:numPr>
              <w:spacing w:after="120"/>
              <w:ind w:left="1077" w:hanging="357"/>
              <w:contextualSpacing w:val="0"/>
              <w:jc w:val="both"/>
              <w:rPr>
                <w:rFonts w:ascii="Times New Roman" w:eastAsia="Aptos" w:hAnsi="Times New Roman"/>
                <w:noProof/>
              </w:rPr>
            </w:pPr>
            <w:r>
              <w:rPr>
                <w:rFonts w:ascii="Times New Roman" w:hAnsi="Times New Roman"/>
                <w:noProof/>
              </w:rPr>
              <w:t>amend the Common Fisheries Policy Regulation (</w:t>
            </w:r>
            <w:r>
              <w:rPr>
                <w:rStyle w:val="FootnoteReference"/>
                <w:rFonts w:ascii="Times New Roman" w:hAnsi="Times New Roman"/>
                <w:noProof/>
              </w:rPr>
              <w:footnoteReference w:id="37"/>
            </w:r>
            <w:r>
              <w:rPr>
                <w:rFonts w:ascii="Times New Roman" w:hAnsi="Times New Roman"/>
                <w:noProof/>
              </w:rPr>
              <w:t>) to postpon</w:t>
            </w:r>
            <w:r>
              <w:rPr>
                <w:rFonts w:ascii="Times New Roman" w:eastAsia="Aptos" w:hAnsi="Times New Roman"/>
                <w:noProof/>
              </w:rPr>
              <w:t>e</w:t>
            </w:r>
            <w:r>
              <w:rPr>
                <w:rFonts w:ascii="Times New Roman" w:hAnsi="Times New Roman"/>
                <w:noProof/>
              </w:rPr>
              <w:t xml:space="preserve"> the </w:t>
            </w:r>
            <w:r>
              <w:rPr>
                <w:rFonts w:ascii="Times New Roman" w:eastAsia="Aptos" w:hAnsi="Times New Roman"/>
                <w:noProof/>
              </w:rPr>
              <w:t xml:space="preserve">deadline for </w:t>
            </w:r>
            <w:r>
              <w:rPr>
                <w:rFonts w:ascii="Times New Roman" w:hAnsi="Times New Roman"/>
                <w:noProof/>
              </w:rPr>
              <w:t>setting</w:t>
            </w:r>
            <w:r>
              <w:rPr>
                <w:rFonts w:ascii="Times New Roman" w:eastAsia="Aptos" w:hAnsi="Times New Roman"/>
                <w:noProof/>
              </w:rPr>
              <w:t xml:space="preserve"> </w:t>
            </w:r>
            <w:r>
              <w:rPr>
                <w:rFonts w:ascii="Times New Roman" w:hAnsi="Times New Roman"/>
                <w:noProof/>
              </w:rPr>
              <w:t>a f</w:t>
            </w:r>
            <w:r>
              <w:rPr>
                <w:rFonts w:ascii="Times New Roman" w:eastAsia="Aptos" w:hAnsi="Times New Roman"/>
                <w:noProof/>
              </w:rPr>
              <w:t>ishing</w:t>
            </w:r>
            <w:r>
              <w:rPr>
                <w:rFonts w:ascii="Times New Roman" w:hAnsi="Times New Roman"/>
                <w:noProof/>
              </w:rPr>
              <w:t xml:space="preserve"> capacity </w:t>
            </w:r>
            <w:r>
              <w:rPr>
                <w:rFonts w:ascii="Times New Roman" w:eastAsia="Aptos" w:hAnsi="Times New Roman"/>
                <w:noProof/>
              </w:rPr>
              <w:t xml:space="preserve">ceiling in </w:t>
            </w:r>
            <w:r>
              <w:rPr>
                <w:rFonts w:ascii="Times New Roman" w:hAnsi="Times New Roman"/>
                <w:noProof/>
              </w:rPr>
              <w:t xml:space="preserve">Mayotte </w:t>
            </w:r>
            <w:r>
              <w:rPr>
                <w:rFonts w:ascii="Times New Roman" w:eastAsia="Aptos" w:hAnsi="Times New Roman"/>
                <w:noProof/>
              </w:rPr>
              <w:t>to 31 December 2030;</w:t>
            </w:r>
          </w:p>
          <w:p>
            <w:pPr>
              <w:pStyle w:val="ListParagraph"/>
              <w:numPr>
                <w:ilvl w:val="1"/>
                <w:numId w:val="17"/>
              </w:numPr>
              <w:spacing w:after="120"/>
              <w:ind w:left="1077" w:hanging="357"/>
              <w:contextualSpacing w:val="0"/>
              <w:jc w:val="both"/>
              <w:rPr>
                <w:rFonts w:ascii="Times New Roman" w:hAnsi="Times New Roman"/>
                <w:noProof/>
              </w:rPr>
            </w:pPr>
            <w:r>
              <w:rPr>
                <w:rFonts w:ascii="Times New Roman" w:hAnsi="Times New Roman"/>
                <w:noProof/>
              </w:rPr>
              <w:t>amend the Autonomous Tariff Quotas Regulation (</w:t>
            </w:r>
            <w:r>
              <w:rPr>
                <w:rStyle w:val="FootnoteReference"/>
                <w:rFonts w:ascii="Times New Roman" w:hAnsi="Times New Roman"/>
                <w:noProof/>
              </w:rPr>
              <w:footnoteReference w:id="38"/>
            </w:r>
            <w:r>
              <w:rPr>
                <w:rFonts w:ascii="Times New Roman" w:hAnsi="Times New Roman"/>
                <w:noProof/>
              </w:rPr>
              <w:t>) to grant autonomous tariff preferences for southern red snapper caught by non-EU-country vessels in French Guiana’s exclusive economic zone and processed in French Guiana.</w:t>
            </w:r>
          </w:p>
          <w:p>
            <w:pPr>
              <w:pStyle w:val="ListParagraph"/>
              <w:numPr>
                <w:ilvl w:val="0"/>
                <w:numId w:val="17"/>
              </w:numPr>
              <w:spacing w:after="120"/>
              <w:contextualSpacing w:val="0"/>
              <w:jc w:val="both"/>
              <w:rPr>
                <w:noProof/>
                <w:lang w:val="en-IE"/>
              </w:rPr>
            </w:pPr>
            <w:r>
              <w:rPr>
                <w:rFonts w:ascii="Times New Roman" w:eastAsia="Aptos" w:hAnsi="Times New Roman"/>
                <w:b/>
                <w:noProof/>
              </w:rPr>
              <w:lastRenderedPageBreak/>
              <w:t>Migration:</w:t>
            </w:r>
            <w:r>
              <w:rPr>
                <w:rFonts w:ascii="Times New Roman" w:eastAsia="Aptos" w:hAnsi="Times New Roman"/>
                <w:bCs/>
                <w:noProof/>
              </w:rPr>
              <w:t xml:space="preserve"> amend</w:t>
            </w:r>
            <w:r>
              <w:rPr>
                <w:rFonts w:ascii="Times New Roman" w:eastAsia="Aptos" w:hAnsi="Times New Roman"/>
                <w:noProof/>
              </w:rPr>
              <w:t xml:space="preserve"> the Asylum Procedures Regulation </w:t>
            </w:r>
            <w:r>
              <w:rPr>
                <w:rFonts w:ascii="Times New Roman" w:eastAsia="Aptos" w:hAnsi="Times New Roman"/>
                <w:bCs/>
                <w:noProof/>
              </w:rPr>
              <w:t>(</w:t>
            </w:r>
            <w:r>
              <w:rPr>
                <w:rStyle w:val="FootnoteReference"/>
                <w:rFonts w:ascii="Times New Roman" w:eastAsia="Aptos" w:hAnsi="Times New Roman"/>
                <w:bCs/>
                <w:noProof/>
              </w:rPr>
              <w:footnoteReference w:id="39"/>
            </w:r>
            <w:r>
              <w:rPr>
                <w:rFonts w:ascii="Times New Roman" w:hAnsi="Times New Roman"/>
                <w:noProof/>
              </w:rPr>
              <w:t>)</w:t>
            </w:r>
            <w:r>
              <w:rPr>
                <w:rFonts w:ascii="Times New Roman" w:eastAsia="Aptos" w:hAnsi="Times New Roman"/>
                <w:noProof/>
              </w:rPr>
              <w:t xml:space="preserve"> to allow the</w:t>
            </w:r>
            <w:r>
              <w:rPr>
                <w:rFonts w:ascii="Times New Roman" w:eastAsia="Aptos" w:hAnsi="Times New Roman"/>
                <w:bCs/>
                <w:noProof/>
              </w:rPr>
              <w:t xml:space="preserve"> </w:t>
            </w:r>
            <w:r>
              <w:rPr>
                <w:rFonts w:ascii="Times New Roman" w:eastAsia="Aptos" w:hAnsi="Times New Roman"/>
                <w:noProof/>
              </w:rPr>
              <w:t xml:space="preserve">decision </w:t>
            </w:r>
            <w:r>
              <w:rPr>
                <w:rFonts w:ascii="Times New Roman" w:eastAsia="Aptos" w:hAnsi="Times New Roman"/>
                <w:bCs/>
                <w:noProof/>
              </w:rPr>
              <w:t xml:space="preserve">on entry for the purpose of seeking international protection at the </w:t>
            </w:r>
            <w:r>
              <w:rPr>
                <w:rFonts w:ascii="Times New Roman" w:eastAsia="Aptos" w:hAnsi="Times New Roman"/>
                <w:noProof/>
              </w:rPr>
              <w:t>border to</w:t>
            </w:r>
            <w:r>
              <w:rPr>
                <w:rFonts w:ascii="Times New Roman" w:eastAsia="Aptos" w:hAnsi="Times New Roman"/>
                <w:bCs/>
                <w:noProof/>
              </w:rPr>
              <w:t xml:space="preserve"> be taken by an authority other than the determining authority designated under the Regulation, based on the binding opinion of the asylum authority,</w:t>
            </w:r>
            <w:r>
              <w:rPr>
                <w:rFonts w:ascii="Times New Roman" w:eastAsia="Aptos" w:hAnsi="Times New Roman"/>
                <w:noProof/>
              </w:rPr>
              <w:t xml:space="preserve"> given that the French outermost </w:t>
            </w:r>
            <w:r>
              <w:rPr>
                <w:rFonts w:ascii="Times New Roman" w:eastAsia="Aptos" w:hAnsi="Times New Roman"/>
                <w:bCs/>
                <w:noProof/>
              </w:rPr>
              <w:t>regions</w:t>
            </w:r>
            <w:r>
              <w:rPr>
                <w:rFonts w:ascii="Times New Roman" w:eastAsia="Aptos" w:hAnsi="Times New Roman"/>
                <w:noProof/>
              </w:rPr>
              <w:t xml:space="preserve"> are located outside the Schengen area</w:t>
            </w:r>
            <w:r>
              <w:rPr>
                <w:rFonts w:ascii="Times New Roman" w:hAnsi="Times New Roman"/>
                <w:noProof/>
              </w:rPr>
              <w:t>.</w:t>
            </w:r>
          </w:p>
        </w:tc>
      </w:tr>
    </w:tbl>
    <w:p>
      <w:pPr>
        <w:pStyle w:val="Point0number"/>
        <w:numPr>
          <w:ilvl w:val="0"/>
          <w:numId w:val="0"/>
        </w:numPr>
        <w:spacing w:before="120"/>
        <w:rPr>
          <w:rFonts w:eastAsia="Aptos"/>
          <w:noProof/>
        </w:rPr>
      </w:pPr>
      <w:r>
        <w:rPr>
          <w:rFonts w:eastAsia="Aptos"/>
          <w:noProof/>
        </w:rPr>
        <w:lastRenderedPageBreak/>
        <w:t xml:space="preserve">The package will be supplemented in due course by separate acts where provisions require adoption through </w:t>
      </w:r>
      <w:r>
        <w:rPr>
          <w:rFonts w:eastAsia="Aptos"/>
          <w:b/>
          <w:bCs/>
          <w:noProof/>
        </w:rPr>
        <w:t>secondary legislation</w:t>
      </w:r>
      <w:r>
        <w:rPr>
          <w:rFonts w:eastAsia="Aptos"/>
          <w:noProof/>
        </w:rPr>
        <w:t>.</w:t>
      </w:r>
    </w:p>
    <w:tbl>
      <w:tblPr>
        <w:tblStyle w:val="TableGrid"/>
        <w:tblW w:w="8639" w:type="dxa"/>
        <w:shd w:val="clear" w:color="auto" w:fill="D9D9D9" w:themeFill="background1" w:themeFillShade="D9"/>
        <w:tblLook w:val="04A0" w:firstRow="1" w:lastRow="0" w:firstColumn="1" w:lastColumn="0" w:noHBand="0" w:noVBand="1"/>
      </w:tblPr>
      <w:tblGrid>
        <w:gridCol w:w="8639"/>
      </w:tblGrid>
      <w:tr>
        <w:tc>
          <w:tcPr>
            <w:tcW w:w="8639" w:type="dxa"/>
            <w:shd w:val="clear" w:color="auto" w:fill="D9D9D9" w:themeFill="background1" w:themeFillShade="D9"/>
          </w:tcPr>
          <w:p>
            <w:pPr>
              <w:rPr>
                <w:b/>
                <w:bCs/>
                <w:noProof/>
                <w:lang w:eastAsia="fr-FR"/>
              </w:rPr>
            </w:pPr>
            <w:r>
              <w:rPr>
                <w:b/>
                <w:bCs/>
                <w:noProof/>
                <w:lang w:eastAsia="fr-FR"/>
              </w:rPr>
              <w:t>The Commission will also:</w:t>
            </w:r>
          </w:p>
          <w:p>
            <w:pPr>
              <w:pStyle w:val="ListParagraph"/>
              <w:numPr>
                <w:ilvl w:val="0"/>
                <w:numId w:val="25"/>
              </w:numPr>
              <w:spacing w:after="120"/>
              <w:contextualSpacing w:val="0"/>
              <w:jc w:val="both"/>
              <w:rPr>
                <w:rFonts w:ascii="Times New Roman" w:eastAsia="Aptos" w:hAnsi="Times New Roman"/>
                <w:noProof/>
              </w:rPr>
            </w:pPr>
            <w:r>
              <w:rPr>
                <w:rFonts w:ascii="Times New Roman" w:eastAsia="Aptos" w:hAnsi="Times New Roman"/>
                <w:noProof/>
              </w:rPr>
              <w:t>Simplify import controls on foodstuffs of non-animal origin in the French outermost regions by revising Commission Delegated Regulation (EU) 2019/2126;</w:t>
            </w:r>
          </w:p>
          <w:p>
            <w:pPr>
              <w:pStyle w:val="ListParagraph"/>
              <w:numPr>
                <w:ilvl w:val="0"/>
                <w:numId w:val="25"/>
              </w:numPr>
              <w:spacing w:after="120"/>
              <w:ind w:left="357" w:hanging="357"/>
              <w:contextualSpacing w:val="0"/>
              <w:jc w:val="both"/>
              <w:rPr>
                <w:rFonts w:eastAsia="Aptos"/>
                <w:noProof/>
              </w:rPr>
            </w:pPr>
            <w:r>
              <w:rPr>
                <w:rFonts w:ascii="Times New Roman" w:eastAsia="Aptos" w:hAnsi="Times New Roman"/>
                <w:noProof/>
              </w:rPr>
              <w:t>Propose to introduce, through a Commission Delegated Act,  dedicated reference values for the fossil fuels comparator for the outermost regions for bioliquid fuels in Annex V of the Renewable Energy Directive (</w:t>
            </w:r>
            <w:r>
              <w:rPr>
                <w:rStyle w:val="FootnoteReference"/>
                <w:rFonts w:ascii="Times New Roman" w:eastAsia="Aptos" w:hAnsi="Times New Roman"/>
                <w:noProof/>
              </w:rPr>
              <w:footnoteReference w:id="40"/>
            </w:r>
            <w:r>
              <w:rPr>
                <w:rFonts w:ascii="Times New Roman" w:eastAsia="Aptos" w:hAnsi="Times New Roman"/>
                <w:noProof/>
              </w:rPr>
              <w:t>).</w:t>
            </w:r>
          </w:p>
          <w:p>
            <w:pPr>
              <w:pStyle w:val="ListParagraph"/>
              <w:numPr>
                <w:ilvl w:val="0"/>
                <w:numId w:val="25"/>
              </w:numPr>
              <w:spacing w:after="120"/>
              <w:ind w:left="357" w:hanging="357"/>
              <w:contextualSpacing w:val="0"/>
              <w:jc w:val="both"/>
              <w:rPr>
                <w:rFonts w:eastAsia="Aptos"/>
                <w:noProof/>
              </w:rPr>
            </w:pPr>
            <w:r>
              <w:rPr>
                <w:rFonts w:ascii="Times New Roman" w:eastAsia="Aptos" w:hAnsi="Times New Roman"/>
                <w:noProof/>
              </w:rPr>
              <w:t>Propose to include Mauritius, through a Commission Delegated Act under the Waste Shipment Regulation, in the list of non-OECD countries to which certain non-hazardous waste can be exported from the EU for recovery.</w:t>
            </w:r>
          </w:p>
        </w:tc>
      </w:tr>
    </w:tbl>
    <w:p>
      <w:pPr>
        <w:pStyle w:val="Point0number"/>
        <w:numPr>
          <w:ilvl w:val="0"/>
          <w:numId w:val="0"/>
        </w:numPr>
        <w:spacing w:before="120"/>
        <w:rPr>
          <w:noProof/>
        </w:rPr>
      </w:pPr>
      <w:bookmarkStart w:id="31" w:name="_Hlk228798502"/>
      <w:r>
        <w:rPr>
          <w:noProof/>
        </w:rPr>
        <w:t xml:space="preserve">This regulatory package is intended to be part of a </w:t>
      </w:r>
      <w:r>
        <w:rPr>
          <w:b/>
          <w:bCs/>
          <w:noProof/>
        </w:rPr>
        <w:t>continuous process</w:t>
      </w:r>
      <w:r>
        <w:rPr>
          <w:noProof/>
        </w:rPr>
        <w:t xml:space="preserve"> and does not preclude further measures at sectoral level, both by the Commission and the EU co-legislators, to address the specific constraints of the outermost regions. </w:t>
      </w:r>
    </w:p>
    <w:p>
      <w:pPr>
        <w:spacing w:before="120"/>
        <w:rPr>
          <w:noProof/>
          <w:lang w:val="en-US"/>
        </w:rPr>
      </w:pPr>
      <w:r>
        <w:rPr>
          <w:noProof/>
        </w:rPr>
        <w:t xml:space="preserve">One concrete example is the Commission’s recently adopted proposal for the </w:t>
      </w:r>
      <w:r>
        <w:rPr>
          <w:b/>
          <w:bCs/>
          <w:noProof/>
        </w:rPr>
        <w:t>review of the EU Emissions Trading System</w:t>
      </w:r>
      <w:r>
        <w:rPr>
          <w:noProof/>
        </w:rPr>
        <w:t xml:space="preserve">, which extends until </w:t>
      </w:r>
      <w:r>
        <w:rPr>
          <w:noProof/>
          <w:lang w:val="en-US"/>
        </w:rPr>
        <w:t xml:space="preserve">31 December 2035 the existing </w:t>
      </w:r>
      <w:r>
        <w:rPr>
          <w:b/>
          <w:bCs/>
          <w:noProof/>
          <w:lang w:val="en-US"/>
        </w:rPr>
        <w:t>aviation and maritime derogations</w:t>
      </w:r>
      <w:r>
        <w:rPr>
          <w:noProof/>
          <w:lang w:val="en-US"/>
        </w:rPr>
        <w:t xml:space="preserve"> covering flights and voyages between an outermost region and another airport or port in the same Member State, as well as links within or between outermost regions belonging to that Member State. It also </w:t>
      </w:r>
      <w:r>
        <w:rPr>
          <w:noProof/>
        </w:rPr>
        <w:t xml:space="preserve">takes account of the specific waste-management constraints of the outermost regions by allowing Member States to </w:t>
      </w:r>
      <w:r>
        <w:rPr>
          <w:b/>
          <w:bCs/>
          <w:noProof/>
        </w:rPr>
        <w:t>exempt waste-incineration installations</w:t>
      </w:r>
      <w:r>
        <w:rPr>
          <w:noProof/>
        </w:rPr>
        <w:t xml:space="preserve"> in these regions from the obligation to surrender allowances until </w:t>
      </w:r>
      <w:r>
        <w:rPr>
          <w:noProof/>
          <w:lang w:val="en-US"/>
        </w:rPr>
        <w:t>31 December 2035.</w:t>
      </w:r>
    </w:p>
    <w:p>
      <w:pPr>
        <w:rPr>
          <w:noProof/>
        </w:rPr>
      </w:pPr>
      <w:r>
        <w:rPr>
          <w:noProof/>
        </w:rPr>
        <w:t xml:space="preserve">Another example is the proposal to strengthen the </w:t>
      </w:r>
      <w:r>
        <w:rPr>
          <w:b/>
          <w:noProof/>
        </w:rPr>
        <w:t>Carbon Border Adjustment Mechanism</w:t>
      </w:r>
      <w:r>
        <w:rPr>
          <w:noProof/>
        </w:rPr>
        <w:t> (</w:t>
      </w:r>
      <w:r>
        <w:rPr>
          <w:rStyle w:val="FootnoteReference"/>
          <w:noProof/>
        </w:rPr>
        <w:footnoteReference w:id="41"/>
      </w:r>
      <w:r>
        <w:rPr>
          <w:noProof/>
        </w:rPr>
        <w:t>), where co-legislators propose to introduce a mechanism for outermost regions allowing Member States to request a targeted exemption from the obligations under the Regulation. The Commission will work on the conditions of such an exemption with the co-legislators and looks forward to the swift conclusion of the corresponding legislative procedure.</w:t>
      </w:r>
    </w:p>
    <w:p>
      <w:pPr>
        <w:rPr>
          <w:noProof/>
          <w:lang w:val="en-IE"/>
        </w:rPr>
      </w:pPr>
      <w:r>
        <w:rPr>
          <w:noProof/>
        </w:rPr>
        <w:t>In addition,</w:t>
      </w:r>
      <w:r>
        <w:rPr>
          <w:noProof/>
          <w:lang w:val="en-IE"/>
        </w:rPr>
        <w:t xml:space="preserve"> the Commission’s proposal for a </w:t>
      </w:r>
      <w:r>
        <w:rPr>
          <w:b/>
          <w:bCs/>
          <w:noProof/>
          <w:lang w:val="en-IE"/>
        </w:rPr>
        <w:t>Public Procurement Act</w:t>
      </w:r>
      <w:r>
        <w:rPr>
          <w:noProof/>
          <w:lang w:val="en-IE"/>
        </w:rPr>
        <w:t>, which sets the new EU legal framework for public procurement, allows for Member States to adapt the application of certain aspects of it to the specific challenges of public procurement markets in the outermost regions.</w:t>
      </w:r>
    </w:p>
    <w:p>
      <w:pPr>
        <w:spacing w:before="120"/>
        <w:rPr>
          <w:noProof/>
        </w:rPr>
      </w:pPr>
      <w:r>
        <w:rPr>
          <w:noProof/>
        </w:rPr>
        <w:t xml:space="preserve">The Commission’s upcoming proposal for a </w:t>
      </w:r>
      <w:r>
        <w:rPr>
          <w:b/>
          <w:bCs/>
          <w:noProof/>
        </w:rPr>
        <w:t xml:space="preserve">European Product Act, </w:t>
      </w:r>
      <w:r>
        <w:rPr>
          <w:noProof/>
        </w:rPr>
        <w:t>which is designed to modernise product rules across the single market</w:t>
      </w:r>
      <w:r>
        <w:rPr>
          <w:b/>
          <w:bCs/>
          <w:noProof/>
        </w:rPr>
        <w:t xml:space="preserve">, </w:t>
      </w:r>
      <w:r>
        <w:rPr>
          <w:noProof/>
        </w:rPr>
        <w:t xml:space="preserve">will also take into account the specific environmental and economic constraints faced by the outermost regions. To this end, </w:t>
      </w:r>
      <w:r>
        <w:rPr>
          <w:noProof/>
          <w:lang w:val="en-IE"/>
        </w:rPr>
        <w:t xml:space="preserve">it will allow for adaptations to the specific product requirements where that is demonstrably </w:t>
      </w:r>
      <w:r>
        <w:rPr>
          <w:noProof/>
          <w:lang w:val="en-IE"/>
        </w:rPr>
        <w:lastRenderedPageBreak/>
        <w:t>necessary and proportionate, in particular in view of the local conditions, in conformity with primary law, including Article 349 TFEU.</w:t>
      </w:r>
      <w:r>
        <w:rPr>
          <w:i/>
          <w:iCs/>
          <w:noProof/>
          <w:lang w:val="en-IE"/>
        </w:rPr>
        <w:t xml:space="preserve">  </w:t>
      </w:r>
    </w:p>
    <w:p>
      <w:pPr>
        <w:pStyle w:val="Point0number"/>
        <w:numPr>
          <w:ilvl w:val="0"/>
          <w:numId w:val="0"/>
        </w:numPr>
        <w:spacing w:before="120"/>
        <w:rPr>
          <w:noProof/>
        </w:rPr>
      </w:pPr>
      <w:r>
        <w:rPr>
          <w:noProof/>
        </w:rPr>
        <w:t xml:space="preserve">Other EU legislation relevant to the outermost regions is currently undergoing </w:t>
      </w:r>
      <w:r>
        <w:rPr>
          <w:b/>
          <w:bCs/>
          <w:noProof/>
        </w:rPr>
        <w:t>sectoral legislative revision</w:t>
      </w:r>
      <w:r>
        <w:rPr>
          <w:noProof/>
        </w:rPr>
        <w:t>, allowing potential issues affecting the outermost regions to be identified, assessed and addressed where necessary. Specific examples of such adaptations of sectoral policies and legislation are listed below.</w:t>
      </w:r>
      <w:bookmarkEnd w:id="8"/>
    </w:p>
    <w:tbl>
      <w:tblPr>
        <w:tblStyle w:val="TableGrid"/>
        <w:tblW w:w="8639" w:type="dxa"/>
        <w:shd w:val="clear" w:color="auto" w:fill="D9D9D9" w:themeFill="background1" w:themeFillShade="D9"/>
        <w:tblLook w:val="04A0" w:firstRow="1" w:lastRow="0" w:firstColumn="1" w:lastColumn="0" w:noHBand="0" w:noVBand="1"/>
      </w:tblPr>
      <w:tblGrid>
        <w:gridCol w:w="8639"/>
      </w:tblGrid>
      <w:tr>
        <w:tc>
          <w:tcPr>
            <w:tcW w:w="8639" w:type="dxa"/>
            <w:shd w:val="clear" w:color="auto" w:fill="D9D9D9" w:themeFill="background1" w:themeFillShade="D9"/>
          </w:tcPr>
          <w:p>
            <w:pPr>
              <w:rPr>
                <w:b/>
                <w:bCs/>
                <w:noProof/>
                <w:lang w:eastAsia="fr-FR"/>
              </w:rPr>
            </w:pPr>
            <w:r>
              <w:rPr>
                <w:b/>
                <w:bCs/>
                <w:noProof/>
                <w:lang w:eastAsia="fr-FR"/>
              </w:rPr>
              <w:t>The Commission will:</w:t>
            </w:r>
          </w:p>
          <w:p>
            <w:pPr>
              <w:numPr>
                <w:ilvl w:val="0"/>
                <w:numId w:val="17"/>
              </w:numPr>
              <w:rPr>
                <w:rFonts w:eastAsia="Aptos"/>
                <w:noProof/>
                <w:lang w:eastAsia="en-GB"/>
              </w:rPr>
            </w:pPr>
            <w:r>
              <w:rPr>
                <w:rFonts w:eastAsia="Aptos"/>
                <w:noProof/>
                <w:lang w:eastAsia="en-GB"/>
              </w:rPr>
              <w:t>Ensure adequate and justified possibilities for aid in outermost regions, taking into account their specific constraints, in particular, under the ongoing revision of the General Block Exemption Regulation and the 2014 Guidelines on State aid for Airports and Airlines.</w:t>
            </w:r>
          </w:p>
          <w:p>
            <w:pPr>
              <w:numPr>
                <w:ilvl w:val="0"/>
                <w:numId w:val="17"/>
              </w:numPr>
              <w:rPr>
                <w:rFonts w:eastAsia="Aptos"/>
                <w:noProof/>
                <w:lang w:eastAsia="en-GB"/>
              </w:rPr>
            </w:pPr>
            <w:r>
              <w:rPr>
                <w:rFonts w:eastAsia="Aptos"/>
                <w:noProof/>
                <w:lang w:eastAsia="en-GB"/>
              </w:rPr>
              <w:t>Assess, as part of the 2028 review of the FuelEU Maritime Regulation (</w:t>
            </w:r>
            <w:r>
              <w:rPr>
                <w:rStyle w:val="FootnoteReference"/>
                <w:rFonts w:eastAsia="Aptos"/>
                <w:noProof/>
                <w:lang w:eastAsia="en-GB"/>
              </w:rPr>
              <w:footnoteReference w:id="42"/>
            </w:r>
            <w:r>
              <w:rPr>
                <w:rFonts w:eastAsia="Aptos"/>
                <w:noProof/>
                <w:lang w:eastAsia="en-GB"/>
              </w:rPr>
              <w:t>), the need for extending the current temporary exemptions for the outermost regions under it, to preserve their territorial continuity and to ensure consistency with the specific provisions for these regions as proposed by the Commission under the 2026 review of the EU Emissions Trading System (</w:t>
            </w:r>
            <w:r>
              <w:rPr>
                <w:rStyle w:val="FootnoteReference"/>
                <w:rFonts w:eastAsia="Aptos"/>
                <w:noProof/>
                <w:lang w:eastAsia="en-GB"/>
              </w:rPr>
              <w:footnoteReference w:id="43"/>
            </w:r>
            <w:r>
              <w:rPr>
                <w:rFonts w:eastAsia="Aptos"/>
                <w:noProof/>
                <w:lang w:eastAsia="en-GB"/>
              </w:rPr>
              <w:t>).</w:t>
            </w:r>
          </w:p>
          <w:p>
            <w:pPr>
              <w:numPr>
                <w:ilvl w:val="0"/>
                <w:numId w:val="17"/>
              </w:numPr>
              <w:rPr>
                <w:rFonts w:eastAsia="Aptos"/>
                <w:strike/>
                <w:noProof/>
                <w:lang w:eastAsia="en-GB"/>
              </w:rPr>
            </w:pPr>
            <w:r>
              <w:rPr>
                <w:rFonts w:eastAsia="Aptos"/>
                <w:noProof/>
                <w:lang w:eastAsia="en-GB"/>
              </w:rPr>
              <w:t>Pay specific attention to the outermost regions’ needs in the 2029 revision of the guidelines for State aid in the fishery and aquaculture sector (</w:t>
            </w:r>
            <w:r>
              <w:rPr>
                <w:rStyle w:val="FootnoteReference"/>
                <w:rFonts w:eastAsia="Aptos"/>
                <w:noProof/>
                <w:lang w:eastAsia="en-GB"/>
              </w:rPr>
              <w:footnoteReference w:id="44"/>
            </w:r>
            <w:r>
              <w:rPr>
                <w:rFonts w:eastAsia="Aptos"/>
                <w:noProof/>
                <w:lang w:eastAsia="en-GB"/>
              </w:rPr>
              <w:t>).</w:t>
            </w:r>
          </w:p>
          <w:p>
            <w:pPr>
              <w:numPr>
                <w:ilvl w:val="0"/>
                <w:numId w:val="17"/>
              </w:numPr>
              <w:ind w:left="357" w:hanging="357"/>
              <w:rPr>
                <w:rFonts w:eastAsia="Aptos"/>
                <w:noProof/>
              </w:rPr>
            </w:pPr>
            <w:r>
              <w:rPr>
                <w:rFonts w:eastAsia="Aptos"/>
                <w:noProof/>
                <w:lang w:eastAsia="en-GB"/>
              </w:rPr>
              <w:t>Take into account the outermost regions’ specific needs when preparing implementing rules for traceability under the fisheries control regulation.</w:t>
            </w:r>
          </w:p>
        </w:tc>
      </w:tr>
    </w:tbl>
    <w:p>
      <w:pPr>
        <w:pStyle w:val="Heading3"/>
        <w:tabs>
          <w:tab w:val="clear" w:pos="850"/>
        </w:tabs>
        <w:spacing w:before="240"/>
        <w:ind w:left="0" w:firstLine="0"/>
        <w:rPr>
          <w:b/>
          <w:bCs/>
          <w:i w:val="0"/>
          <w:noProof/>
        </w:rPr>
      </w:pPr>
      <w:bookmarkStart w:id="32" w:name="_Toc224295121"/>
      <w:bookmarkStart w:id="33" w:name="_Toc224299589"/>
      <w:bookmarkStart w:id="34" w:name="_Toc224299631"/>
      <w:bookmarkStart w:id="35" w:name="_Toc224299674"/>
      <w:bookmarkStart w:id="36" w:name="_Toc224307849"/>
      <w:bookmarkStart w:id="37" w:name="_Toc224307976"/>
      <w:bookmarkStart w:id="38" w:name="_Toc224308539"/>
      <w:bookmarkStart w:id="39" w:name="_Toc224315396"/>
      <w:bookmarkStart w:id="40" w:name="_Toc224916499"/>
      <w:bookmarkStart w:id="41" w:name="_Toc224812995"/>
      <w:bookmarkStart w:id="42" w:name="_Toc224907918"/>
      <w:bookmarkStart w:id="43" w:name="_Toc224908058"/>
      <w:bookmarkStart w:id="44" w:name="_Toc224908308"/>
      <w:bookmarkStart w:id="45" w:name="_Toc224909532"/>
      <w:bookmarkStart w:id="46" w:name="_Toc225259657"/>
      <w:bookmarkStart w:id="47" w:name="_Toc225270892"/>
      <w:bookmarkStart w:id="48" w:name="_Toc225271275"/>
      <w:bookmarkStart w:id="49" w:name="_Toc224295122"/>
      <w:bookmarkStart w:id="50" w:name="_Toc224299590"/>
      <w:bookmarkStart w:id="51" w:name="_Toc224299632"/>
      <w:bookmarkStart w:id="52" w:name="_Toc224299675"/>
      <w:bookmarkStart w:id="53" w:name="_Toc224307850"/>
      <w:bookmarkStart w:id="54" w:name="_Toc224307977"/>
      <w:bookmarkStart w:id="55" w:name="_Toc224308540"/>
      <w:bookmarkStart w:id="56" w:name="_Toc224315397"/>
      <w:bookmarkStart w:id="57" w:name="_Toc224812996"/>
      <w:bookmarkStart w:id="58" w:name="_Toc224907919"/>
      <w:bookmarkStart w:id="59" w:name="_Toc224908059"/>
      <w:bookmarkStart w:id="60" w:name="_Toc224908309"/>
      <w:bookmarkStart w:id="61" w:name="_Toc224909533"/>
      <w:bookmarkStart w:id="62" w:name="_Toc224916500"/>
      <w:bookmarkStart w:id="63" w:name="_Toc225259658"/>
      <w:bookmarkStart w:id="64" w:name="_Toc225270893"/>
      <w:bookmarkStart w:id="65" w:name="_Toc225271276"/>
      <w:bookmarkStart w:id="66" w:name="_Toc224295123"/>
      <w:bookmarkStart w:id="67" w:name="_Toc224299591"/>
      <w:bookmarkStart w:id="68" w:name="_Toc224299633"/>
      <w:bookmarkStart w:id="69" w:name="_Toc224299676"/>
      <w:bookmarkStart w:id="70" w:name="_Toc224307851"/>
      <w:bookmarkStart w:id="71" w:name="_Toc224307978"/>
      <w:bookmarkStart w:id="72" w:name="_Toc224308541"/>
      <w:bookmarkStart w:id="73" w:name="_Toc224315398"/>
      <w:bookmarkStart w:id="74" w:name="_Toc224812997"/>
      <w:bookmarkStart w:id="75" w:name="_Toc224907920"/>
      <w:bookmarkStart w:id="76" w:name="_Toc224908060"/>
      <w:bookmarkStart w:id="77" w:name="_Toc224908310"/>
      <w:bookmarkStart w:id="78" w:name="_Toc224909534"/>
      <w:bookmarkStart w:id="79" w:name="_Toc224916501"/>
      <w:bookmarkStart w:id="80" w:name="_Toc225259659"/>
      <w:bookmarkStart w:id="81" w:name="_Toc225270894"/>
      <w:bookmarkStart w:id="82" w:name="_Toc225271277"/>
      <w:bookmarkStart w:id="83" w:name="_Toc224295124"/>
      <w:bookmarkStart w:id="84" w:name="_Toc224299592"/>
      <w:bookmarkStart w:id="85" w:name="_Toc224299634"/>
      <w:bookmarkStart w:id="86" w:name="_Toc224299677"/>
      <w:bookmarkStart w:id="87" w:name="_Toc224307852"/>
      <w:bookmarkStart w:id="88" w:name="_Toc224307979"/>
      <w:bookmarkStart w:id="89" w:name="_Toc224308542"/>
      <w:bookmarkStart w:id="90" w:name="_Toc224315399"/>
      <w:bookmarkStart w:id="91" w:name="_Toc224812998"/>
      <w:bookmarkStart w:id="92" w:name="_Toc224907921"/>
      <w:bookmarkStart w:id="93" w:name="_Toc224908061"/>
      <w:bookmarkStart w:id="94" w:name="_Toc224908311"/>
      <w:bookmarkStart w:id="95" w:name="_Toc224909535"/>
      <w:bookmarkStart w:id="96" w:name="_Toc224916502"/>
      <w:bookmarkStart w:id="97" w:name="_Toc225259660"/>
      <w:bookmarkStart w:id="98" w:name="_Toc225270895"/>
      <w:bookmarkStart w:id="99" w:name="_Toc225271278"/>
      <w:bookmarkStart w:id="100" w:name="_Toc224295125"/>
      <w:bookmarkStart w:id="101" w:name="_Toc224299593"/>
      <w:bookmarkStart w:id="102" w:name="_Toc224299635"/>
      <w:bookmarkStart w:id="103" w:name="_Toc224299678"/>
      <w:bookmarkStart w:id="104" w:name="_Toc224307853"/>
      <w:bookmarkStart w:id="105" w:name="_Toc224307980"/>
      <w:bookmarkStart w:id="106" w:name="_Toc224308543"/>
      <w:bookmarkStart w:id="107" w:name="_Toc224315400"/>
      <w:bookmarkStart w:id="108" w:name="_Toc224812999"/>
      <w:bookmarkStart w:id="109" w:name="_Toc224907922"/>
      <w:bookmarkStart w:id="110" w:name="_Toc224908062"/>
      <w:bookmarkStart w:id="111" w:name="_Toc224908312"/>
      <w:bookmarkStart w:id="112" w:name="_Toc224909536"/>
      <w:bookmarkStart w:id="113" w:name="_Toc224916503"/>
      <w:bookmarkStart w:id="114" w:name="_Toc225259661"/>
      <w:bookmarkStart w:id="115" w:name="_Toc225270896"/>
      <w:bookmarkStart w:id="116" w:name="_Toc225271279"/>
      <w:bookmarkStart w:id="117" w:name="_Toc224295126"/>
      <w:bookmarkStart w:id="118" w:name="_Toc224299594"/>
      <w:bookmarkStart w:id="119" w:name="_Toc224299636"/>
      <w:bookmarkStart w:id="120" w:name="_Toc224299679"/>
      <w:bookmarkStart w:id="121" w:name="_Toc224307854"/>
      <w:bookmarkStart w:id="122" w:name="_Toc224307981"/>
      <w:bookmarkStart w:id="123" w:name="_Toc224308544"/>
      <w:bookmarkStart w:id="124" w:name="_Toc224315401"/>
      <w:bookmarkStart w:id="125" w:name="_Toc224813000"/>
      <w:bookmarkStart w:id="126" w:name="_Toc224907923"/>
      <w:bookmarkStart w:id="127" w:name="_Toc224908063"/>
      <w:bookmarkStart w:id="128" w:name="_Toc224908313"/>
      <w:bookmarkStart w:id="129" w:name="_Toc224909537"/>
      <w:bookmarkStart w:id="130" w:name="_Toc224916504"/>
      <w:bookmarkStart w:id="131" w:name="_Toc225259662"/>
      <w:bookmarkStart w:id="132" w:name="_Toc225270897"/>
      <w:bookmarkStart w:id="133" w:name="_Toc225271280"/>
      <w:bookmarkStart w:id="134" w:name="_Toc224295136"/>
      <w:bookmarkStart w:id="135" w:name="_Toc224299604"/>
      <w:bookmarkStart w:id="136" w:name="_Toc224299646"/>
      <w:bookmarkStart w:id="137" w:name="_Toc224299689"/>
      <w:bookmarkStart w:id="138" w:name="_Toc224307864"/>
      <w:bookmarkStart w:id="139" w:name="_Toc224307991"/>
      <w:bookmarkStart w:id="140" w:name="_Toc224308554"/>
      <w:bookmarkStart w:id="141" w:name="_Toc224315411"/>
      <w:bookmarkStart w:id="142" w:name="_Toc224813010"/>
      <w:bookmarkStart w:id="143" w:name="_Toc224907933"/>
      <w:bookmarkStart w:id="144" w:name="_Toc224908073"/>
      <w:bookmarkStart w:id="145" w:name="_Toc224908323"/>
      <w:bookmarkStart w:id="146" w:name="_Toc224909547"/>
      <w:bookmarkStart w:id="147" w:name="_Toc224916514"/>
      <w:bookmarkStart w:id="148" w:name="_Toc225259672"/>
      <w:bookmarkStart w:id="149" w:name="_Toc225270907"/>
      <w:bookmarkStart w:id="150" w:name="_Toc225271290"/>
      <w:bookmarkStart w:id="151" w:name="_Toc238824087"/>
      <w:bookmarkEnd w:id="31"/>
      <w:bookmarkEnd w:id="32"/>
      <w:bookmarkEnd w:id="33"/>
      <w:bookmarkEnd w:id="34"/>
      <w:bookmarkEnd w:id="35"/>
      <w:bookmarkEnd w:id="36"/>
      <w:bookmarkEnd w:id="37"/>
      <w:bookmarkEnd w:id="38"/>
      <w:bookmarkEnd w:id="39"/>
      <w:bookmarkEnd w:id="40"/>
      <w:bookmarkEnd w:id="41"/>
      <w:bookmarkEnd w:id="42"/>
      <w:bookmarkEnd w:id="43"/>
      <w:bookmarkEnd w:id="44"/>
      <w:bookmarkEnd w:id="45"/>
      <w:bookmarkEnd w:id="46"/>
      <w:bookmarkEnd w:id="47"/>
      <w:bookmarkEnd w:id="48"/>
      <w:bookmarkEnd w:id="49"/>
      <w:bookmarkEnd w:id="50"/>
      <w:bookmarkEnd w:id="51"/>
      <w:bookmarkEnd w:id="52"/>
      <w:bookmarkEnd w:id="53"/>
      <w:bookmarkEnd w:id="54"/>
      <w:bookmarkEnd w:id="55"/>
      <w:bookmarkEnd w:id="56"/>
      <w:bookmarkEnd w:id="57"/>
      <w:bookmarkEnd w:id="58"/>
      <w:bookmarkEnd w:id="59"/>
      <w:bookmarkEnd w:id="60"/>
      <w:bookmarkEnd w:id="61"/>
      <w:bookmarkEnd w:id="62"/>
      <w:bookmarkEnd w:id="63"/>
      <w:bookmarkEnd w:id="64"/>
      <w:bookmarkEnd w:id="65"/>
      <w:bookmarkEnd w:id="66"/>
      <w:bookmarkEnd w:id="67"/>
      <w:bookmarkEnd w:id="68"/>
      <w:bookmarkEnd w:id="69"/>
      <w:bookmarkEnd w:id="70"/>
      <w:bookmarkEnd w:id="71"/>
      <w:bookmarkEnd w:id="72"/>
      <w:bookmarkEnd w:id="73"/>
      <w:bookmarkEnd w:id="74"/>
      <w:bookmarkEnd w:id="75"/>
      <w:bookmarkEnd w:id="76"/>
      <w:bookmarkEnd w:id="77"/>
      <w:bookmarkEnd w:id="78"/>
      <w:bookmarkEnd w:id="79"/>
      <w:bookmarkEnd w:id="80"/>
      <w:bookmarkEnd w:id="81"/>
      <w:bookmarkEnd w:id="82"/>
      <w:bookmarkEnd w:id="83"/>
      <w:bookmarkEnd w:id="84"/>
      <w:bookmarkEnd w:id="85"/>
      <w:bookmarkEnd w:id="86"/>
      <w:bookmarkEnd w:id="87"/>
      <w:bookmarkEnd w:id="88"/>
      <w:bookmarkEnd w:id="89"/>
      <w:bookmarkEnd w:id="90"/>
      <w:bookmarkEnd w:id="91"/>
      <w:bookmarkEnd w:id="92"/>
      <w:bookmarkEnd w:id="93"/>
      <w:bookmarkEnd w:id="94"/>
      <w:bookmarkEnd w:id="95"/>
      <w:bookmarkEnd w:id="96"/>
      <w:bookmarkEnd w:id="97"/>
      <w:bookmarkEnd w:id="98"/>
      <w:bookmarkEnd w:id="99"/>
      <w:bookmarkEnd w:id="100"/>
      <w:bookmarkEnd w:id="101"/>
      <w:bookmarkEnd w:id="102"/>
      <w:bookmarkEnd w:id="103"/>
      <w:bookmarkEnd w:id="104"/>
      <w:bookmarkEnd w:id="105"/>
      <w:bookmarkEnd w:id="106"/>
      <w:bookmarkEnd w:id="107"/>
      <w:bookmarkEnd w:id="108"/>
      <w:bookmarkEnd w:id="109"/>
      <w:bookmarkEnd w:id="110"/>
      <w:bookmarkEnd w:id="111"/>
      <w:bookmarkEnd w:id="112"/>
      <w:bookmarkEnd w:id="113"/>
      <w:bookmarkEnd w:id="114"/>
      <w:bookmarkEnd w:id="115"/>
      <w:bookmarkEnd w:id="116"/>
      <w:bookmarkEnd w:id="117"/>
      <w:bookmarkEnd w:id="118"/>
      <w:bookmarkEnd w:id="119"/>
      <w:bookmarkEnd w:id="120"/>
      <w:bookmarkEnd w:id="121"/>
      <w:bookmarkEnd w:id="122"/>
      <w:bookmarkEnd w:id="123"/>
      <w:bookmarkEnd w:id="124"/>
      <w:bookmarkEnd w:id="125"/>
      <w:bookmarkEnd w:id="126"/>
      <w:bookmarkEnd w:id="127"/>
      <w:bookmarkEnd w:id="128"/>
      <w:bookmarkEnd w:id="129"/>
      <w:bookmarkEnd w:id="130"/>
      <w:bookmarkEnd w:id="131"/>
      <w:bookmarkEnd w:id="132"/>
      <w:bookmarkEnd w:id="133"/>
      <w:bookmarkEnd w:id="134"/>
      <w:bookmarkEnd w:id="135"/>
      <w:bookmarkEnd w:id="136"/>
      <w:bookmarkEnd w:id="137"/>
      <w:bookmarkEnd w:id="138"/>
      <w:bookmarkEnd w:id="139"/>
      <w:bookmarkEnd w:id="140"/>
      <w:bookmarkEnd w:id="141"/>
      <w:bookmarkEnd w:id="142"/>
      <w:bookmarkEnd w:id="143"/>
      <w:bookmarkEnd w:id="144"/>
      <w:bookmarkEnd w:id="145"/>
      <w:bookmarkEnd w:id="146"/>
      <w:bookmarkEnd w:id="147"/>
      <w:bookmarkEnd w:id="148"/>
      <w:bookmarkEnd w:id="149"/>
      <w:bookmarkEnd w:id="150"/>
      <w:r>
        <w:rPr>
          <w:b/>
          <w:bCs/>
          <w:i w:val="0"/>
          <w:noProof/>
        </w:rPr>
        <w:t xml:space="preserve">4.2. </w:t>
      </w:r>
      <w:r>
        <w:rPr>
          <w:noProof/>
        </w:rPr>
        <w:tab/>
      </w:r>
      <w:r>
        <w:rPr>
          <w:b/>
          <w:bCs/>
          <w:i w:val="0"/>
          <w:noProof/>
        </w:rPr>
        <w:t>Strengthening dialogue and increasing awareness</w:t>
      </w:r>
      <w:bookmarkEnd w:id="151"/>
    </w:p>
    <w:p>
      <w:pPr>
        <w:spacing w:before="60" w:after="60"/>
        <w:rPr>
          <w:noProof/>
        </w:rPr>
      </w:pPr>
      <w:r>
        <w:rPr>
          <w:noProof/>
        </w:rPr>
        <w:t>To</w:t>
      </w:r>
      <w:r>
        <w:rPr>
          <w:b/>
          <w:bCs/>
          <w:noProof/>
        </w:rPr>
        <w:t xml:space="preserve"> </w:t>
      </w:r>
      <w:r>
        <w:rPr>
          <w:noProof/>
        </w:rPr>
        <w:t>ensure more efficient policy delivery and optimise the flexibility and the opportunities available to these regions, dialogue between the Commission and the outermost regions and their Member States will be reinforced, and access to information simplified.</w:t>
      </w:r>
    </w:p>
    <w:p>
      <w:pPr>
        <w:spacing w:before="60" w:after="240"/>
        <w:rPr>
          <w:noProof/>
        </w:rPr>
      </w:pPr>
      <w:bookmarkStart w:id="152" w:name="_Hlk225159495"/>
      <w:r>
        <w:rPr>
          <w:noProof/>
        </w:rPr>
        <w:t>In order to achieve this, different measures will allow for regular and more structured exchanges on key sectoral policies and to raise the outermost regions’ awareness of the main Commission initiatives impacting them, including legislation, funds, programmes, events and calls for projects (</w:t>
      </w:r>
      <w:r>
        <w:rPr>
          <w:rStyle w:val="FootnoteReference"/>
          <w:noProof/>
        </w:rPr>
        <w:footnoteReference w:id="45"/>
      </w:r>
      <w:r>
        <w:rPr>
          <w:noProof/>
        </w:rPr>
        <w:t>).</w:t>
      </w:r>
    </w:p>
    <w:tbl>
      <w:tblPr>
        <w:tblStyle w:val="TableGrid"/>
        <w:tblW w:w="0" w:type="auto"/>
        <w:shd w:val="clear" w:color="auto" w:fill="D9D9D9" w:themeFill="background1" w:themeFillShade="D9"/>
        <w:tblLook w:val="04A0" w:firstRow="1" w:lastRow="0" w:firstColumn="1" w:lastColumn="0" w:noHBand="0" w:noVBand="1"/>
      </w:tblPr>
      <w:tblGrid>
        <w:gridCol w:w="8602"/>
      </w:tblGrid>
      <w:tr>
        <w:tc>
          <w:tcPr>
            <w:tcW w:w="8602" w:type="dxa"/>
            <w:shd w:val="clear" w:color="auto" w:fill="D9D9D9" w:themeFill="background1" w:themeFillShade="D9"/>
          </w:tcPr>
          <w:p>
            <w:pPr>
              <w:spacing w:before="60" w:after="60"/>
              <w:rPr>
                <w:b/>
                <w:noProof/>
                <w:lang w:eastAsia="fr-FR"/>
              </w:rPr>
            </w:pPr>
            <w:bookmarkStart w:id="153" w:name="_Hlk219732804"/>
            <w:bookmarkEnd w:id="152"/>
            <w:r>
              <w:rPr>
                <w:b/>
                <w:noProof/>
                <w:lang w:eastAsia="fr-FR"/>
              </w:rPr>
              <w:t>The Commission will:</w:t>
            </w:r>
          </w:p>
          <w:p>
            <w:pPr>
              <w:pStyle w:val="TableListDash"/>
              <w:numPr>
                <w:ilvl w:val="0"/>
                <w:numId w:val="31"/>
              </w:numPr>
              <w:ind w:left="360"/>
              <w:jc w:val="both"/>
              <w:rPr>
                <w:noProof/>
              </w:rPr>
            </w:pPr>
            <w:r>
              <w:rPr>
                <w:noProof/>
              </w:rPr>
              <w:t>Create a dedicated portal to allow for direct engagement with   the outermost regions and bring together  relevant information on: calls for evidence and consultations on upcoming policy initiatives, workshops, seminars and events of interest to the outermost regions across EU’s policy areas, legislation, and programmes (</w:t>
            </w:r>
            <w:r>
              <w:rPr>
                <w:rStyle w:val="FootnoteReference"/>
                <w:noProof/>
              </w:rPr>
              <w:footnoteReference w:id="46"/>
            </w:r>
            <w:r>
              <w:rPr>
                <w:noProof/>
              </w:rPr>
              <w:t>).</w:t>
            </w:r>
          </w:p>
          <w:p>
            <w:pPr>
              <w:pStyle w:val="TableListDash"/>
              <w:numPr>
                <w:ilvl w:val="0"/>
                <w:numId w:val="31"/>
              </w:numPr>
              <w:ind w:left="360"/>
              <w:jc w:val="both"/>
              <w:rPr>
                <w:noProof/>
              </w:rPr>
            </w:pPr>
            <w:r>
              <w:rPr>
                <w:noProof/>
              </w:rPr>
              <w:lastRenderedPageBreak/>
              <w:t>Strengthen collaboration between the Commission, the outermost regions and their Member States to better integrate their specificities into EU policy making, including through: the Commission’s Outermost Regions Working Group; a yearly structured dialogue; targeted exchanges; and workshops on key sectoral policies.</w:t>
            </w:r>
          </w:p>
          <w:p>
            <w:pPr>
              <w:pStyle w:val="TableListDash"/>
              <w:numPr>
                <w:ilvl w:val="0"/>
                <w:numId w:val="31"/>
              </w:numPr>
              <w:ind w:left="360"/>
              <w:jc w:val="both"/>
              <w:rPr>
                <w:noProof/>
              </w:rPr>
            </w:pPr>
            <w:r>
              <w:rPr>
                <w:noProof/>
              </w:rPr>
              <w:t>Engage with the EU CAP Network and the Local Action Group of the LEADER Network to involve representatives of the Member States to which the outermost regions belong.</w:t>
            </w:r>
          </w:p>
          <w:p>
            <w:pPr>
              <w:spacing w:before="60" w:after="60"/>
              <w:rPr>
                <w:b/>
                <w:noProof/>
                <w:lang w:eastAsia="fr-FR"/>
              </w:rPr>
            </w:pPr>
            <w:r>
              <w:rPr>
                <w:b/>
                <w:noProof/>
                <w:lang w:eastAsia="fr-FR"/>
              </w:rPr>
              <w:t xml:space="preserve">The Commission encourages the outermost regions </w:t>
            </w:r>
            <w:r>
              <w:rPr>
                <w:b/>
                <w:bCs/>
                <w:noProof/>
                <w:lang w:eastAsia="fr-FR"/>
              </w:rPr>
              <w:t>and their Member States to:</w:t>
            </w:r>
          </w:p>
          <w:p>
            <w:pPr>
              <w:pStyle w:val="TableListDash"/>
              <w:numPr>
                <w:ilvl w:val="0"/>
                <w:numId w:val="16"/>
              </w:numPr>
              <w:jc w:val="both"/>
              <w:rPr>
                <w:noProof/>
              </w:rPr>
            </w:pPr>
            <w:r>
              <w:rPr>
                <w:noProof/>
              </w:rPr>
              <w:t>Use the flexibilities for addressing the outermost regions’ specificities provided under EU legislation and set up regular dialogues between national and regional authorities to tackle challenges and maximise opportunities for these regions.</w:t>
            </w:r>
          </w:p>
          <w:p>
            <w:pPr>
              <w:pStyle w:val="TableListDash"/>
              <w:numPr>
                <w:ilvl w:val="0"/>
                <w:numId w:val="16"/>
              </w:numPr>
              <w:spacing w:after="120"/>
              <w:ind w:left="357" w:hanging="357"/>
              <w:jc w:val="both"/>
              <w:rPr>
                <w:noProof/>
              </w:rPr>
            </w:pPr>
            <w:r>
              <w:rPr>
                <w:noProof/>
              </w:rPr>
              <w:t xml:space="preserve">Report measures planned at national and regional level and identify issues where coordinated action at EU, national and regional level could provide more effective solutions. </w:t>
            </w:r>
          </w:p>
        </w:tc>
      </w:tr>
    </w:tbl>
    <w:p>
      <w:pPr>
        <w:pStyle w:val="Heading3"/>
        <w:tabs>
          <w:tab w:val="clear" w:pos="850"/>
        </w:tabs>
        <w:spacing w:before="240"/>
        <w:ind w:left="0" w:firstLine="0"/>
        <w:rPr>
          <w:b/>
          <w:bCs/>
          <w:i w:val="0"/>
          <w:noProof/>
        </w:rPr>
      </w:pPr>
      <w:bookmarkStart w:id="154" w:name="_Toc225259674"/>
      <w:bookmarkStart w:id="155" w:name="_Toc225270909"/>
      <w:bookmarkStart w:id="156" w:name="_Toc225271292"/>
      <w:bookmarkStart w:id="157" w:name="_Toc224295139"/>
      <w:bookmarkStart w:id="158" w:name="_Toc224299607"/>
      <w:bookmarkStart w:id="159" w:name="_Toc224299649"/>
      <w:bookmarkStart w:id="160" w:name="_Toc224299692"/>
      <w:bookmarkStart w:id="161" w:name="_Toc224307867"/>
      <w:bookmarkStart w:id="162" w:name="_Toc224307994"/>
      <w:bookmarkStart w:id="163" w:name="_Toc224308557"/>
      <w:bookmarkStart w:id="164" w:name="_Toc224315414"/>
      <w:bookmarkStart w:id="165" w:name="_Toc224813013"/>
      <w:bookmarkStart w:id="166" w:name="_Toc224907936"/>
      <w:bookmarkStart w:id="167" w:name="_Toc224908076"/>
      <w:bookmarkStart w:id="168" w:name="_Toc224908326"/>
      <w:bookmarkStart w:id="169" w:name="_Toc224909550"/>
      <w:bookmarkStart w:id="170" w:name="_Toc224916517"/>
      <w:bookmarkStart w:id="171" w:name="_Toc225259676"/>
      <w:bookmarkStart w:id="172" w:name="_Toc225270911"/>
      <w:bookmarkStart w:id="173" w:name="_Toc225271294"/>
      <w:bookmarkStart w:id="174" w:name="_Toc224295140"/>
      <w:bookmarkStart w:id="175" w:name="_Toc224299608"/>
      <w:bookmarkStart w:id="176" w:name="_Toc224299650"/>
      <w:bookmarkStart w:id="177" w:name="_Toc224299693"/>
      <w:bookmarkStart w:id="178" w:name="_Toc224307868"/>
      <w:bookmarkStart w:id="179" w:name="_Toc224307995"/>
      <w:bookmarkStart w:id="180" w:name="_Toc224308558"/>
      <w:bookmarkStart w:id="181" w:name="_Toc224315415"/>
      <w:bookmarkStart w:id="182" w:name="_Toc224813014"/>
      <w:bookmarkStart w:id="183" w:name="_Toc224907937"/>
      <w:bookmarkStart w:id="184" w:name="_Toc224908077"/>
      <w:bookmarkStart w:id="185" w:name="_Toc224908327"/>
      <w:bookmarkStart w:id="186" w:name="_Toc224909551"/>
      <w:bookmarkStart w:id="187" w:name="_Toc224916518"/>
      <w:bookmarkStart w:id="188" w:name="_Toc225259677"/>
      <w:bookmarkStart w:id="189" w:name="_Toc225270912"/>
      <w:bookmarkStart w:id="190" w:name="_Toc225271295"/>
      <w:bookmarkStart w:id="191" w:name="_Toc224295141"/>
      <w:bookmarkStart w:id="192" w:name="_Toc224299609"/>
      <w:bookmarkStart w:id="193" w:name="_Toc224299651"/>
      <w:bookmarkStart w:id="194" w:name="_Toc224299694"/>
      <w:bookmarkStart w:id="195" w:name="_Toc224307869"/>
      <w:bookmarkStart w:id="196" w:name="_Toc224307996"/>
      <w:bookmarkStart w:id="197" w:name="_Toc224308559"/>
      <w:bookmarkStart w:id="198" w:name="_Toc224315416"/>
      <w:bookmarkStart w:id="199" w:name="_Toc224813015"/>
      <w:bookmarkStart w:id="200" w:name="_Toc224907938"/>
      <w:bookmarkStart w:id="201" w:name="_Toc224908078"/>
      <w:bookmarkStart w:id="202" w:name="_Toc224908328"/>
      <w:bookmarkStart w:id="203" w:name="_Toc224909552"/>
      <w:bookmarkStart w:id="204" w:name="_Toc224916519"/>
      <w:bookmarkStart w:id="205" w:name="_Toc225259678"/>
      <w:bookmarkStart w:id="206" w:name="_Toc225270913"/>
      <w:bookmarkStart w:id="207" w:name="_Toc225271296"/>
      <w:bookmarkStart w:id="208" w:name="_Toc224295142"/>
      <w:bookmarkStart w:id="209" w:name="_Toc224299610"/>
      <w:bookmarkStart w:id="210" w:name="_Toc224299652"/>
      <w:bookmarkStart w:id="211" w:name="_Toc224299695"/>
      <w:bookmarkStart w:id="212" w:name="_Toc224307870"/>
      <w:bookmarkStart w:id="213" w:name="_Toc224307997"/>
      <w:bookmarkStart w:id="214" w:name="_Toc224308560"/>
      <w:bookmarkStart w:id="215" w:name="_Toc224315417"/>
      <w:bookmarkStart w:id="216" w:name="_Toc224813016"/>
      <w:bookmarkStart w:id="217" w:name="_Toc224907939"/>
      <w:bookmarkStart w:id="218" w:name="_Toc224908079"/>
      <w:bookmarkStart w:id="219" w:name="_Toc224908329"/>
      <w:bookmarkStart w:id="220" w:name="_Toc224909553"/>
      <w:bookmarkStart w:id="221" w:name="_Toc224916520"/>
      <w:bookmarkStart w:id="222" w:name="_Toc225259679"/>
      <w:bookmarkStart w:id="223" w:name="_Toc225270914"/>
      <w:bookmarkStart w:id="224" w:name="_Toc225271297"/>
      <w:bookmarkStart w:id="225" w:name="_Toc224295143"/>
      <w:bookmarkStart w:id="226" w:name="_Toc224299611"/>
      <w:bookmarkStart w:id="227" w:name="_Toc224299653"/>
      <w:bookmarkStart w:id="228" w:name="_Toc224299696"/>
      <w:bookmarkStart w:id="229" w:name="_Toc224307871"/>
      <w:bookmarkStart w:id="230" w:name="_Toc224307998"/>
      <w:bookmarkStart w:id="231" w:name="_Toc224308561"/>
      <w:bookmarkStart w:id="232" w:name="_Toc224315418"/>
      <w:bookmarkStart w:id="233" w:name="_Toc224813017"/>
      <w:bookmarkStart w:id="234" w:name="_Toc224907940"/>
      <w:bookmarkStart w:id="235" w:name="_Toc224908080"/>
      <w:bookmarkStart w:id="236" w:name="_Toc224908330"/>
      <w:bookmarkStart w:id="237" w:name="_Toc224909554"/>
      <w:bookmarkStart w:id="238" w:name="_Toc224916521"/>
      <w:bookmarkStart w:id="239" w:name="_Toc225259680"/>
      <w:bookmarkStart w:id="240" w:name="_Toc225270915"/>
      <w:bookmarkStart w:id="241" w:name="_Toc225271298"/>
      <w:bookmarkStart w:id="242" w:name="_Toc224295144"/>
      <w:bookmarkStart w:id="243" w:name="_Toc224299612"/>
      <w:bookmarkStart w:id="244" w:name="_Toc224299654"/>
      <w:bookmarkStart w:id="245" w:name="_Toc224299697"/>
      <w:bookmarkStart w:id="246" w:name="_Toc224307872"/>
      <w:bookmarkStart w:id="247" w:name="_Toc224307999"/>
      <w:bookmarkStart w:id="248" w:name="_Toc224308562"/>
      <w:bookmarkStart w:id="249" w:name="_Toc224315419"/>
      <w:bookmarkStart w:id="250" w:name="_Toc224813018"/>
      <w:bookmarkStart w:id="251" w:name="_Toc224907941"/>
      <w:bookmarkStart w:id="252" w:name="_Toc224908081"/>
      <w:bookmarkStart w:id="253" w:name="_Toc224908331"/>
      <w:bookmarkStart w:id="254" w:name="_Toc224909555"/>
      <w:bookmarkStart w:id="255" w:name="_Toc224916522"/>
      <w:bookmarkStart w:id="256" w:name="_Toc225259681"/>
      <w:bookmarkStart w:id="257" w:name="_Toc225270916"/>
      <w:bookmarkStart w:id="258" w:name="_Toc225271299"/>
      <w:bookmarkStart w:id="259" w:name="_Toc224295145"/>
      <w:bookmarkStart w:id="260" w:name="_Toc224299613"/>
      <w:bookmarkStart w:id="261" w:name="_Toc224299655"/>
      <w:bookmarkStart w:id="262" w:name="_Toc224299698"/>
      <w:bookmarkStart w:id="263" w:name="_Toc224307873"/>
      <w:bookmarkStart w:id="264" w:name="_Toc224308000"/>
      <w:bookmarkStart w:id="265" w:name="_Toc224308563"/>
      <w:bookmarkStart w:id="266" w:name="_Toc224315420"/>
      <w:bookmarkStart w:id="267" w:name="_Toc224813019"/>
      <w:bookmarkStart w:id="268" w:name="_Toc224907942"/>
      <w:bookmarkStart w:id="269" w:name="_Toc224908082"/>
      <w:bookmarkStart w:id="270" w:name="_Toc224908332"/>
      <w:bookmarkStart w:id="271" w:name="_Toc224909556"/>
      <w:bookmarkStart w:id="272" w:name="_Toc224916523"/>
      <w:bookmarkStart w:id="273" w:name="_Toc225259682"/>
      <w:bookmarkStart w:id="274" w:name="_Toc225270917"/>
      <w:bookmarkStart w:id="275" w:name="_Toc225271300"/>
      <w:bookmarkStart w:id="276" w:name="_Toc224295146"/>
      <w:bookmarkStart w:id="277" w:name="_Toc224299614"/>
      <w:bookmarkStart w:id="278" w:name="_Toc224299656"/>
      <w:bookmarkStart w:id="279" w:name="_Toc224299699"/>
      <w:bookmarkStart w:id="280" w:name="_Toc224307874"/>
      <w:bookmarkStart w:id="281" w:name="_Toc224308001"/>
      <w:bookmarkStart w:id="282" w:name="_Toc224308564"/>
      <w:bookmarkStart w:id="283" w:name="_Toc224315421"/>
      <w:bookmarkStart w:id="284" w:name="_Toc224813020"/>
      <w:bookmarkStart w:id="285" w:name="_Toc224907943"/>
      <w:bookmarkStart w:id="286" w:name="_Toc224908083"/>
      <w:bookmarkStart w:id="287" w:name="_Toc224908333"/>
      <w:bookmarkStart w:id="288" w:name="_Toc224909557"/>
      <w:bookmarkStart w:id="289" w:name="_Toc224916524"/>
      <w:bookmarkStart w:id="290" w:name="_Toc225259683"/>
      <w:bookmarkStart w:id="291" w:name="_Toc225270918"/>
      <w:bookmarkStart w:id="292" w:name="_Toc225271301"/>
      <w:bookmarkStart w:id="293" w:name="_Toc224295147"/>
      <w:bookmarkStart w:id="294" w:name="_Toc224299615"/>
      <w:bookmarkStart w:id="295" w:name="_Toc224299657"/>
      <w:bookmarkStart w:id="296" w:name="_Toc224299700"/>
      <w:bookmarkStart w:id="297" w:name="_Toc224307875"/>
      <w:bookmarkStart w:id="298" w:name="_Toc224308002"/>
      <w:bookmarkStart w:id="299" w:name="_Toc224308565"/>
      <w:bookmarkStart w:id="300" w:name="_Toc224315422"/>
      <w:bookmarkStart w:id="301" w:name="_Toc224813021"/>
      <w:bookmarkStart w:id="302" w:name="_Toc224907944"/>
      <w:bookmarkStart w:id="303" w:name="_Toc224908084"/>
      <w:bookmarkStart w:id="304" w:name="_Toc224908334"/>
      <w:bookmarkStart w:id="305" w:name="_Toc224909558"/>
      <w:bookmarkStart w:id="306" w:name="_Toc224916525"/>
      <w:bookmarkStart w:id="307" w:name="_Toc225259684"/>
      <w:bookmarkStart w:id="308" w:name="_Toc225270919"/>
      <w:bookmarkStart w:id="309" w:name="_Toc225271302"/>
      <w:bookmarkStart w:id="310" w:name="_Toc238824088"/>
      <w:bookmarkStart w:id="311" w:name="_Hlk219719717"/>
      <w:bookmarkEnd w:id="153"/>
      <w:bookmarkEnd w:id="154"/>
      <w:bookmarkEnd w:id="155"/>
      <w:bookmarkEnd w:id="156"/>
      <w:bookmarkEnd w:id="157"/>
      <w:bookmarkEnd w:id="158"/>
      <w:bookmarkEnd w:id="159"/>
      <w:bookmarkEnd w:id="160"/>
      <w:bookmarkEnd w:id="161"/>
      <w:bookmarkEnd w:id="162"/>
      <w:bookmarkEnd w:id="163"/>
      <w:bookmarkEnd w:id="164"/>
      <w:bookmarkEnd w:id="165"/>
      <w:bookmarkEnd w:id="166"/>
      <w:bookmarkEnd w:id="167"/>
      <w:bookmarkEnd w:id="168"/>
      <w:bookmarkEnd w:id="169"/>
      <w:bookmarkEnd w:id="170"/>
      <w:bookmarkEnd w:id="171"/>
      <w:bookmarkEnd w:id="172"/>
      <w:bookmarkEnd w:id="173"/>
      <w:bookmarkEnd w:id="174"/>
      <w:bookmarkEnd w:id="175"/>
      <w:bookmarkEnd w:id="176"/>
      <w:bookmarkEnd w:id="177"/>
      <w:bookmarkEnd w:id="178"/>
      <w:bookmarkEnd w:id="179"/>
      <w:bookmarkEnd w:id="180"/>
      <w:bookmarkEnd w:id="181"/>
      <w:bookmarkEnd w:id="182"/>
      <w:bookmarkEnd w:id="183"/>
      <w:bookmarkEnd w:id="184"/>
      <w:bookmarkEnd w:id="185"/>
      <w:bookmarkEnd w:id="186"/>
      <w:bookmarkEnd w:id="187"/>
      <w:bookmarkEnd w:id="188"/>
      <w:bookmarkEnd w:id="189"/>
      <w:bookmarkEnd w:id="190"/>
      <w:bookmarkEnd w:id="191"/>
      <w:bookmarkEnd w:id="192"/>
      <w:bookmarkEnd w:id="193"/>
      <w:bookmarkEnd w:id="194"/>
      <w:bookmarkEnd w:id="195"/>
      <w:bookmarkEnd w:id="196"/>
      <w:bookmarkEnd w:id="197"/>
      <w:bookmarkEnd w:id="198"/>
      <w:bookmarkEnd w:id="199"/>
      <w:bookmarkEnd w:id="200"/>
      <w:bookmarkEnd w:id="201"/>
      <w:bookmarkEnd w:id="202"/>
      <w:bookmarkEnd w:id="203"/>
      <w:bookmarkEnd w:id="204"/>
      <w:bookmarkEnd w:id="205"/>
      <w:bookmarkEnd w:id="206"/>
      <w:bookmarkEnd w:id="207"/>
      <w:bookmarkEnd w:id="208"/>
      <w:bookmarkEnd w:id="209"/>
      <w:bookmarkEnd w:id="210"/>
      <w:bookmarkEnd w:id="211"/>
      <w:bookmarkEnd w:id="212"/>
      <w:bookmarkEnd w:id="213"/>
      <w:bookmarkEnd w:id="214"/>
      <w:bookmarkEnd w:id="215"/>
      <w:bookmarkEnd w:id="216"/>
      <w:bookmarkEnd w:id="217"/>
      <w:bookmarkEnd w:id="218"/>
      <w:bookmarkEnd w:id="219"/>
      <w:bookmarkEnd w:id="220"/>
      <w:bookmarkEnd w:id="221"/>
      <w:bookmarkEnd w:id="222"/>
      <w:bookmarkEnd w:id="223"/>
      <w:bookmarkEnd w:id="224"/>
      <w:bookmarkEnd w:id="225"/>
      <w:bookmarkEnd w:id="226"/>
      <w:bookmarkEnd w:id="227"/>
      <w:bookmarkEnd w:id="228"/>
      <w:bookmarkEnd w:id="229"/>
      <w:bookmarkEnd w:id="230"/>
      <w:bookmarkEnd w:id="231"/>
      <w:bookmarkEnd w:id="232"/>
      <w:bookmarkEnd w:id="233"/>
      <w:bookmarkEnd w:id="234"/>
      <w:bookmarkEnd w:id="235"/>
      <w:bookmarkEnd w:id="236"/>
      <w:bookmarkEnd w:id="237"/>
      <w:bookmarkEnd w:id="238"/>
      <w:bookmarkEnd w:id="239"/>
      <w:bookmarkEnd w:id="240"/>
      <w:bookmarkEnd w:id="241"/>
      <w:bookmarkEnd w:id="242"/>
      <w:bookmarkEnd w:id="243"/>
      <w:bookmarkEnd w:id="244"/>
      <w:bookmarkEnd w:id="245"/>
      <w:bookmarkEnd w:id="246"/>
      <w:bookmarkEnd w:id="247"/>
      <w:bookmarkEnd w:id="248"/>
      <w:bookmarkEnd w:id="249"/>
      <w:bookmarkEnd w:id="250"/>
      <w:bookmarkEnd w:id="251"/>
      <w:bookmarkEnd w:id="252"/>
      <w:bookmarkEnd w:id="253"/>
      <w:bookmarkEnd w:id="254"/>
      <w:bookmarkEnd w:id="255"/>
      <w:bookmarkEnd w:id="256"/>
      <w:bookmarkEnd w:id="257"/>
      <w:bookmarkEnd w:id="258"/>
      <w:bookmarkEnd w:id="259"/>
      <w:bookmarkEnd w:id="260"/>
      <w:bookmarkEnd w:id="261"/>
      <w:bookmarkEnd w:id="262"/>
      <w:bookmarkEnd w:id="263"/>
      <w:bookmarkEnd w:id="264"/>
      <w:bookmarkEnd w:id="265"/>
      <w:bookmarkEnd w:id="266"/>
      <w:bookmarkEnd w:id="267"/>
      <w:bookmarkEnd w:id="268"/>
      <w:bookmarkEnd w:id="269"/>
      <w:bookmarkEnd w:id="270"/>
      <w:bookmarkEnd w:id="271"/>
      <w:bookmarkEnd w:id="272"/>
      <w:bookmarkEnd w:id="273"/>
      <w:bookmarkEnd w:id="274"/>
      <w:bookmarkEnd w:id="275"/>
      <w:bookmarkEnd w:id="276"/>
      <w:bookmarkEnd w:id="277"/>
      <w:bookmarkEnd w:id="278"/>
      <w:bookmarkEnd w:id="279"/>
      <w:bookmarkEnd w:id="280"/>
      <w:bookmarkEnd w:id="281"/>
      <w:bookmarkEnd w:id="282"/>
      <w:bookmarkEnd w:id="283"/>
      <w:bookmarkEnd w:id="284"/>
      <w:bookmarkEnd w:id="285"/>
      <w:bookmarkEnd w:id="286"/>
      <w:bookmarkEnd w:id="287"/>
      <w:bookmarkEnd w:id="288"/>
      <w:bookmarkEnd w:id="289"/>
      <w:bookmarkEnd w:id="290"/>
      <w:bookmarkEnd w:id="291"/>
      <w:bookmarkEnd w:id="292"/>
      <w:bookmarkEnd w:id="293"/>
      <w:bookmarkEnd w:id="294"/>
      <w:bookmarkEnd w:id="295"/>
      <w:bookmarkEnd w:id="296"/>
      <w:bookmarkEnd w:id="297"/>
      <w:bookmarkEnd w:id="298"/>
      <w:bookmarkEnd w:id="299"/>
      <w:bookmarkEnd w:id="300"/>
      <w:bookmarkEnd w:id="301"/>
      <w:bookmarkEnd w:id="302"/>
      <w:bookmarkEnd w:id="303"/>
      <w:bookmarkEnd w:id="304"/>
      <w:bookmarkEnd w:id="305"/>
      <w:bookmarkEnd w:id="306"/>
      <w:bookmarkEnd w:id="307"/>
      <w:bookmarkEnd w:id="308"/>
      <w:bookmarkEnd w:id="309"/>
      <w:r>
        <w:rPr>
          <w:b/>
          <w:bCs/>
          <w:i w:val="0"/>
          <w:noProof/>
        </w:rPr>
        <w:lastRenderedPageBreak/>
        <w:t xml:space="preserve">4.3. </w:t>
      </w:r>
      <w:r>
        <w:rPr>
          <w:noProof/>
        </w:rPr>
        <w:tab/>
      </w:r>
      <w:r>
        <w:rPr>
          <w:b/>
          <w:bCs/>
          <w:i w:val="0"/>
          <w:noProof/>
        </w:rPr>
        <w:t>Mainstreaming the outermost regions’ specific constraints in new initiatives</w:t>
      </w:r>
      <w:bookmarkEnd w:id="310"/>
    </w:p>
    <w:p>
      <w:pPr>
        <w:pStyle w:val="Point0number"/>
        <w:numPr>
          <w:ilvl w:val="0"/>
          <w:numId w:val="0"/>
        </w:numPr>
        <w:spacing w:before="120"/>
        <w:rPr>
          <w:noProof/>
        </w:rPr>
      </w:pPr>
      <w:r>
        <w:rPr>
          <w:noProof/>
        </w:rPr>
        <w:t xml:space="preserve">The Commission applies an integrated approach to </w:t>
      </w:r>
      <w:r>
        <w:rPr>
          <w:b/>
          <w:bCs/>
          <w:noProof/>
        </w:rPr>
        <w:t>better regulation</w:t>
      </w:r>
      <w:r>
        <w:rPr>
          <w:noProof/>
        </w:rPr>
        <w:t>, both when preparing new initiatives and evaluating existing ones. Within this framework, and in line with the communication “A simpler, clearer and better enforced EU rulebook” (</w:t>
      </w:r>
      <w:r>
        <w:rPr>
          <w:rStyle w:val="FootnoteReference"/>
          <w:noProof/>
        </w:rPr>
        <w:footnoteReference w:id="47"/>
      </w:r>
      <w:r>
        <w:rPr>
          <w:noProof/>
        </w:rPr>
        <w:t xml:space="preserve">), the Commission establishes the necessary evidence and analysis in function of the nature of the initiatives and their expected impacts. </w:t>
      </w:r>
    </w:p>
    <w:p>
      <w:pPr>
        <w:pStyle w:val="Point0number"/>
        <w:numPr>
          <w:ilvl w:val="0"/>
          <w:numId w:val="0"/>
        </w:numPr>
        <w:spacing w:before="120"/>
        <w:rPr>
          <w:noProof/>
        </w:rPr>
      </w:pPr>
      <w:r>
        <w:rPr>
          <w:noProof/>
        </w:rPr>
        <w:t xml:space="preserve">This includes the </w:t>
      </w:r>
      <w:r>
        <w:rPr>
          <w:b/>
          <w:bCs/>
          <w:noProof/>
        </w:rPr>
        <w:t>analysis of differential impacts across regions</w:t>
      </w:r>
      <w:r>
        <w:rPr>
          <w:noProof/>
        </w:rPr>
        <w:t xml:space="preserve">, where relevant. The analysis of territorial impacts can support the identification of place-based risks, distributional effects and possible mitigation measures, whenever significant impacts are distributed heterogeneously across different types of regions such as the outermost regions. As part of its better regulation approach, the Commission will seek to identify, at an early stage, whether an upcoming initiative may have </w:t>
      </w:r>
      <w:r>
        <w:rPr>
          <w:b/>
          <w:noProof/>
        </w:rPr>
        <w:t>significant and differential impacts on outermost regions</w:t>
      </w:r>
      <w:r>
        <w:rPr>
          <w:noProof/>
        </w:rPr>
        <w:t>, and consider such impacts in an integrated manner as part of its impact assessment process.</w:t>
      </w:r>
    </w:p>
    <w:p>
      <w:pPr>
        <w:pStyle w:val="Point0number"/>
        <w:numPr>
          <w:ilvl w:val="0"/>
          <w:numId w:val="0"/>
        </w:numPr>
        <w:spacing w:before="120"/>
        <w:rPr>
          <w:noProof/>
        </w:rPr>
      </w:pPr>
      <w:r>
        <w:rPr>
          <w:noProof/>
        </w:rPr>
        <w:t xml:space="preserve">To ensure the systematic integration of the </w:t>
      </w:r>
      <w:r>
        <w:rPr>
          <w:b/>
          <w:bCs/>
          <w:noProof/>
        </w:rPr>
        <w:t>‘outermost regions angle’</w:t>
      </w:r>
      <w:r>
        <w:rPr>
          <w:noProof/>
        </w:rPr>
        <w:t xml:space="preserve"> into the design of future Commission’s initiatives, the Commission will </w:t>
      </w:r>
      <w:r>
        <w:rPr>
          <w:b/>
          <w:noProof/>
        </w:rPr>
        <w:t xml:space="preserve">screen initiatives </w:t>
      </w:r>
      <w:r>
        <w:rPr>
          <w:noProof/>
        </w:rPr>
        <w:t>relevant to the outermost regions. In addition, the Commission will increase the visibility of initiatives that could potentially impact the outermost regions and incentivise their active participation in relevant calls for evidence and public consultations.</w:t>
      </w:r>
    </w:p>
    <w:tbl>
      <w:tblPr>
        <w:tblStyle w:val="TableGrid"/>
        <w:tblW w:w="0" w:type="auto"/>
        <w:shd w:val="clear" w:color="auto" w:fill="D9D9D9" w:themeFill="background1" w:themeFillShade="D9"/>
        <w:tblLook w:val="04A0" w:firstRow="1" w:lastRow="0" w:firstColumn="1" w:lastColumn="0" w:noHBand="0" w:noVBand="1"/>
      </w:tblPr>
      <w:tblGrid>
        <w:gridCol w:w="8602"/>
      </w:tblGrid>
      <w:tr>
        <w:tc>
          <w:tcPr>
            <w:tcW w:w="8602" w:type="dxa"/>
            <w:shd w:val="clear" w:color="auto" w:fill="D9D9D9" w:themeFill="background1" w:themeFillShade="D9"/>
          </w:tcPr>
          <w:p>
            <w:pPr>
              <w:rPr>
                <w:noProof/>
              </w:rPr>
            </w:pPr>
            <w:r>
              <w:rPr>
                <w:b/>
                <w:noProof/>
                <w:lang w:eastAsia="fr-FR"/>
              </w:rPr>
              <w:t>The Commission will:</w:t>
            </w:r>
          </w:p>
          <w:p>
            <w:pPr>
              <w:pStyle w:val="TableListDash"/>
              <w:numPr>
                <w:ilvl w:val="0"/>
                <w:numId w:val="15"/>
              </w:numPr>
              <w:spacing w:before="0" w:after="120"/>
              <w:jc w:val="both"/>
              <w:rPr>
                <w:noProof/>
              </w:rPr>
            </w:pPr>
            <w:r>
              <w:rPr>
                <w:noProof/>
              </w:rPr>
              <w:t>Create a specific section - “Share your views” - under the portal for the outermost regions to inform the outermost regions’ stakeholders on upcoming public consultations, calls for evidence and other initiatives of special relevance to them.</w:t>
            </w:r>
          </w:p>
          <w:p>
            <w:pPr>
              <w:pStyle w:val="TableListDash"/>
              <w:numPr>
                <w:ilvl w:val="0"/>
                <w:numId w:val="15"/>
              </w:numPr>
              <w:spacing w:before="0" w:after="120"/>
              <w:jc w:val="both"/>
              <w:rPr>
                <w:noProof/>
              </w:rPr>
            </w:pPr>
            <w:r>
              <w:rPr>
                <w:noProof/>
              </w:rPr>
              <w:t>Better consider the specific constraints of the outermost regions throughout its relevant activities, in line with the better regulation process, including in stress tests of existing EU policies and through sectoral dialogues on initiatives that are particularly relevant to these regions.</w:t>
            </w:r>
          </w:p>
          <w:p>
            <w:pPr>
              <w:rPr>
                <w:b/>
                <w:noProof/>
                <w:lang w:eastAsia="fr-FR"/>
              </w:rPr>
            </w:pPr>
            <w:r>
              <w:rPr>
                <w:b/>
                <w:noProof/>
                <w:lang w:eastAsia="fr-FR"/>
              </w:rPr>
              <w:lastRenderedPageBreak/>
              <w:t xml:space="preserve">The Commission encourages the outermost regions </w:t>
            </w:r>
            <w:r>
              <w:rPr>
                <w:b/>
                <w:bCs/>
                <w:noProof/>
                <w:lang w:eastAsia="fr-FR"/>
              </w:rPr>
              <w:t>and their Member States to:</w:t>
            </w:r>
          </w:p>
          <w:p>
            <w:pPr>
              <w:pStyle w:val="TableListDash"/>
              <w:numPr>
                <w:ilvl w:val="0"/>
                <w:numId w:val="16"/>
              </w:numPr>
              <w:spacing w:before="0" w:after="120"/>
              <w:jc w:val="both"/>
              <w:rPr>
                <w:noProof/>
              </w:rPr>
            </w:pPr>
            <w:r>
              <w:rPr>
                <w:noProof/>
              </w:rPr>
              <w:t>Respond to calls for evidence and public consultations on Commission initiatives that could potentially impact the outermost regions.</w:t>
            </w:r>
          </w:p>
          <w:p>
            <w:pPr>
              <w:pStyle w:val="TableListDash"/>
              <w:numPr>
                <w:ilvl w:val="0"/>
                <w:numId w:val="16"/>
              </w:numPr>
              <w:spacing w:before="0" w:after="120"/>
              <w:ind w:left="357" w:hanging="357"/>
              <w:jc w:val="both"/>
              <w:rPr>
                <w:noProof/>
              </w:rPr>
            </w:pPr>
            <w:r>
              <w:rPr>
                <w:noProof/>
              </w:rPr>
              <w:t>Alert the Commission at an early stage about any potentially negative impact of upcoming EU initiatives, substantiating this with data and information.</w:t>
            </w:r>
          </w:p>
        </w:tc>
      </w:tr>
    </w:tbl>
    <w:p>
      <w:pPr>
        <w:pStyle w:val="Heading2"/>
        <w:spacing w:before="240"/>
        <w:ind w:left="851" w:hanging="851"/>
        <w:rPr>
          <w:noProof/>
        </w:rPr>
      </w:pPr>
      <w:bookmarkStart w:id="312" w:name="_Toc238824089"/>
      <w:r>
        <w:rPr>
          <w:noProof/>
        </w:rPr>
        <w:lastRenderedPageBreak/>
        <w:t>4.4.</w:t>
      </w:r>
      <w:r>
        <w:rPr>
          <w:noProof/>
        </w:rPr>
        <w:tab/>
        <w:t>Maximising the impact of EU policies, funds and programmes in the outermost regions</w:t>
      </w:r>
      <w:bookmarkEnd w:id="312"/>
    </w:p>
    <w:bookmarkEnd w:id="311"/>
    <w:p>
      <w:pPr>
        <w:spacing w:before="120"/>
        <w:rPr>
          <w:noProof/>
          <w:lang w:val="en-IE"/>
        </w:rPr>
      </w:pPr>
      <w:r>
        <w:rPr>
          <w:noProof/>
          <w:lang w:val="en-IE"/>
        </w:rPr>
        <w:t>The EU has consistently supported the outermost regions, significantly increasing specific EU funding in 2021-2027 (</w:t>
      </w:r>
      <w:r>
        <w:rPr>
          <w:noProof/>
          <w:vertAlign w:val="superscript"/>
          <w:lang w:val="en-IE"/>
        </w:rPr>
        <w:footnoteReference w:id="48"/>
      </w:r>
      <w:r>
        <w:rPr>
          <w:noProof/>
          <w:lang w:val="en-IE"/>
        </w:rPr>
        <w:t xml:space="preserve">) under </w:t>
      </w:r>
      <w:r>
        <w:rPr>
          <w:b/>
          <w:bCs/>
          <w:noProof/>
          <w:lang w:val="en-IE"/>
        </w:rPr>
        <w:t>cohesion, agriculture and fisheries</w:t>
      </w:r>
      <w:r>
        <w:rPr>
          <w:noProof/>
          <w:lang w:val="en-IE"/>
        </w:rPr>
        <w:t xml:space="preserve"> policies and funds. </w:t>
      </w:r>
    </w:p>
    <w:p>
      <w:pPr>
        <w:spacing w:before="120"/>
        <w:rPr>
          <w:noProof/>
          <w:lang w:val="en-IE"/>
        </w:rPr>
      </w:pPr>
      <w:r>
        <w:rPr>
          <w:b/>
          <w:bCs/>
          <w:noProof/>
          <w:lang w:val="en-IE"/>
        </w:rPr>
        <w:t xml:space="preserve">Cohesion </w:t>
      </w:r>
      <w:r>
        <w:rPr>
          <w:noProof/>
          <w:lang w:val="en-IE"/>
        </w:rPr>
        <w:t xml:space="preserve">policy and funding remain vital in </w:t>
      </w:r>
      <w:r>
        <w:rPr>
          <w:b/>
          <w:bCs/>
          <w:noProof/>
          <w:lang w:val="en-IE"/>
        </w:rPr>
        <w:t>reducing disparities</w:t>
      </w:r>
      <w:r>
        <w:rPr>
          <w:noProof/>
          <w:lang w:val="en-IE"/>
        </w:rPr>
        <w:t xml:space="preserve">, increasing </w:t>
      </w:r>
      <w:r>
        <w:rPr>
          <w:b/>
          <w:bCs/>
          <w:noProof/>
          <w:lang w:val="en-IE"/>
        </w:rPr>
        <w:t>living standards</w:t>
      </w:r>
      <w:r>
        <w:rPr>
          <w:noProof/>
          <w:lang w:val="en-IE"/>
        </w:rPr>
        <w:t xml:space="preserve"> and thus creating the conditions that encourage people to stay in these regions, ensuring their citizens’ </w:t>
      </w:r>
      <w:r>
        <w:rPr>
          <w:b/>
          <w:bCs/>
          <w:noProof/>
          <w:lang w:val="en-IE"/>
        </w:rPr>
        <w:t xml:space="preserve">right to stay </w:t>
      </w:r>
      <w:r>
        <w:rPr>
          <w:noProof/>
          <w:lang w:val="en-IE"/>
        </w:rPr>
        <w:t xml:space="preserve">in the place they call home. It contributes to improving </w:t>
      </w:r>
      <w:r>
        <w:rPr>
          <w:b/>
          <w:bCs/>
          <w:noProof/>
          <w:lang w:val="en-IE"/>
        </w:rPr>
        <w:t>essential services</w:t>
      </w:r>
      <w:r>
        <w:rPr>
          <w:noProof/>
          <w:lang w:val="en-IE"/>
        </w:rPr>
        <w:t xml:space="preserve"> and enhancing </w:t>
      </w:r>
      <w:r>
        <w:rPr>
          <w:b/>
          <w:bCs/>
          <w:noProof/>
          <w:lang w:val="en-IE"/>
        </w:rPr>
        <w:t>connectivity</w:t>
      </w:r>
      <w:r>
        <w:rPr>
          <w:noProof/>
          <w:lang w:val="en-IE"/>
        </w:rPr>
        <w:t xml:space="preserve"> - including EU investments in airports and digital connectivity - as well as </w:t>
      </w:r>
      <w:r>
        <w:rPr>
          <w:b/>
          <w:bCs/>
          <w:noProof/>
          <w:lang w:val="en-IE"/>
        </w:rPr>
        <w:t>education, employment</w:t>
      </w:r>
      <w:r>
        <w:rPr>
          <w:noProof/>
          <w:lang w:val="en-IE"/>
        </w:rPr>
        <w:t xml:space="preserve">, and </w:t>
      </w:r>
      <w:r>
        <w:rPr>
          <w:b/>
          <w:bCs/>
          <w:noProof/>
          <w:lang w:val="en-IE"/>
        </w:rPr>
        <w:t xml:space="preserve">innovation </w:t>
      </w:r>
      <w:r>
        <w:rPr>
          <w:noProof/>
          <w:lang w:val="en-IE"/>
        </w:rPr>
        <w:t xml:space="preserve">and </w:t>
      </w:r>
      <w:r>
        <w:rPr>
          <w:b/>
          <w:bCs/>
          <w:noProof/>
          <w:lang w:val="en-IE"/>
        </w:rPr>
        <w:t>technology</w:t>
      </w:r>
      <w:r>
        <w:rPr>
          <w:noProof/>
          <w:lang w:val="en-IE"/>
        </w:rPr>
        <w:t xml:space="preserve">, with a focus on SMEs. Under the </w:t>
      </w:r>
      <w:r>
        <w:rPr>
          <w:b/>
          <w:bCs/>
          <w:noProof/>
          <w:lang w:val="en-IE"/>
        </w:rPr>
        <w:t>mid-term review</w:t>
      </w:r>
      <w:r>
        <w:rPr>
          <w:noProof/>
          <w:lang w:val="en-IE"/>
        </w:rPr>
        <w:t xml:space="preserve"> </w:t>
      </w:r>
      <w:r>
        <w:rPr>
          <w:b/>
          <w:noProof/>
          <w:lang w:val="en-IE"/>
        </w:rPr>
        <w:t>of cohesion policy</w:t>
      </w:r>
      <w:r>
        <w:rPr>
          <w:noProof/>
          <w:lang w:val="en-IE"/>
        </w:rPr>
        <w:t>, most outermost regions have strengthened investments in key EU strategic priorities, including affordable housing, water resilience, energy transition, and defence and security (e.g. dual-use infrastructure for ports and airports).</w:t>
      </w:r>
    </w:p>
    <w:p>
      <w:pPr>
        <w:spacing w:before="120"/>
        <w:rPr>
          <w:noProof/>
          <w:lang w:val="en-IE"/>
        </w:rPr>
      </w:pPr>
      <w:r>
        <w:rPr>
          <w:noProof/>
          <w:lang w:val="en-IE"/>
        </w:rPr>
        <w:t xml:space="preserve">The </w:t>
      </w:r>
      <w:r>
        <w:rPr>
          <w:b/>
          <w:bCs/>
          <w:noProof/>
          <w:lang w:val="en-IE"/>
        </w:rPr>
        <w:t xml:space="preserve">POSEI </w:t>
      </w:r>
      <w:r>
        <w:rPr>
          <w:noProof/>
          <w:lang w:val="en-IE"/>
        </w:rPr>
        <w:t xml:space="preserve">programme supports local agriculture through direct payments to farmers, market stabilisation, processing and creating added value as well as supply chain improvements, while the </w:t>
      </w:r>
      <w:r>
        <w:rPr>
          <w:b/>
          <w:bCs/>
          <w:noProof/>
          <w:lang w:val="en-IE"/>
        </w:rPr>
        <w:t>European Agricultural Fund for Rural Development</w:t>
      </w:r>
      <w:r>
        <w:rPr>
          <w:noProof/>
          <w:lang w:val="en-IE"/>
        </w:rPr>
        <w:t xml:space="preserve"> (EAFRD) promotes modernisation, sustainability, and competitiveness in rural areas. For fisheries, the </w:t>
      </w:r>
      <w:r>
        <w:rPr>
          <w:b/>
          <w:bCs/>
          <w:noProof/>
          <w:lang w:val="en-IE"/>
        </w:rPr>
        <w:t>European Maritime, Fisheries and Aquaculture Fund</w:t>
      </w:r>
      <w:r>
        <w:rPr>
          <w:noProof/>
          <w:lang w:val="en-IE"/>
        </w:rPr>
        <w:t xml:space="preserve"> (EMFAF) can support businesses in outermost regions, helping to compensate for their additional operating costs, as well as promoting sustainable fishing, aquaculture, and blue economy growth, balancing economic development with marine biodiversity protection.</w:t>
      </w:r>
    </w:p>
    <w:p>
      <w:pPr>
        <w:spacing w:before="120"/>
        <w:rPr>
          <w:noProof/>
        </w:rPr>
      </w:pPr>
      <w:r>
        <w:rPr>
          <w:noProof/>
        </w:rPr>
        <w:t>To maximise the impact of EU funds in the outermost regions, it is essential to strengthen administrative and project-development capacity, improve access to competitive EU programmes, promote synergies between different sources of funding and facilitate effective implementation. Robust cooperation at all levels of governance and expertise tailored to each region’s needs will be key to achieving this.</w:t>
      </w:r>
    </w:p>
    <w:p>
      <w:pPr>
        <w:pStyle w:val="Heading3"/>
        <w:rPr>
          <w:noProof/>
        </w:rPr>
      </w:pPr>
      <w:bookmarkStart w:id="313" w:name="_Toc238824090"/>
      <w:r>
        <w:rPr>
          <w:noProof/>
        </w:rPr>
        <w:t>4.4.1. Need for reinforced administrative and technical capacity</w:t>
      </w:r>
      <w:bookmarkEnd w:id="313"/>
    </w:p>
    <w:p>
      <w:pPr>
        <w:spacing w:before="120"/>
        <w:rPr>
          <w:noProof/>
        </w:rPr>
      </w:pPr>
      <w:r>
        <w:rPr>
          <w:noProof/>
        </w:rPr>
        <w:t xml:space="preserve">To maximise the impact of EU funds in the outermost regions, robust cooperation at all governance levels is crucial, alongside developing expertise tailored to each region’s unique needs. </w:t>
      </w:r>
      <w:r>
        <w:rPr>
          <w:b/>
          <w:noProof/>
        </w:rPr>
        <w:t>Structural weaknesses</w:t>
      </w:r>
      <w:r>
        <w:rPr>
          <w:noProof/>
        </w:rPr>
        <w:t xml:space="preserve"> in some outermost regions need to be addressed, particularly in </w:t>
      </w:r>
      <w:r>
        <w:rPr>
          <w:b/>
          <w:noProof/>
        </w:rPr>
        <w:t>administrative and technical capacity</w:t>
      </w:r>
      <w:r>
        <w:rPr>
          <w:noProof/>
        </w:rPr>
        <w:t xml:space="preserve"> for implementing shared management funds and developing projects. Furthermore, it is essential to build project engineering and expertise in order to develop quality projects adapted to real needs, attract public and private investment and implement complex projects effectively.</w:t>
      </w:r>
    </w:p>
    <w:p>
      <w:pPr>
        <w:spacing w:before="120"/>
        <w:rPr>
          <w:noProof/>
        </w:rPr>
      </w:pPr>
      <w:r>
        <w:rPr>
          <w:noProof/>
        </w:rPr>
        <w:lastRenderedPageBreak/>
        <w:t xml:space="preserve">The Commission’s 2022 strategy for the outermost regions introduced an </w:t>
      </w:r>
      <w:r>
        <w:rPr>
          <w:b/>
          <w:noProof/>
        </w:rPr>
        <w:t>advisory tool</w:t>
      </w:r>
      <w:r>
        <w:rPr>
          <w:noProof/>
        </w:rPr>
        <w:t xml:space="preserve"> exclusively for these regions to target their specific needs. This on-demand advisory tool helped them to carry out the necessary reforms and investments, seize cooperation opportunities in EU programmes, and improve their administrative capacity.</w:t>
      </w:r>
    </w:p>
    <w:p>
      <w:pPr>
        <w:spacing w:before="120"/>
        <w:rPr>
          <w:noProof/>
        </w:rPr>
      </w:pPr>
      <w:r>
        <w:rPr>
          <w:noProof/>
        </w:rPr>
        <w:t xml:space="preserve">In 2023, the </w:t>
      </w:r>
      <w:r>
        <w:rPr>
          <w:b/>
          <w:bCs/>
          <w:noProof/>
        </w:rPr>
        <w:t>Technical Support Instrument</w:t>
      </w:r>
      <w:r>
        <w:rPr>
          <w:noProof/>
        </w:rPr>
        <w:t xml:space="preserve"> financed an OECD project for the French outermost regions </w:t>
      </w:r>
      <w:r>
        <w:rPr>
          <w:noProof/>
          <w:szCs w:val="24"/>
        </w:rPr>
        <w:t>(</w:t>
      </w:r>
      <w:r>
        <w:rPr>
          <w:rStyle w:val="FootnoteReference"/>
          <w:noProof/>
        </w:rPr>
        <w:footnoteReference w:id="49"/>
      </w:r>
      <w:r>
        <w:rPr>
          <w:noProof/>
          <w:szCs w:val="24"/>
        </w:rPr>
        <w:t xml:space="preserve">) </w:t>
      </w:r>
      <w:r>
        <w:rPr>
          <w:noProof/>
        </w:rPr>
        <w:t xml:space="preserve">involving a national and regional action plan and a toolbox to facilitate participation in EU competitive programmes. Furthermore, Member States and outermost regions can make use of </w:t>
      </w:r>
      <w:r>
        <w:rPr>
          <w:b/>
          <w:bCs/>
          <w:noProof/>
        </w:rPr>
        <w:t>Joint Assistance to Support Projects in European Regions</w:t>
      </w:r>
      <w:r>
        <w:rPr>
          <w:noProof/>
        </w:rPr>
        <w:t xml:space="preserve"> (JASPERS) to boost technical capacity for developing large-scale projects in transport, energy, waste and wastewater management, and innovation projects.</w:t>
      </w:r>
    </w:p>
    <w:p>
      <w:pPr>
        <w:spacing w:before="120"/>
        <w:rPr>
          <w:noProof/>
        </w:rPr>
      </w:pPr>
      <w:r>
        <w:rPr>
          <w:noProof/>
        </w:rPr>
        <w:t xml:space="preserve">To address the specific financing, administrative and technical needs of the outermost regions, it is essential to foster continuous dialogue and collaboration, enabling the exchange of best practices and innovative solutions to effectively programme and implement EU funds. This will be achieved partly through actions such as the above-mentioned </w:t>
      </w:r>
      <w:r>
        <w:rPr>
          <w:b/>
          <w:noProof/>
        </w:rPr>
        <w:t xml:space="preserve">dedicated </w:t>
      </w:r>
      <w:r>
        <w:rPr>
          <w:b/>
          <w:bCs/>
          <w:noProof/>
        </w:rPr>
        <w:t>portal</w:t>
      </w:r>
      <w:r>
        <w:rPr>
          <w:b/>
          <w:noProof/>
        </w:rPr>
        <w:t xml:space="preserve"> for the outermost regions</w:t>
      </w:r>
      <w:r>
        <w:rPr>
          <w:noProof/>
        </w:rPr>
        <w:t xml:space="preserve"> and </w:t>
      </w:r>
      <w:r>
        <w:rPr>
          <w:b/>
          <w:noProof/>
        </w:rPr>
        <w:t>thematic workshops</w:t>
      </w:r>
      <w:r>
        <w:rPr>
          <w:noProof/>
        </w:rPr>
        <w:t xml:space="preserve">, but additional initiatives are required to </w:t>
      </w:r>
      <w:r>
        <w:rPr>
          <w:b/>
          <w:noProof/>
        </w:rPr>
        <w:t>promote capacity-building</w:t>
      </w:r>
      <w:r>
        <w:rPr>
          <w:noProof/>
        </w:rPr>
        <w:t xml:space="preserve"> across various EU programmes and funds.</w:t>
      </w: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shd w:val="clear" w:color="auto" w:fill="D9D9D9"/>
        <w:tblLook w:val="04A0" w:firstRow="1" w:lastRow="0" w:firstColumn="1" w:lastColumn="0" w:noHBand="0" w:noVBand="1"/>
      </w:tblPr>
      <w:tblGrid>
        <w:gridCol w:w="8608"/>
      </w:tblGrid>
      <w:tr>
        <w:trPr>
          <w:trHeight w:val="699"/>
        </w:trPr>
        <w:tc>
          <w:tcPr>
            <w:tcW w:w="8608" w:type="dxa"/>
            <w:shd w:val="clear" w:color="auto" w:fill="D9D9D9" w:themeFill="background1" w:themeFillShade="D9"/>
          </w:tcPr>
          <w:p>
            <w:pPr>
              <w:pStyle w:val="TableListDash"/>
              <w:tabs>
                <w:tab w:val="clear" w:pos="283"/>
              </w:tabs>
              <w:spacing w:before="0" w:after="120"/>
              <w:jc w:val="both"/>
              <w:rPr>
                <w:b/>
                <w:noProof/>
                <w:szCs w:val="24"/>
              </w:rPr>
            </w:pPr>
            <w:r>
              <w:rPr>
                <w:b/>
                <w:noProof/>
                <w:szCs w:val="24"/>
              </w:rPr>
              <w:t>The Commission will:</w:t>
            </w:r>
          </w:p>
          <w:p>
            <w:pPr>
              <w:pStyle w:val="TableListDash"/>
              <w:numPr>
                <w:ilvl w:val="0"/>
                <w:numId w:val="20"/>
              </w:numPr>
              <w:spacing w:before="0" w:after="120"/>
              <w:jc w:val="both"/>
              <w:rPr>
                <w:noProof/>
              </w:rPr>
            </w:pPr>
            <w:r>
              <w:rPr>
                <w:noProof/>
              </w:rPr>
              <w:t>Launch an improved advisory tool for outermost regions to offer additional support and follow-up recommendations; the advisory tool will offer a streamlined set of tailor-made services for stakeholders, a simplified application process and help to use other tools.</w:t>
            </w:r>
          </w:p>
          <w:p>
            <w:pPr>
              <w:pStyle w:val="TableListDash"/>
              <w:numPr>
                <w:ilvl w:val="0"/>
                <w:numId w:val="20"/>
              </w:numPr>
              <w:spacing w:before="0" w:after="120"/>
              <w:jc w:val="both"/>
              <w:rPr>
                <w:noProof/>
              </w:rPr>
            </w:pPr>
            <w:r>
              <w:rPr>
                <w:noProof/>
              </w:rPr>
              <w:t>Promote the opportunities offered by the existing tools to support the outermost regions’ public administrations and potential beneficiaries of EU funds (e.g. TAIEX, FI Compass, Smart Specialisation Platform, Green Assist).</w:t>
            </w:r>
          </w:p>
          <w:p>
            <w:pPr>
              <w:pStyle w:val="TableListDash"/>
              <w:numPr>
                <w:ilvl w:val="0"/>
                <w:numId w:val="20"/>
              </w:numPr>
              <w:spacing w:before="0" w:after="120"/>
              <w:jc w:val="both"/>
              <w:rPr>
                <w:noProof/>
              </w:rPr>
            </w:pPr>
            <w:r>
              <w:rPr>
                <w:noProof/>
              </w:rPr>
              <w:t>Develop tailored measures to build capacity at managing authority level, such as the pilot action to ‘improve the attraction, development and retention of key skills in the cohesion policy management and control system’.</w:t>
            </w:r>
          </w:p>
          <w:p>
            <w:pPr>
              <w:pStyle w:val="ListParagraph"/>
              <w:numPr>
                <w:ilvl w:val="0"/>
                <w:numId w:val="20"/>
              </w:numPr>
              <w:spacing w:after="120"/>
              <w:contextualSpacing w:val="0"/>
              <w:jc w:val="both"/>
              <w:rPr>
                <w:rFonts w:ascii="Times New Roman" w:hAnsi="Times New Roman"/>
                <w:noProof/>
              </w:rPr>
            </w:pPr>
            <w:r>
              <w:rPr>
                <w:rFonts w:ascii="Times New Roman" w:hAnsi="Times New Roman"/>
                <w:noProof/>
              </w:rPr>
              <w:t xml:space="preserve">Promote the participation of smaller organisations from the outermost regions in Horizon Europe, Erasmus+ and Creative Europe programmes and other relevant competitive programmes by offering specific support measures, such as facilitating matchmaking and promoting participation in networks, and more accessible project formats (e.g. reinforced mentorships and preparatory visits for Erasmus+ and the </w:t>
            </w:r>
            <w:hyperlink r:id="rId31" w:history="1">
              <w:r>
                <w:rPr>
                  <w:rStyle w:val="Hyperlink"/>
                  <w:rFonts w:ascii="Times New Roman" w:hAnsi="Times New Roman"/>
                  <w:noProof/>
                </w:rPr>
                <w:t>NCP_WIDERA.NET</w:t>
              </w:r>
            </w:hyperlink>
            <w:r>
              <w:rPr>
                <w:rFonts w:ascii="Times New Roman" w:hAnsi="Times New Roman"/>
                <w:noProof/>
              </w:rPr>
              <w:t xml:space="preserve"> project under Horizon Europe).</w:t>
            </w:r>
          </w:p>
          <w:p>
            <w:pPr>
              <w:rPr>
                <w:b/>
                <w:noProof/>
                <w:lang w:eastAsia="fr-FR"/>
              </w:rPr>
            </w:pPr>
            <w:r>
              <w:rPr>
                <w:b/>
                <w:noProof/>
                <w:lang w:eastAsia="fr-FR"/>
              </w:rPr>
              <w:t xml:space="preserve">The Commission encourages the outermost regions </w:t>
            </w:r>
            <w:r>
              <w:rPr>
                <w:b/>
                <w:bCs/>
                <w:noProof/>
                <w:lang w:eastAsia="fr-FR"/>
              </w:rPr>
              <w:t>and their Member States to:</w:t>
            </w:r>
          </w:p>
          <w:p>
            <w:pPr>
              <w:pStyle w:val="TableListDash"/>
              <w:numPr>
                <w:ilvl w:val="0"/>
                <w:numId w:val="20"/>
              </w:numPr>
              <w:spacing w:before="0" w:after="120"/>
              <w:jc w:val="both"/>
              <w:rPr>
                <w:noProof/>
              </w:rPr>
            </w:pPr>
            <w:r>
              <w:rPr>
                <w:noProof/>
              </w:rPr>
              <w:t>Devote adequate resources and expertise to effectively implement EU programmes and funds at both regional and national levels, supported by Member State efforts to boost administrative, analytical and technical capacity.</w:t>
            </w:r>
          </w:p>
          <w:p>
            <w:pPr>
              <w:pStyle w:val="TableListDash"/>
              <w:numPr>
                <w:ilvl w:val="0"/>
                <w:numId w:val="20"/>
              </w:numPr>
              <w:spacing w:before="0" w:after="120"/>
              <w:jc w:val="both"/>
              <w:rPr>
                <w:noProof/>
              </w:rPr>
            </w:pPr>
            <w:r>
              <w:rPr>
                <w:noProof/>
              </w:rPr>
              <w:t>Actively pursue interplay between EU, national and regional funds and programmes, particularly in preparation for the new EU long-term budget (MFF 2028-34).</w:t>
            </w:r>
          </w:p>
          <w:p>
            <w:pPr>
              <w:pStyle w:val="TableListDash"/>
              <w:numPr>
                <w:ilvl w:val="0"/>
                <w:numId w:val="20"/>
              </w:numPr>
              <w:spacing w:before="0" w:after="120"/>
              <w:jc w:val="both"/>
              <w:rPr>
                <w:bCs/>
                <w:noProof/>
                <w:szCs w:val="24"/>
              </w:rPr>
            </w:pPr>
            <w:r>
              <w:rPr>
                <w:bCs/>
                <w:noProof/>
                <w:szCs w:val="24"/>
              </w:rPr>
              <w:t>Make full use of existing EU tools to increase the regions’ administrative and technical capacity (e.g. TAIEX-REGIO Peer2Peer+, JASPERS).</w:t>
            </w:r>
          </w:p>
          <w:p>
            <w:pPr>
              <w:pStyle w:val="TableListDash"/>
              <w:numPr>
                <w:ilvl w:val="0"/>
                <w:numId w:val="20"/>
              </w:numPr>
              <w:spacing w:before="0" w:after="120"/>
              <w:ind w:left="357" w:hanging="357"/>
              <w:jc w:val="both"/>
              <w:rPr>
                <w:bCs/>
                <w:noProof/>
              </w:rPr>
            </w:pPr>
            <w:r>
              <w:rPr>
                <w:bCs/>
                <w:noProof/>
                <w:szCs w:val="24"/>
              </w:rPr>
              <w:lastRenderedPageBreak/>
              <w:t>Accelerate the absorption of EU funds and maximise their impact under the 2021-2027 programming period, including by making use of all the simplification options (e.g. financing not linked to costs and simplified cost options).</w:t>
            </w:r>
          </w:p>
        </w:tc>
      </w:tr>
    </w:tbl>
    <w:p>
      <w:pPr>
        <w:pStyle w:val="Heading3"/>
        <w:spacing w:before="240"/>
        <w:ind w:left="851" w:hanging="851"/>
        <w:rPr>
          <w:noProof/>
        </w:rPr>
      </w:pPr>
      <w:bookmarkStart w:id="314" w:name="_Toc224813025"/>
      <w:bookmarkStart w:id="315" w:name="_Toc224907948"/>
      <w:bookmarkStart w:id="316" w:name="_Toc224908088"/>
      <w:bookmarkStart w:id="317" w:name="_Toc224908338"/>
      <w:bookmarkStart w:id="318" w:name="_Toc224909562"/>
      <w:bookmarkStart w:id="319" w:name="_Toc225259688"/>
      <w:bookmarkStart w:id="320" w:name="_Toc225270923"/>
      <w:bookmarkStart w:id="321" w:name="_Toc225271306"/>
      <w:bookmarkStart w:id="322" w:name="_Toc238824091"/>
      <w:bookmarkEnd w:id="314"/>
      <w:bookmarkEnd w:id="315"/>
      <w:bookmarkEnd w:id="316"/>
      <w:bookmarkEnd w:id="317"/>
      <w:bookmarkEnd w:id="318"/>
      <w:bookmarkEnd w:id="319"/>
      <w:bookmarkEnd w:id="320"/>
      <w:bookmarkEnd w:id="321"/>
      <w:r>
        <w:rPr>
          <w:noProof/>
        </w:rPr>
        <w:lastRenderedPageBreak/>
        <w:t>4.4.2. The next multiannual financial framework (the 2028-2034 MFF)</w:t>
      </w:r>
      <w:bookmarkEnd w:id="322"/>
    </w:p>
    <w:p>
      <w:pPr>
        <w:spacing w:before="120"/>
        <w:rPr>
          <w:noProof/>
        </w:rPr>
      </w:pPr>
      <w:r>
        <w:rPr>
          <w:noProof/>
        </w:rPr>
        <w:t>At present, support for the outermost regions is spread across several EU funds, with limited coordination. The Commission’s proposal for the 2028-2034 Multiannual Financial Framework (MFF) (</w:t>
      </w:r>
      <w:r>
        <w:rPr>
          <w:rStyle w:val="FootnoteReference"/>
          <w:noProof/>
        </w:rPr>
        <w:footnoteReference w:id="50"/>
      </w:r>
      <w:r>
        <w:rPr>
          <w:noProof/>
        </w:rPr>
        <w:t xml:space="preserve">), which is currently being discussed in the European Parliament and the Council, introduces the </w:t>
      </w:r>
      <w:r>
        <w:rPr>
          <w:b/>
          <w:noProof/>
        </w:rPr>
        <w:t>National and Regional Partnership Plans</w:t>
      </w:r>
      <w:r>
        <w:rPr>
          <w:noProof/>
        </w:rPr>
        <w:t xml:space="preserve"> (NRPP) as a central part of the new financial architecture, combining structural investments and key reforms. The outermost regions and their Member States will have more responsibility over setting their own objectives, milestones, targets and outputs for the implementation of EU funds. The Member States’ commitments, vis-a-vis their outermost regions, to specific reforms and investments will be nonetheless closely linked to the </w:t>
      </w:r>
      <w:r>
        <w:rPr>
          <w:b/>
          <w:noProof/>
        </w:rPr>
        <w:t>EU’s strategic priorities</w:t>
      </w:r>
      <w:r>
        <w:rPr>
          <w:noProof/>
        </w:rPr>
        <w:t>, thereby increasing the impact of EU funds.</w:t>
      </w:r>
    </w:p>
    <w:p>
      <w:pPr>
        <w:spacing w:before="120"/>
        <w:rPr>
          <w:noProof/>
        </w:rPr>
      </w:pPr>
      <w:r>
        <w:rPr>
          <w:noProof/>
        </w:rPr>
        <w:t>The proposal for a National and Regional Partnership Fund (</w:t>
      </w:r>
      <w:r>
        <w:rPr>
          <w:rStyle w:val="FootnoteReference"/>
          <w:noProof/>
        </w:rPr>
        <w:footnoteReference w:id="51"/>
      </w:r>
      <w:r>
        <w:rPr>
          <w:noProof/>
        </w:rPr>
        <w:t xml:space="preserve">) </w:t>
      </w:r>
      <w:r>
        <w:rPr>
          <w:b/>
          <w:noProof/>
        </w:rPr>
        <w:t>recognises the specific challenges</w:t>
      </w:r>
      <w:r>
        <w:rPr>
          <w:noProof/>
        </w:rPr>
        <w:t xml:space="preserve"> faced by the outermost regions (</w:t>
      </w:r>
      <w:r>
        <w:rPr>
          <w:rStyle w:val="FootnoteReference"/>
          <w:noProof/>
        </w:rPr>
        <w:footnoteReference w:id="52"/>
      </w:r>
      <w:r>
        <w:rPr>
          <w:noProof/>
        </w:rPr>
        <w:t xml:space="preserve">) by requiring the Member States concerned to incorporate measures to address the outermost regions’ constraints into their National and Regional Partnership Plans. In continuity with today’s interventions, the National and Regional Partnership Plans will allow for measures in areas such as food security, housing, transport and digital connectivity, energy, water, waste management, employment, education and skills, social inclusion, migration, climate change, environmental protection, healthcare and economic development, including the blue economy. Most importantly, the National and Regional Partnership Plans provide for an </w:t>
      </w:r>
      <w:r>
        <w:rPr>
          <w:b/>
          <w:noProof/>
        </w:rPr>
        <w:t>integrated framework</w:t>
      </w:r>
      <w:r>
        <w:rPr>
          <w:noProof/>
        </w:rPr>
        <w:t xml:space="preserve"> to design measures to cover structural investments and compensatory support across cohesion and common agricultural and fisheries policies.</w:t>
      </w:r>
    </w:p>
    <w:p>
      <w:pPr>
        <w:spacing w:before="120"/>
        <w:rPr>
          <w:noProof/>
        </w:rPr>
      </w:pPr>
      <w:r>
        <w:rPr>
          <w:noProof/>
          <w:szCs w:val="24"/>
        </w:rPr>
        <w:t xml:space="preserve">Member States would have </w:t>
      </w:r>
      <w:r>
        <w:rPr>
          <w:b/>
          <w:noProof/>
        </w:rPr>
        <w:t>flexibility</w:t>
      </w:r>
      <w:r>
        <w:rPr>
          <w:noProof/>
          <w:szCs w:val="24"/>
        </w:rPr>
        <w:t xml:space="preserve"> in designing their National and Regional Partnership Plans and may include dedicated chapters for measures in the outermost regions</w:t>
      </w:r>
      <w:bookmarkStart w:id="323" w:name="_Hlk227824426"/>
      <w:r>
        <w:rPr>
          <w:noProof/>
        </w:rPr>
        <w:t xml:space="preserve">. The </w:t>
      </w:r>
      <w:r>
        <w:rPr>
          <w:b/>
          <w:bCs/>
          <w:noProof/>
        </w:rPr>
        <w:t>partnership principle</w:t>
      </w:r>
      <w:r>
        <w:rPr>
          <w:noProof/>
        </w:rPr>
        <w:t xml:space="preserve"> will remain at the core of the National and Regional Partnership Plans, and the outermost regions will have the possibility to retain their role as managing authorities and continue to liaise directly with the Commission.</w:t>
      </w:r>
    </w:p>
    <w:bookmarkEnd w:id="323"/>
    <w:p>
      <w:pPr>
        <w:rPr>
          <w:noProof/>
        </w:rPr>
      </w:pPr>
      <w:r>
        <w:rPr>
          <w:noProof/>
        </w:rPr>
        <w:t xml:space="preserve">Member States and regions are encouraged to already start designing their Plans and the Commission stands ready to assist and engage as necessary. Throughout this process and when assessing the plans, the Commission will ensure that the </w:t>
      </w:r>
      <w:r>
        <w:rPr>
          <w:b/>
          <w:noProof/>
        </w:rPr>
        <w:t>specificities of the outermost regions</w:t>
      </w:r>
      <w:r>
        <w:rPr>
          <w:noProof/>
        </w:rPr>
        <w:t xml:space="preserve"> are sufficiently taken into account and that they are involved in designing the relevant measures and receive an adequate level of support to meet their unique challenges.</w:t>
      </w:r>
    </w:p>
    <w:p>
      <w:pPr>
        <w:spacing w:before="120"/>
        <w:rPr>
          <w:noProof/>
        </w:rPr>
      </w:pPr>
      <w:r>
        <w:rPr>
          <w:noProof/>
        </w:rPr>
        <w:t xml:space="preserve">In addition to the National Regional and Partnership Plans, the Commission’s proposal for a </w:t>
      </w:r>
      <w:r>
        <w:rPr>
          <w:b/>
          <w:noProof/>
        </w:rPr>
        <w:t>European Competitiveness Fund</w:t>
      </w:r>
      <w:r>
        <w:rPr>
          <w:noProof/>
        </w:rPr>
        <w:t xml:space="preserve"> includes the objective of untapping their potential as geostrategic outposts, including by supporting their SMEs, as they are the main business fabric of these regions. The Commission will aim to support active participation of </w:t>
      </w:r>
      <w:r>
        <w:rPr>
          <w:noProof/>
        </w:rPr>
        <w:lastRenderedPageBreak/>
        <w:t xml:space="preserve">outermost regions under this priority by setting up a number of relevant </w:t>
      </w:r>
      <w:r>
        <w:rPr>
          <w:b/>
          <w:noProof/>
        </w:rPr>
        <w:t>virtual workshops</w:t>
      </w:r>
      <w:r>
        <w:rPr>
          <w:noProof/>
        </w:rPr>
        <w:t xml:space="preserve"> under the future Competitiveness Fund programmes.</w:t>
      </w:r>
    </w:p>
    <w:p>
      <w:pPr>
        <w:spacing w:before="120"/>
        <w:rPr>
          <w:noProof/>
        </w:rPr>
      </w:pPr>
      <w:bookmarkStart w:id="324" w:name="_Hlk219901638"/>
      <w:r>
        <w:rPr>
          <w:noProof/>
        </w:rPr>
        <w:t xml:space="preserve">The interconnected nature of funding under the future </w:t>
      </w:r>
      <w:r>
        <w:rPr>
          <w:b/>
          <w:noProof/>
        </w:rPr>
        <w:t>Global Europe Regulation</w:t>
      </w:r>
      <w:r>
        <w:rPr>
          <w:noProof/>
        </w:rPr>
        <w:t xml:space="preserve">, </w:t>
      </w:r>
      <w:r>
        <w:rPr>
          <w:b/>
          <w:noProof/>
        </w:rPr>
        <w:t>Interreg</w:t>
      </w:r>
      <w:r>
        <w:rPr>
          <w:noProof/>
        </w:rPr>
        <w:t xml:space="preserve">, the </w:t>
      </w:r>
      <w:r>
        <w:rPr>
          <w:b/>
          <w:noProof/>
        </w:rPr>
        <w:t>Decision on Overseas Association</w:t>
      </w:r>
      <w:r>
        <w:rPr>
          <w:noProof/>
        </w:rPr>
        <w:t xml:space="preserve"> including Greenland, and the National Regional and Partnership Plans will be strengthened from the beginning of the programming period. This will optimise the integration of the outermost regions into their neighbourhood.</w:t>
      </w:r>
    </w:p>
    <w:p>
      <w:pPr>
        <w:spacing w:before="120"/>
        <w:rPr>
          <w:noProof/>
        </w:rPr>
      </w:pPr>
      <w:bookmarkStart w:id="325" w:name="_Hlk224232418"/>
      <w:r>
        <w:rPr>
          <w:noProof/>
        </w:rPr>
        <w:t xml:space="preserve">The specific nature of the outermost regions (such as the smaller size of their markets and projects) may result in higher costs and difficulties in accessing private finance, which in turn affects their competitiveness and investment capacity. These market conditions and failures should be duly identified, as extending the </w:t>
      </w:r>
      <w:r>
        <w:rPr>
          <w:b/>
          <w:bCs/>
          <w:noProof/>
        </w:rPr>
        <w:t>use of financial instruments</w:t>
      </w:r>
      <w:r>
        <w:rPr>
          <w:noProof/>
        </w:rPr>
        <w:t xml:space="preserve"> is key to securing additional public and private resources, particularly given the flexibility proposed in the legislative framework for the next MFF.</w:t>
      </w:r>
      <w:bookmarkEnd w:id="324"/>
      <w:bookmarkEnd w:id="325"/>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shd w:val="clear" w:color="auto" w:fill="D9D9D9"/>
        <w:tblLook w:val="04A0" w:firstRow="1" w:lastRow="0" w:firstColumn="1" w:lastColumn="0" w:noHBand="0" w:noVBand="1"/>
      </w:tblPr>
      <w:tblGrid>
        <w:gridCol w:w="8608"/>
      </w:tblGrid>
      <w:tr>
        <w:trPr>
          <w:trHeight w:val="274"/>
        </w:trPr>
        <w:tc>
          <w:tcPr>
            <w:tcW w:w="8608" w:type="dxa"/>
            <w:shd w:val="clear" w:color="auto" w:fill="D9D9D9" w:themeFill="background1" w:themeFillShade="D9"/>
          </w:tcPr>
          <w:p>
            <w:pPr>
              <w:pStyle w:val="TableListBullet"/>
              <w:spacing w:before="0" w:after="120"/>
              <w:jc w:val="both"/>
              <w:rPr>
                <w:b/>
                <w:noProof/>
                <w:szCs w:val="24"/>
              </w:rPr>
            </w:pPr>
            <w:bookmarkStart w:id="326" w:name="_Hlk220509742"/>
            <w:r>
              <w:rPr>
                <w:b/>
                <w:noProof/>
                <w:szCs w:val="24"/>
              </w:rPr>
              <w:t>The Commission will:</w:t>
            </w:r>
          </w:p>
          <w:p>
            <w:pPr>
              <w:pStyle w:val="TableListDash"/>
              <w:numPr>
                <w:ilvl w:val="0"/>
                <w:numId w:val="20"/>
              </w:numPr>
              <w:spacing w:before="0" w:after="120"/>
              <w:jc w:val="both"/>
              <w:rPr>
                <w:noProof/>
              </w:rPr>
            </w:pPr>
            <w:r>
              <w:rPr>
                <w:noProof/>
              </w:rPr>
              <w:t>Develop tailored measures (e.g. trainings and workshops on project design, implementing funds under the new MFF, including under the National and Regional Partnership Plans, and on implementation requirements).</w:t>
            </w:r>
          </w:p>
          <w:p>
            <w:pPr>
              <w:numPr>
                <w:ilvl w:val="0"/>
                <w:numId w:val="20"/>
              </w:numPr>
              <w:rPr>
                <w:noProof/>
              </w:rPr>
            </w:pPr>
            <w:r>
              <w:rPr>
                <w:noProof/>
              </w:rPr>
              <w:t>Organise, where appropriate, dedicated workshops for authorities and stakeholders in the outermost regions to share information on available opportunities under the European Competitiveness Fund, the Connecting Europe Facility (</w:t>
            </w:r>
            <w:r>
              <w:rPr>
                <w:rStyle w:val="FootnoteReference"/>
                <w:noProof/>
              </w:rPr>
              <w:footnoteReference w:id="53"/>
            </w:r>
            <w:r>
              <w:rPr>
                <w:noProof/>
              </w:rPr>
              <w:t>), Horizon Europe, Erasmus+ and AgoraEU in the 2028-34 MFF, once it has been adopted.</w:t>
            </w:r>
          </w:p>
          <w:p>
            <w:pPr>
              <w:pStyle w:val="TableListDash"/>
              <w:numPr>
                <w:ilvl w:val="0"/>
                <w:numId w:val="20"/>
              </w:numPr>
              <w:spacing w:before="0" w:after="120"/>
              <w:jc w:val="both"/>
              <w:rPr>
                <w:noProof/>
              </w:rPr>
            </w:pPr>
            <w:r>
              <w:rPr>
                <w:noProof/>
              </w:rPr>
              <w:t>Assess whether the National and Regional Partnership Plan for each concerned Member State takes adequate account of the specific needs of the outermost regions, including the need to build administrative capacity.</w:t>
            </w:r>
          </w:p>
          <w:p>
            <w:pPr>
              <w:pStyle w:val="TableListDash"/>
              <w:numPr>
                <w:ilvl w:val="0"/>
                <w:numId w:val="20"/>
              </w:numPr>
              <w:spacing w:before="0" w:after="120"/>
              <w:jc w:val="both"/>
              <w:rPr>
                <w:noProof/>
              </w:rPr>
            </w:pPr>
            <w:r>
              <w:rPr>
                <w:noProof/>
              </w:rPr>
              <w:t>Assess the existence of market failures in terms of accessing finance in the outermost regions and subsequently promote tailored financial products under shared management together with specific assistance for stakeholders.</w:t>
            </w:r>
          </w:p>
          <w:p>
            <w:pPr>
              <w:rPr>
                <w:b/>
                <w:noProof/>
                <w:lang w:eastAsia="fr-FR"/>
              </w:rPr>
            </w:pPr>
            <w:r>
              <w:rPr>
                <w:b/>
                <w:noProof/>
                <w:lang w:eastAsia="fr-FR"/>
              </w:rPr>
              <w:t>The Commission encourages the concerned Member States and their outermost regions to:</w:t>
            </w:r>
          </w:p>
          <w:p>
            <w:pPr>
              <w:pStyle w:val="TableListDash"/>
              <w:numPr>
                <w:ilvl w:val="0"/>
                <w:numId w:val="21"/>
              </w:numPr>
              <w:spacing w:before="0" w:after="120"/>
              <w:jc w:val="both"/>
              <w:rPr>
                <w:b/>
                <w:noProof/>
              </w:rPr>
            </w:pPr>
            <w:bookmarkStart w:id="327" w:name="_Hlk227825757"/>
            <w:r>
              <w:rPr>
                <w:noProof/>
              </w:rPr>
              <w:t>Ensure that the outermost regions can fully benefit from the National and Regional Partnership Plans, identifying their key priorities for reform and investment and taking into account the European policy reference framework, including the European Semester’s country-specific recommendations and other relevant documents.</w:t>
            </w:r>
          </w:p>
          <w:p>
            <w:pPr>
              <w:pStyle w:val="TableListDash"/>
              <w:numPr>
                <w:ilvl w:val="0"/>
                <w:numId w:val="21"/>
              </w:numPr>
              <w:spacing w:before="0" w:after="120"/>
              <w:jc w:val="both"/>
              <w:rPr>
                <w:bCs/>
                <w:noProof/>
                <w:szCs w:val="24"/>
              </w:rPr>
            </w:pPr>
            <w:r>
              <w:rPr>
                <w:bCs/>
                <w:noProof/>
                <w:szCs w:val="24"/>
              </w:rPr>
              <w:t>Strengthen administrative capacity in the outermost regions and ensure there is sufficient human and financial resources and expertise to support the timely, efficient and effective implementation of EU funds.</w:t>
            </w:r>
          </w:p>
          <w:bookmarkEnd w:id="327"/>
          <w:p>
            <w:pPr>
              <w:pStyle w:val="TableListDash"/>
              <w:numPr>
                <w:ilvl w:val="0"/>
                <w:numId w:val="21"/>
              </w:numPr>
              <w:spacing w:before="0" w:after="120"/>
              <w:jc w:val="both"/>
              <w:rPr>
                <w:b/>
                <w:bCs/>
                <w:noProof/>
              </w:rPr>
            </w:pPr>
            <w:r>
              <w:rPr>
                <w:noProof/>
              </w:rPr>
              <w:t>Take advantage of technical assistance, with a view to supporting the full implementation of future EU programmes under the 2028-2034 MFF.</w:t>
            </w:r>
          </w:p>
          <w:p>
            <w:pPr>
              <w:pStyle w:val="TableListDash"/>
              <w:numPr>
                <w:ilvl w:val="0"/>
                <w:numId w:val="21"/>
              </w:numPr>
              <w:spacing w:before="0" w:after="120"/>
              <w:ind w:left="357" w:hanging="357"/>
              <w:jc w:val="both"/>
              <w:rPr>
                <w:b/>
                <w:bCs/>
                <w:noProof/>
              </w:rPr>
            </w:pPr>
            <w:r>
              <w:rPr>
                <w:noProof/>
              </w:rPr>
              <w:t>Consider the use of financial instruments to leverage additional private resources in order to maximise the impact of EU Funds.</w:t>
            </w:r>
          </w:p>
        </w:tc>
      </w:tr>
    </w:tbl>
    <w:p>
      <w:pPr>
        <w:pStyle w:val="Heading1"/>
        <w:numPr>
          <w:ilvl w:val="0"/>
          <w:numId w:val="23"/>
        </w:numPr>
        <w:rPr>
          <w:noProof/>
        </w:rPr>
      </w:pPr>
      <w:bookmarkStart w:id="328" w:name="_Toc225259690"/>
      <w:bookmarkStart w:id="329" w:name="_Toc225270925"/>
      <w:bookmarkStart w:id="330" w:name="_Toc225271308"/>
      <w:bookmarkStart w:id="331" w:name="_Toc238824092"/>
      <w:bookmarkEnd w:id="326"/>
      <w:bookmarkEnd w:id="328"/>
      <w:bookmarkEnd w:id="329"/>
      <w:bookmarkEnd w:id="330"/>
      <w:r>
        <w:rPr>
          <w:noProof/>
        </w:rPr>
        <w:lastRenderedPageBreak/>
        <w:t>Conclusion</w:t>
      </w:r>
      <w:bookmarkStart w:id="332" w:name="_Hlk214479011"/>
      <w:bookmarkEnd w:id="331"/>
    </w:p>
    <w:p>
      <w:pPr>
        <w:spacing w:before="120"/>
        <w:rPr>
          <w:noProof/>
        </w:rPr>
      </w:pPr>
      <w:r>
        <w:rPr>
          <w:noProof/>
        </w:rPr>
        <w:t xml:space="preserve">The outermost regions have a growing strategic importance in the European Union, particularly in the current geopolitical context. Their strategic locations give the EU a unique opportunity to expand its presence and strengthen its position and influence as a global player. The Commission remains fully </w:t>
      </w:r>
      <w:bookmarkStart w:id="333" w:name="_Hlk219720446"/>
      <w:r>
        <w:rPr>
          <w:noProof/>
        </w:rPr>
        <w:t>committed to bridging the gap in standards of living and development between the outermost regions and continental Europe</w:t>
      </w:r>
      <w:bookmarkEnd w:id="333"/>
      <w:r>
        <w:rPr>
          <w:noProof/>
        </w:rPr>
        <w:t xml:space="preserve">. It aims to reinforce support to address persisting challenges, so that these regions can thrive by capitalising on their unique assets. </w:t>
      </w:r>
    </w:p>
    <w:p>
      <w:pPr>
        <w:spacing w:before="120"/>
        <w:rPr>
          <w:noProof/>
        </w:rPr>
      </w:pPr>
      <w:r>
        <w:rPr>
          <w:noProof/>
        </w:rPr>
        <w:t>To this end, this Communication sets out an overarching vision to strengthen the EU’s capacity to meet the specific needs of these regions in a more consistent and ambitious manner. It is a vision underpinned by the cooperation with their Member States to achieve substantial socio-economic progress in line with the EU’s broader objectives of unity, prosperity and strategic autonomy. To empower the outermost regions, this strategy also aims to build a stronger partnership between the Commission, the outermost regions and their Member States on ensuring a more systematic implementation of Article 349 TFEU.</w:t>
      </w:r>
    </w:p>
    <w:p>
      <w:pPr>
        <w:spacing w:before="120"/>
        <w:rPr>
          <w:noProof/>
        </w:rPr>
      </w:pPr>
      <w:r>
        <w:rPr>
          <w:noProof/>
        </w:rPr>
        <w:t>As the main deliverable of the strategy, the Commission is to adopt the first ever regulatory package for the outermost regions. This will not be a one-off exercise, as the effectiveness of the regulatory package will be examined regularly. Other key deliverables include measures to strengthen dialogue and to ensure that the outermost regions will be duly considered in relevant upcoming EU initiatives, as well as actions to pave the way for improving their administrative and engineering capacity. These will enable the outermost regions to maximise the opportunities offered by the 2028-2034 MFF.</w:t>
      </w:r>
      <w:bookmarkEnd w:id="332"/>
    </w:p>
    <w:p>
      <w:pPr>
        <w:spacing w:before="120"/>
        <w:rPr>
          <w:noProof/>
        </w:rPr>
      </w:pPr>
      <w:r>
        <w:rPr>
          <w:noProof/>
        </w:rPr>
        <w:t>The Commission will closely monitor the implementation of the strategy and its priority actions working with the outermost regions and their Member States to turn this renewed ambition into tangible results. Stronger and more resilient outermost regions will strengthen the Union as a whole - its cohesion and competitiveness, its capacity to withstand and respond to crises, and its ability to promote its interests and values in the world.</w:t>
      </w:r>
      <w:bookmarkEnd w:id="0"/>
    </w:p>
    <w:sectPr>
      <w:headerReference w:type="even" r:id="rId32"/>
      <w:headerReference w:type="default" r:id="rId33"/>
      <w:footerReference w:type="even" r:id="rId34"/>
      <w:footerReference w:type="default" r:id="rId35"/>
      <w:headerReference w:type="first" r:id="rId36"/>
      <w:footerReference w:type="first" r:id="rId37"/>
      <w:endnotePr>
        <w:numFmt w:val="lowerLetter"/>
      </w:endnotePr>
      <w:pgSz w:w="11906" w:h="16838"/>
      <w:pgMar w:top="1020" w:right="1701" w:bottom="1020" w:left="1587" w:header="601" w:footer="1077" w:gutter="0"/>
      <w:cols w:space="720"/>
      <w:titlePg/>
      <w:docGrid w:linePitch="326"/>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pPr>
        <w:spacing w:after="0"/>
      </w:pPr>
      <w:r>
        <w:separator/>
      </w:r>
    </w:p>
  </w:endnote>
  <w:endnote w:type="continuationSeparator" w:id="0">
    <w:p>
      <w:pPr>
        <w:spacing w:after="0"/>
      </w:pPr>
      <w:r>
        <w:continuationSeparator/>
      </w:r>
    </w:p>
  </w:endnote>
  <w:endnote w:type="continuationNotice" w:id="1">
    <w:p>
      <w:pPr>
        <w:spacing w:after="0"/>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0002EFF" w:usb1="C000247B" w:usb2="00000009" w:usb3="00000000" w:csb0="000001FF" w:csb1="00000000"/>
  </w:font>
  <w:font w:name="Segoe UI">
    <w:panose1 w:val="020B0502040204020203"/>
    <w:charset w:val="00"/>
    <w:family w:val="swiss"/>
    <w:pitch w:val="variable"/>
    <w:sig w:usb0="E4002EFF" w:usb1="C000E47F" w:usb2="00000009" w:usb3="00000000" w:csb0="000001FF" w:csb1="00000000"/>
  </w:font>
  <w:font w:name="EUAlbertina">
    <w:altName w:val="Calibri"/>
    <w:panose1 w:val="00000000000000000000"/>
    <w:charset w:val="00"/>
    <w:family w:val="roman"/>
    <w:notTrueType/>
    <w:pitch w:val="default"/>
    <w:sig w:usb0="00000003" w:usb1="00000000" w:usb2="00000000" w:usb3="00000000" w:csb0="00000001" w:csb1="00000000"/>
  </w:font>
  <w:font w:name="Times New Roman Bold">
    <w:panose1 w:val="02020803070505020304"/>
    <w:charset w:val="00"/>
    <w:family w:val="roman"/>
    <w:notTrueType/>
    <w:pitch w:val="default"/>
  </w:font>
  <w:font w:name="Aptos Display">
    <w:panose1 w:val="00000000000000000000"/>
    <w:charset w:val="00"/>
    <w:family w:val="roman"/>
    <w:notTrueType/>
    <w:pitch w:val="default"/>
  </w:font>
  <w:font w:name="Yu Gothic Light">
    <w:altName w:val="游ゴシック Light"/>
    <w:panose1 w:val="020B0300000000000000"/>
    <w:charset w:val="80"/>
    <w:family w:val="swiss"/>
    <w:pitch w:val="variable"/>
    <w:sig w:usb0="E00002FF" w:usb1="2AC7FDFF" w:usb2="00000016" w:usb3="00000000" w:csb0="0002009F" w:csb1="00000000"/>
  </w:font>
  <w:font w:name="Aptos">
    <w:altName w:val="Calibri"/>
    <w:panose1 w:val="00000000000000000000"/>
    <w:charset w:val="00"/>
    <w:family w:val="roman"/>
    <w:notTrueType/>
    <w:pitch w:val="default"/>
  </w:font>
  <w:font w:name="Yu Mincho">
    <w:charset w:val="80"/>
    <w:family w:val="roman"/>
    <w:pitch w:val="variable"/>
    <w:sig w:usb0="800002E7" w:usb1="2AC7FCFF" w:usb2="00000012" w:usb3="00000000" w:csb0="0002009F" w:csb1="00000000"/>
  </w:font>
  <w:font w:name="Arial">
    <w:panose1 w:val="020B0604020202020204"/>
    <w:charset w:val="00"/>
    <w:family w:val="swiss"/>
    <w:pitch w:val="variable"/>
    <w:sig w:usb0="E0002EFF" w:usb1="C000785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pPr>
      <w:pStyle w:val="FooterCoverPage"/>
      <w:rPr>
        <w:rFonts w:ascii="Arial" w:hAnsi="Arial" w:cs="Arial"/>
        <w:b/>
        <w:sz w:val="48"/>
      </w:rPr>
    </w:pPr>
    <w:r>
      <w:rPr>
        <w:rFonts w:ascii="Arial" w:hAnsi="Arial" w:cs="Arial"/>
        <w:b/>
        <w:sz w:val="48"/>
      </w:rPr>
      <w:t>EN</w:t>
    </w:r>
    <w:r>
      <w:rPr>
        <w:rFonts w:ascii="Arial" w:hAnsi="Arial" w:cs="Arial"/>
        <w:b/>
        <w:sz w:val="48"/>
      </w:rPr>
      <w:tab/>
    </w:r>
    <w:r>
      <w:rPr>
        <w:rFonts w:ascii="Arial" w:hAnsi="Arial" w:cs="Arial"/>
        <w:b/>
        <w:sz w:val="48"/>
      </w:rPr>
      <w:tab/>
    </w:r>
    <w:r>
      <w:tab/>
    </w:r>
    <w:r>
      <w:rPr>
        <w:rFonts w:ascii="Arial" w:hAnsi="Arial" w:cs="Arial"/>
        <w:b/>
        <w:sz w:val="48"/>
      </w:rPr>
      <w:t>EN</w: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pPr>
      <w:pStyle w:val="FooterCoverPage"/>
      <w:rPr>
        <w:rFonts w:ascii="Arial" w:hAnsi="Arial" w:cs="Arial"/>
        <w:b/>
        <w:sz w:val="48"/>
      </w:rPr>
    </w:pPr>
    <w:r>
      <w:rPr>
        <w:rFonts w:ascii="Arial" w:hAnsi="Arial" w:cs="Arial"/>
        <w:b/>
        <w:sz w:val="48"/>
      </w:rPr>
      <w:t>EN</w:t>
    </w:r>
    <w:r>
      <w:rPr>
        <w:rFonts w:ascii="Arial" w:hAnsi="Arial" w:cs="Arial"/>
        <w:b/>
        <w:sz w:val="48"/>
      </w:rPr>
      <w:tab/>
    </w:r>
    <w:r>
      <w:rPr>
        <w:rFonts w:ascii="Arial" w:hAnsi="Arial" w:cs="Arial"/>
        <w:b/>
        <w:sz w:val="48"/>
      </w:rPr>
      <w:tab/>
    </w:r>
    <w:r>
      <w:tab/>
    </w:r>
    <w:r>
      <w:rPr>
        <w:rFonts w:ascii="Arial" w:hAnsi="Arial" w:cs="Arial"/>
        <w:b/>
        <w:sz w:val="48"/>
      </w:rPr>
      <w:t>EN</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pPr>
      <w:pStyle w:val="FooterCoverPage"/>
    </w:pP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pPr>
      <w:pStyle w:val="FooterLine"/>
      <w:jc w:val="center"/>
    </w:pPr>
    <w:r>
      <w:fldChar w:fldCharType="begin"/>
    </w:r>
    <w:r>
      <w:instrText>PAGE   \* MERGEFORMAT</w:instrText>
    </w:r>
    <w:r>
      <w:fldChar w:fldCharType="separate"/>
    </w:r>
    <w:r>
      <w:t>1</w:t>
    </w:r>
    <w:r>
      <w:fldChar w:fldCharType="end"/>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pPr>
      <w:pStyle w:val="FooterLine"/>
      <w:jc w:val="center"/>
    </w:pPr>
    <w:r>
      <w:fldChar w:fldCharType="begin"/>
    </w:r>
    <w:r>
      <w:instrText>PAGE   \* MERGEFORMAT</w:instrText>
    </w:r>
    <w:r>
      <w:fldChar w:fldCharType="separate"/>
    </w:r>
    <w:r>
      <w:t>1</w:t>
    </w:r>
    <w:r>
      <w:fldChar w:fldCharType="end"/>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pPr>
        <w:spacing w:after="0"/>
      </w:pPr>
      <w:r>
        <w:separator/>
      </w:r>
    </w:p>
  </w:footnote>
  <w:footnote w:type="continuationSeparator" w:id="0">
    <w:p>
      <w:pPr>
        <w:spacing w:after="0"/>
      </w:pPr>
      <w:r>
        <w:continuationSeparator/>
      </w:r>
    </w:p>
  </w:footnote>
  <w:footnote w:type="continuationNotice" w:id="1">
    <w:p>
      <w:pPr>
        <w:spacing w:after="0"/>
      </w:pPr>
    </w:p>
  </w:footnote>
  <w:footnote w:id="2">
    <w:p>
      <w:pPr>
        <w:pStyle w:val="FootnoteText"/>
        <w:ind w:left="567" w:hanging="567"/>
        <w:rPr>
          <w:lang w:val="en-IE"/>
        </w:rPr>
      </w:pPr>
      <w:r>
        <w:rPr>
          <w:lang w:val="en-IE"/>
        </w:rPr>
        <w:t>(</w:t>
      </w:r>
      <w:r>
        <w:rPr>
          <w:rStyle w:val="FootnoteReference"/>
        </w:rPr>
        <w:footnoteRef/>
      </w:r>
      <w:r>
        <w:rPr>
          <w:lang w:val="en-IE"/>
        </w:rPr>
        <w:t xml:space="preserve">) </w:t>
      </w:r>
      <w:r>
        <w:rPr>
          <w:lang w:val="en-IE"/>
        </w:rPr>
        <w:tab/>
        <w:t>Adopted in 2004, 2007, 2008, 2012, 2017 and 2022.</w:t>
      </w:r>
    </w:p>
  </w:footnote>
  <w:footnote w:id="3">
    <w:p>
      <w:pPr>
        <w:pStyle w:val="FootnoteText"/>
        <w:ind w:left="567" w:right="-57" w:hanging="567"/>
        <w:rPr>
          <w:lang w:val="en-IE"/>
        </w:rPr>
      </w:pPr>
      <w:r>
        <w:rPr>
          <w:lang w:val="en-IE"/>
        </w:rPr>
        <w:t>(</w:t>
      </w:r>
      <w:r>
        <w:rPr>
          <w:rStyle w:val="FootnoteReference"/>
        </w:rPr>
        <w:footnoteRef/>
      </w:r>
      <w:r>
        <w:rPr>
          <w:lang w:val="en-IE"/>
        </w:rPr>
        <w:t xml:space="preserve">) </w:t>
      </w:r>
      <w:r>
        <w:rPr>
          <w:lang w:val="en-IE"/>
        </w:rPr>
        <w:tab/>
        <w:t>COM(2022) 198 final.</w:t>
      </w:r>
    </w:p>
  </w:footnote>
  <w:footnote w:id="4">
    <w:p>
      <w:pPr>
        <w:pStyle w:val="FootnoteText"/>
        <w:ind w:left="567" w:right="-57" w:hanging="567"/>
        <w:rPr>
          <w:lang w:val="en-IE"/>
        </w:rPr>
      </w:pPr>
      <w:r>
        <w:rPr>
          <w:lang w:val="en-IE"/>
        </w:rPr>
        <w:t>(</w:t>
      </w:r>
      <w:r>
        <w:rPr>
          <w:vertAlign w:val="superscript"/>
        </w:rPr>
        <w:footnoteRef/>
      </w:r>
      <w:r>
        <w:rPr>
          <w:lang w:val="en-IE"/>
        </w:rPr>
        <w:t xml:space="preserve">) </w:t>
      </w:r>
      <w:r>
        <w:rPr>
          <w:lang w:val="en-IE"/>
        </w:rPr>
        <w:tab/>
        <w:t>COM(2024) 435 final and SWD(2024) 227 final.</w:t>
      </w:r>
    </w:p>
  </w:footnote>
  <w:footnote w:id="5">
    <w:p>
      <w:pPr>
        <w:pStyle w:val="FootnoteText"/>
        <w:ind w:left="567" w:hanging="567"/>
      </w:pPr>
      <w:r>
        <w:t>(</w:t>
      </w:r>
      <w:r>
        <w:rPr>
          <w:rStyle w:val="FootnoteReference"/>
        </w:rPr>
        <w:footnoteRef/>
      </w:r>
      <w:r>
        <w:t xml:space="preserve">) </w:t>
      </w:r>
      <w:r>
        <w:tab/>
      </w:r>
      <w:hyperlink r:id="rId1" w:history="1">
        <w:r>
          <w:rPr>
            <w:rStyle w:val="Hyperlink"/>
          </w:rPr>
          <w:t>Study on the impact of COVID-19 on the Outermost Regions</w:t>
        </w:r>
      </w:hyperlink>
      <w:r>
        <w:t xml:space="preserve"> (2021).</w:t>
      </w:r>
    </w:p>
  </w:footnote>
  <w:footnote w:id="6">
    <w:p>
      <w:pPr>
        <w:pStyle w:val="FootnoteText"/>
        <w:ind w:left="567" w:hanging="567"/>
        <w:contextualSpacing/>
      </w:pPr>
      <w:r>
        <w:t>(</w:t>
      </w:r>
      <w:r>
        <w:rPr>
          <w:rStyle w:val="FootnoteReference"/>
        </w:rPr>
        <w:footnoteRef/>
      </w:r>
      <w:r>
        <w:t xml:space="preserve">) </w:t>
      </w:r>
      <w:r>
        <w:tab/>
      </w:r>
      <w:hyperlink r:id="rId2" w:tgtFrame="_blank" w:history="1">
        <w:r>
          <w:rPr>
            <w:rStyle w:val="Hyperlink"/>
          </w:rPr>
          <w:t>Ninth Report on Economic, Social and Territorial Cohesion</w:t>
        </w:r>
      </w:hyperlink>
      <w:r>
        <w:t xml:space="preserve"> (March 2024).</w:t>
      </w:r>
    </w:p>
  </w:footnote>
  <w:footnote w:id="7">
    <w:p>
      <w:pPr>
        <w:pStyle w:val="FootnoteText"/>
        <w:ind w:left="567" w:hanging="567"/>
      </w:pPr>
      <w:r>
        <w:t>(</w:t>
      </w:r>
      <w:r>
        <w:rPr>
          <w:rStyle w:val="FootnoteReference"/>
        </w:rPr>
        <w:footnoteRef/>
      </w:r>
      <w:r>
        <w:t xml:space="preserve">) </w:t>
      </w:r>
      <w:r>
        <w:tab/>
        <w:t>Source: Eurostat for 2025.</w:t>
      </w:r>
    </w:p>
  </w:footnote>
  <w:footnote w:id="8">
    <w:p>
      <w:pPr>
        <w:pStyle w:val="FootnoteText"/>
        <w:ind w:left="567" w:hanging="567"/>
      </w:pPr>
      <w:r>
        <w:t>(</w:t>
      </w:r>
      <w:r>
        <w:rPr>
          <w:rStyle w:val="FootnoteReference"/>
        </w:rPr>
        <w:footnoteRef/>
      </w:r>
      <w:r>
        <w:t xml:space="preserve">) </w:t>
      </w:r>
      <w:r>
        <w:tab/>
      </w:r>
      <w:hyperlink r:id="rId3" w:history="1">
        <w:r>
          <w:rPr>
            <w:rStyle w:val="Hyperlink"/>
          </w:rPr>
          <w:t>Study on living conditions and access to selected basic needs - Publications Office of the EU</w:t>
        </w:r>
      </w:hyperlink>
      <w:r>
        <w:t xml:space="preserve"> (January 2024).</w:t>
      </w:r>
    </w:p>
  </w:footnote>
  <w:footnote w:id="9">
    <w:p>
      <w:pPr>
        <w:pStyle w:val="FootnoteText"/>
        <w:ind w:left="567" w:hanging="567"/>
        <w:rPr>
          <w:lang w:val="en-US"/>
        </w:rPr>
      </w:pPr>
      <w:r>
        <w:t>(</w:t>
      </w:r>
      <w:r>
        <w:rPr>
          <w:rStyle w:val="FootnoteReference"/>
        </w:rPr>
        <w:footnoteRef/>
      </w:r>
      <w:r>
        <w:t>)</w:t>
      </w:r>
      <w:r>
        <w:tab/>
        <w:t>Eurostat, Population Projections at Regional Level – EUROPOP25 (proj_25r, 2026).</w:t>
      </w:r>
    </w:p>
  </w:footnote>
  <w:footnote w:id="10">
    <w:p>
      <w:pPr>
        <w:pStyle w:val="FootnoteText"/>
        <w:ind w:left="567" w:hanging="567"/>
      </w:pPr>
      <w:r>
        <w:t>(</w:t>
      </w:r>
      <w:r>
        <w:rPr>
          <w:rStyle w:val="FootnoteReference"/>
        </w:rPr>
        <w:footnoteRef/>
      </w:r>
      <w:r>
        <w:t xml:space="preserve">) </w:t>
      </w:r>
      <w:r>
        <w:tab/>
      </w:r>
      <w:hyperlink r:id="rId4">
        <w:r>
          <w:rPr>
            <w:rStyle w:val="Hyperlink"/>
          </w:rPr>
          <w:t>Council Conclusions from 5 March 2026 on Council conclusions on the EU Drugs Strategic Framework</w:t>
        </w:r>
      </w:hyperlink>
      <w:r>
        <w:t>.</w:t>
      </w:r>
    </w:p>
  </w:footnote>
  <w:footnote w:id="11">
    <w:p>
      <w:pPr>
        <w:pStyle w:val="FootnoteText"/>
        <w:ind w:left="567" w:hanging="567"/>
      </w:pPr>
      <w:r>
        <w:t>(</w:t>
      </w:r>
      <w:r>
        <w:rPr>
          <w:rStyle w:val="FootnoteReference"/>
        </w:rPr>
        <w:footnoteRef/>
      </w:r>
      <w:r>
        <w:t xml:space="preserve">) </w:t>
      </w:r>
      <w:r>
        <w:tab/>
      </w:r>
      <w:hyperlink r:id="rId5">
        <w:r>
          <w:rPr>
            <w:rStyle w:val="Hyperlink"/>
          </w:rPr>
          <w:t>Council on the implementation of the new EU action plan against drug trafficking</w:t>
        </w:r>
      </w:hyperlink>
      <w:r>
        <w:t>.</w:t>
      </w:r>
    </w:p>
  </w:footnote>
  <w:footnote w:id="12">
    <w:p>
      <w:pPr>
        <w:pStyle w:val="FootnoteText"/>
        <w:ind w:left="567" w:hanging="567"/>
        <w:rPr>
          <w:lang w:val="en-IE"/>
        </w:rPr>
      </w:pPr>
      <w:r>
        <w:t>(</w:t>
      </w:r>
      <w:r>
        <w:rPr>
          <w:rStyle w:val="FootnoteReference"/>
        </w:rPr>
        <w:footnoteRef/>
      </w:r>
      <w:r>
        <w:t>)</w:t>
      </w:r>
      <w:r>
        <w:tab/>
        <w:t>The Samoa Agreement is a Partnership Agreement between the EU and the Organisation of African, Caribbean and Pacific States (OACPS) which foresees strengthening cooperation with the Outermost Regions.</w:t>
      </w:r>
    </w:p>
  </w:footnote>
  <w:footnote w:id="13">
    <w:p>
      <w:pPr>
        <w:pStyle w:val="FootnoteText"/>
        <w:ind w:left="567" w:hanging="567"/>
        <w:rPr>
          <w:lang w:val="en-IE"/>
        </w:rPr>
      </w:pPr>
      <w:r>
        <w:t>(</w:t>
      </w:r>
      <w:r>
        <w:rPr>
          <w:rStyle w:val="FootnoteReference"/>
        </w:rPr>
        <w:footnoteRef/>
      </w:r>
      <w:r>
        <w:t>)</w:t>
      </w:r>
      <w:r>
        <w:tab/>
        <w:t>Bi-regional framework between the EU and 33 Latin-America and Caribbean countries.</w:t>
      </w:r>
    </w:p>
  </w:footnote>
  <w:footnote w:id="14">
    <w:p>
      <w:pPr>
        <w:pStyle w:val="FootnoteText"/>
        <w:ind w:left="567" w:hanging="567"/>
        <w:rPr>
          <w:lang w:val="en-IE"/>
        </w:rPr>
      </w:pPr>
      <w:r>
        <w:t>(</w:t>
      </w:r>
      <w:r>
        <w:rPr>
          <w:rStyle w:val="FootnoteReference"/>
        </w:rPr>
        <w:footnoteRef/>
      </w:r>
      <w:r>
        <w:t>)</w:t>
      </w:r>
      <w:r>
        <w:tab/>
        <w:t>Joint Communication to the European Parliament and the Council on the EU strategy for cooperation in the Indo-Pacific. JOIN(2021) 24 final.</w:t>
      </w:r>
    </w:p>
  </w:footnote>
  <w:footnote w:id="15">
    <w:p>
      <w:pPr>
        <w:pStyle w:val="FootnoteText"/>
        <w:ind w:left="567" w:hanging="567"/>
        <w:rPr>
          <w:lang w:val="en-IE"/>
        </w:rPr>
      </w:pPr>
      <w:r>
        <w:t>(</w:t>
      </w:r>
      <w:r>
        <w:rPr>
          <w:rStyle w:val="FootnoteReference"/>
        </w:rPr>
        <w:footnoteRef/>
      </w:r>
      <w:r>
        <w:t>)</w:t>
      </w:r>
      <w:r>
        <w:tab/>
        <w:t>CARICOM, the Caribbean Community, is a regional organization of Caribbean nations focused on economic integration, cooperation, and coordinated foreign policy.</w:t>
      </w:r>
    </w:p>
  </w:footnote>
  <w:footnote w:id="16">
    <w:p>
      <w:pPr>
        <w:pStyle w:val="FootnoteText"/>
        <w:ind w:left="567" w:hanging="567"/>
        <w:rPr>
          <w:lang w:val="en-IE"/>
        </w:rPr>
      </w:pPr>
      <w:r>
        <w:t>(</w:t>
      </w:r>
      <w:r>
        <w:rPr>
          <w:rStyle w:val="FootnoteReference"/>
        </w:rPr>
        <w:footnoteRef/>
      </w:r>
      <w:r>
        <w:t>)</w:t>
      </w:r>
      <w:r>
        <w:tab/>
        <w:t>The OECS is an inter-governmental organisation promoting economic integration, regional cooperation, and sustainable development among Eastern Caribbean states.</w:t>
      </w:r>
    </w:p>
  </w:footnote>
  <w:footnote w:id="17">
    <w:p>
      <w:pPr>
        <w:pStyle w:val="FootnoteText"/>
        <w:ind w:left="567" w:hanging="567"/>
        <w:contextualSpacing/>
      </w:pPr>
      <w:r>
        <w:t>(</w:t>
      </w:r>
      <w:r>
        <w:rPr>
          <w:rStyle w:val="FootnoteReference"/>
        </w:rPr>
        <w:footnoteRef/>
      </w:r>
      <w:r>
        <w:t xml:space="preserve">) </w:t>
      </w:r>
      <w:r>
        <w:tab/>
        <w:t>Kourou (French Guiana) hosts the main access point for the EU to the space sector; Santa Maria space ports in the Azores; several observatory stations in the Canary Islands.</w:t>
      </w:r>
    </w:p>
  </w:footnote>
  <w:footnote w:id="18">
    <w:p>
      <w:pPr>
        <w:pStyle w:val="FootnoteText"/>
        <w:ind w:left="567" w:hanging="567"/>
      </w:pPr>
      <w:r>
        <w:t>(</w:t>
      </w:r>
      <w:r>
        <w:rPr>
          <w:rStyle w:val="FootnoteReference"/>
        </w:rPr>
        <w:footnoteRef/>
      </w:r>
      <w:r>
        <w:t xml:space="preserve">) </w:t>
      </w:r>
      <w:r>
        <w:tab/>
        <w:t>Galileo sites (control station, sensor stations, SAR stations) in Réunion, the Canary Islands, the Azores.</w:t>
      </w:r>
    </w:p>
  </w:footnote>
  <w:footnote w:id="19">
    <w:p>
      <w:pPr>
        <w:pStyle w:val="FootnoteText"/>
        <w:ind w:left="567" w:hanging="567"/>
      </w:pPr>
      <w:r>
        <w:t>(</w:t>
      </w:r>
      <w:r>
        <w:rPr>
          <w:rStyle w:val="FootnoteReference"/>
        </w:rPr>
        <w:footnoteRef/>
      </w:r>
      <w:r>
        <w:t xml:space="preserve">) </w:t>
      </w:r>
      <w:r>
        <w:tab/>
      </w:r>
      <w:hyperlink r:id="rId6" w:history="1">
        <w:r>
          <w:rPr>
            <w:rStyle w:val="Hyperlink"/>
          </w:rPr>
          <w:t>White Paper on European Defence Readiness</w:t>
        </w:r>
      </w:hyperlink>
      <w:r>
        <w:t xml:space="preserve"> and the </w:t>
      </w:r>
      <w:hyperlink r:id="rId7" w:history="1">
        <w:r>
          <w:rPr>
            <w:rStyle w:val="Hyperlink"/>
          </w:rPr>
          <w:t>Security Action for Europe</w:t>
        </w:r>
      </w:hyperlink>
      <w:r>
        <w:t xml:space="preserve"> (SAFE) Regulation. (EU) 2025/1106.</w:t>
      </w:r>
    </w:p>
  </w:footnote>
  <w:footnote w:id="20">
    <w:p>
      <w:pPr>
        <w:pStyle w:val="FootnoteText"/>
        <w:ind w:left="567" w:hanging="567"/>
        <w:rPr>
          <w:lang w:val="en-IE"/>
        </w:rPr>
      </w:pPr>
      <w:r>
        <w:t>(</w:t>
      </w:r>
      <w:r>
        <w:rPr>
          <w:rStyle w:val="FootnoteReference"/>
        </w:rPr>
        <w:footnoteRef/>
      </w:r>
      <w:r>
        <w:t xml:space="preserve">) </w:t>
      </w:r>
      <w:r>
        <w:tab/>
        <w:t xml:space="preserve">JOIN/2023/8 </w:t>
      </w:r>
      <w:hyperlink r:id="rId8" w:history="1">
        <w:r>
          <w:rPr>
            <w:rStyle w:val="Hyperlink"/>
          </w:rPr>
          <w:t>Joint communication on the update of the EU Maritime Security Strategy and its Action Plan: An enhanced EU Maritime Security Strategy for evolving maritime threats</w:t>
        </w:r>
      </w:hyperlink>
      <w:r>
        <w:t>.</w:t>
      </w:r>
    </w:p>
  </w:footnote>
  <w:footnote w:id="21">
    <w:p>
      <w:pPr>
        <w:pStyle w:val="FootnoteText"/>
        <w:ind w:left="567" w:hanging="578"/>
        <w:rPr>
          <w:lang w:val="en-IE"/>
        </w:rPr>
      </w:pPr>
      <w:r>
        <w:t>(</w:t>
      </w:r>
      <w:r>
        <w:rPr>
          <w:rStyle w:val="FootnoteReference"/>
        </w:rPr>
        <w:footnoteRef/>
      </w:r>
      <w:r>
        <w:t>)</w:t>
      </w:r>
      <w:r>
        <w:tab/>
        <w:t>COM(2025) 744 final.</w:t>
      </w:r>
    </w:p>
  </w:footnote>
  <w:footnote w:id="22">
    <w:p>
      <w:pPr>
        <w:pStyle w:val="FootnoteText"/>
        <w:ind w:left="567" w:hanging="567"/>
        <w:rPr>
          <w:lang w:val="en-IE"/>
        </w:rPr>
      </w:pPr>
      <w:r>
        <w:t>(</w:t>
      </w:r>
      <w:r>
        <w:rPr>
          <w:rStyle w:val="FootnoteReference"/>
        </w:rPr>
        <w:footnoteRef/>
      </w:r>
      <w:r>
        <w:t xml:space="preserve">) </w:t>
      </w:r>
      <w:r>
        <w:tab/>
      </w:r>
      <w:hyperlink r:id="rId9" w:history="1">
        <w:r>
          <w:rPr>
            <w:rStyle w:val="Hyperlink"/>
          </w:rPr>
          <w:t>European Council conclusions, 18 December 2025</w:t>
        </w:r>
      </w:hyperlink>
    </w:p>
  </w:footnote>
  <w:footnote w:id="23">
    <w:p>
      <w:pPr>
        <w:pStyle w:val="FootnoteText"/>
        <w:ind w:left="567" w:hanging="567"/>
        <w:rPr>
          <w:lang w:val="en-IE"/>
        </w:rPr>
      </w:pPr>
      <w:r>
        <w:t>(</w:t>
      </w:r>
      <w:r>
        <w:rPr>
          <w:rStyle w:val="FootnoteReference"/>
        </w:rPr>
        <w:footnoteRef/>
      </w:r>
      <w:r>
        <w:t>)</w:t>
      </w:r>
      <w:r>
        <w:tab/>
        <w:t>The Djibouti Code of Conduct is a crucial framework for maritime security in the Western Indian Ocean and the Gulf of Aden and aims to combat piracy and armed robbery against ships.</w:t>
      </w:r>
    </w:p>
  </w:footnote>
  <w:footnote w:id="24">
    <w:p>
      <w:pPr>
        <w:pStyle w:val="FootnoteText"/>
        <w:ind w:left="567" w:hanging="567"/>
        <w:rPr>
          <w:lang w:val="en-IE"/>
        </w:rPr>
      </w:pPr>
      <w:r>
        <w:t>(</w:t>
      </w:r>
      <w:r>
        <w:rPr>
          <w:rStyle w:val="FootnoteReference"/>
        </w:rPr>
        <w:footnoteRef/>
      </w:r>
      <w:r>
        <w:t xml:space="preserve">) </w:t>
      </w:r>
      <w:r>
        <w:tab/>
      </w:r>
      <w:hyperlink r:id="rId10" w:history="1">
        <w:r>
          <w:rPr>
            <w:rStyle w:val="Hyperlink"/>
          </w:rPr>
          <w:t xml:space="preserve">Connecting Europe Facility (CEF) for Transport </w:t>
        </w:r>
      </w:hyperlink>
    </w:p>
  </w:footnote>
  <w:footnote w:id="25">
    <w:p>
      <w:pPr>
        <w:pStyle w:val="FootnoteText"/>
        <w:ind w:left="567" w:hanging="567"/>
        <w:rPr>
          <w:lang w:val="en-IE"/>
        </w:rPr>
      </w:pPr>
      <w:r>
        <w:t>(</w:t>
      </w:r>
      <w:r>
        <w:rPr>
          <w:rStyle w:val="FootnoteReference"/>
        </w:rPr>
        <w:footnoteRef/>
      </w:r>
      <w:r>
        <w:t>)</w:t>
      </w:r>
      <w:r>
        <w:tab/>
        <w:t>High-level political dialogue on bi-regional partnership between EU and its Member States with the Community of Latin American and Caribbean States (CELAC) for a new Agenda for Cooperation in Research and Innovation, in the framework of EU-LAC partnership.</w:t>
      </w:r>
    </w:p>
  </w:footnote>
  <w:footnote w:id="26">
    <w:p>
      <w:pPr>
        <w:pStyle w:val="FootnoteText"/>
        <w:ind w:left="567" w:hanging="567"/>
        <w:rPr>
          <w:lang w:val="es-ES"/>
        </w:rPr>
      </w:pPr>
      <w:r>
        <w:rPr>
          <w:lang w:val="es-ES"/>
        </w:rPr>
        <w:t>(</w:t>
      </w:r>
      <w:r>
        <w:rPr>
          <w:rStyle w:val="FootnoteReference"/>
        </w:rPr>
        <w:footnoteRef/>
      </w:r>
      <w:r>
        <w:rPr>
          <w:lang w:val="es-ES"/>
        </w:rPr>
        <w:t xml:space="preserve">) </w:t>
      </w:r>
      <w:r>
        <w:rPr>
          <w:lang w:val="es-ES"/>
        </w:rPr>
        <w:tab/>
        <w:t>COM(2025) 798 final.</w:t>
      </w:r>
    </w:p>
  </w:footnote>
  <w:footnote w:id="27">
    <w:p>
      <w:pPr>
        <w:pStyle w:val="FootnoteText"/>
        <w:ind w:left="567" w:hanging="567"/>
        <w:rPr>
          <w:lang w:val="es-ES"/>
        </w:rPr>
      </w:pPr>
      <w:r>
        <w:rPr>
          <w:lang w:val="es-ES"/>
        </w:rPr>
        <w:t>(</w:t>
      </w:r>
      <w:r>
        <w:rPr>
          <w:rStyle w:val="FootnoteReference"/>
        </w:rPr>
        <w:footnoteRef/>
      </w:r>
      <w:r>
        <w:rPr>
          <w:lang w:val="es-ES"/>
        </w:rPr>
        <w:t xml:space="preserve">) </w:t>
      </w:r>
      <w:r>
        <w:rPr>
          <w:lang w:val="es-ES"/>
        </w:rPr>
        <w:tab/>
        <w:t>The AIEM (Arbitrio sobre Importaciones y Entregas de Mercancías en las Islas Canarias) is a tax specific to the Canary Islands (Council Decision (EU) 2020/1792 (COM 2020/355)).</w:t>
      </w:r>
    </w:p>
  </w:footnote>
  <w:footnote w:id="28">
    <w:p>
      <w:pPr>
        <w:pStyle w:val="FootnoteText"/>
        <w:ind w:left="567" w:hanging="567"/>
        <w:rPr>
          <w:lang w:val="en-IE"/>
        </w:rPr>
      </w:pPr>
      <w:r>
        <w:t>(</w:t>
      </w:r>
      <w:r>
        <w:rPr>
          <w:rStyle w:val="FootnoteReference"/>
        </w:rPr>
        <w:footnoteRef/>
      </w:r>
      <w:r>
        <w:t>)</w:t>
      </w:r>
      <w:r>
        <w:tab/>
      </w:r>
      <w:r>
        <w:rPr>
          <w:lang w:val="en-IE"/>
        </w:rPr>
        <w:t>OceanEye: An EU Ocean observation initiative – COM(2026) 268.</w:t>
      </w:r>
    </w:p>
  </w:footnote>
  <w:footnote w:id="29">
    <w:p>
      <w:pPr>
        <w:pStyle w:val="FootnoteText"/>
        <w:ind w:left="567" w:hanging="567"/>
        <w:rPr>
          <w:lang w:val="en-US"/>
        </w:rPr>
      </w:pPr>
      <w:r>
        <w:t>(</w:t>
      </w:r>
      <w:r>
        <w:rPr>
          <w:rStyle w:val="FootnoteReference"/>
        </w:rPr>
        <w:footnoteRef/>
      </w:r>
      <w:r>
        <w:t>)</w:t>
      </w:r>
      <w:r>
        <w:tab/>
        <w:t>EU stockpiling strategy: Boosting the EU´s material preparedness for crises, COM (2025) 528 final.</w:t>
      </w:r>
    </w:p>
  </w:footnote>
  <w:footnote w:id="30">
    <w:p>
      <w:pPr>
        <w:pStyle w:val="FootnoteText"/>
        <w:rPr>
          <w:lang w:val="en-IE"/>
        </w:rPr>
      </w:pPr>
      <w:r>
        <w:t>(</w:t>
      </w:r>
      <w:r>
        <w:rPr>
          <w:rStyle w:val="FootnoteReference"/>
        </w:rPr>
        <w:footnoteRef/>
      </w:r>
      <w:r>
        <w:t>)</w:t>
      </w:r>
      <w:r>
        <w:tab/>
        <w:t>SWD(2026) 771 final.</w:t>
      </w:r>
    </w:p>
  </w:footnote>
  <w:footnote w:id="31">
    <w:p>
      <w:pPr>
        <w:pStyle w:val="FootnoteText"/>
        <w:ind w:left="567" w:hanging="567"/>
        <w:rPr>
          <w:lang w:val="en-IE"/>
        </w:rPr>
      </w:pPr>
      <w:r>
        <w:t>(</w:t>
      </w:r>
      <w:r>
        <w:rPr>
          <w:rStyle w:val="FootnoteReference"/>
        </w:rPr>
        <w:footnoteRef/>
      </w:r>
      <w:r>
        <w:t>)</w:t>
      </w:r>
      <w:r>
        <w:tab/>
        <w:t>COM(2026) 650 final.</w:t>
      </w:r>
    </w:p>
  </w:footnote>
  <w:footnote w:id="32">
    <w:p>
      <w:pPr>
        <w:pStyle w:val="FootnoteText"/>
        <w:ind w:left="567" w:hanging="567"/>
      </w:pPr>
      <w:r>
        <w:t>(</w:t>
      </w:r>
      <w:r>
        <w:rPr>
          <w:rStyle w:val="FootnoteReference"/>
        </w:rPr>
        <w:footnoteRef/>
      </w:r>
      <w:r>
        <w:t xml:space="preserve">) </w:t>
      </w:r>
      <w:r>
        <w:tab/>
        <w:t>Targeted consultations of the presidents of the outermost regions and their relevant ministers in May 2025 and the call for evidence published on 17 November 2025 and ending on 12 January 2026.</w:t>
      </w:r>
    </w:p>
  </w:footnote>
  <w:footnote w:id="33">
    <w:p>
      <w:pPr>
        <w:pStyle w:val="FootnoteText"/>
        <w:ind w:left="567" w:hanging="567"/>
      </w:pPr>
      <w:r>
        <w:t>(</w:t>
      </w:r>
      <w:r>
        <w:rPr>
          <w:rStyle w:val="FootnoteReference"/>
        </w:rPr>
        <w:footnoteRef/>
      </w:r>
      <w:r>
        <w:t xml:space="preserve">) </w:t>
      </w:r>
      <w:r>
        <w:tab/>
        <w:t>Report on the implementation of the 2022 Communication on outermost regions, Commission studies on living conditions and access to basic services in the outermost regions, OCED reports on Global Value Chains and individual region reports.</w:t>
      </w:r>
    </w:p>
  </w:footnote>
  <w:footnote w:id="34">
    <w:p>
      <w:pPr>
        <w:pStyle w:val="FootnoteText"/>
      </w:pPr>
      <w:r>
        <w:t>(</w:t>
      </w:r>
      <w:r>
        <w:rPr>
          <w:rStyle w:val="FootnoteReference"/>
        </w:rPr>
        <w:footnoteRef/>
      </w:r>
      <w:r>
        <w:t xml:space="preserve">)      Council Decision 2021/991/EU. </w:t>
      </w:r>
    </w:p>
  </w:footnote>
  <w:footnote w:id="35">
    <w:p>
      <w:pPr>
        <w:pStyle w:val="FootnoteText"/>
      </w:pPr>
      <w:r>
        <w:t>(</w:t>
      </w:r>
      <w:r>
        <w:rPr>
          <w:rStyle w:val="FootnoteReference"/>
        </w:rPr>
        <w:footnoteRef/>
      </w:r>
      <w:r>
        <w:t xml:space="preserve">)      Regulation (EU) 2023/1115. </w:t>
      </w:r>
    </w:p>
  </w:footnote>
  <w:footnote w:id="36">
    <w:p>
      <w:pPr>
        <w:pStyle w:val="FootnoteText"/>
        <w:ind w:left="567" w:hanging="567"/>
        <w:rPr>
          <w:lang w:val="en-IE"/>
        </w:rPr>
      </w:pPr>
      <w:r>
        <w:rPr>
          <w:lang w:val="en-IE"/>
        </w:rPr>
        <w:t>(</w:t>
      </w:r>
      <w:r>
        <w:rPr>
          <w:rStyle w:val="FootnoteReference"/>
        </w:rPr>
        <w:footnoteRef/>
      </w:r>
      <w:r>
        <w:rPr>
          <w:lang w:val="en-IE"/>
        </w:rPr>
        <w:t xml:space="preserve">)      Regulation (EU) No 1308/2013. </w:t>
      </w:r>
    </w:p>
  </w:footnote>
  <w:footnote w:id="37">
    <w:p>
      <w:pPr>
        <w:pStyle w:val="FootnoteText"/>
        <w:ind w:left="567" w:hanging="567"/>
      </w:pPr>
      <w:r>
        <w:t>(</w:t>
      </w:r>
      <w:r>
        <w:rPr>
          <w:rStyle w:val="FootnoteReference"/>
        </w:rPr>
        <w:footnoteRef/>
      </w:r>
      <w:r>
        <w:t>)      Regulation (EU) No 1380/2013.</w:t>
      </w:r>
    </w:p>
  </w:footnote>
  <w:footnote w:id="38">
    <w:p>
      <w:pPr>
        <w:pStyle w:val="FootnoteText"/>
        <w:ind w:left="567" w:hanging="567"/>
        <w:rPr>
          <w:lang w:val="en-IE"/>
        </w:rPr>
      </w:pPr>
      <w:r>
        <w:rPr>
          <w:lang w:val="en-IE"/>
        </w:rPr>
        <w:t>(</w:t>
      </w:r>
      <w:r>
        <w:rPr>
          <w:rStyle w:val="FootnoteReference"/>
        </w:rPr>
        <w:footnoteRef/>
      </w:r>
      <w:r>
        <w:rPr>
          <w:lang w:val="en-IE"/>
        </w:rPr>
        <w:t>)</w:t>
      </w:r>
      <w:r>
        <w:rPr>
          <w:lang w:val="en-IE"/>
        </w:rPr>
        <w:tab/>
        <w:t>Council Regulation (EU) 2023/2720.</w:t>
      </w:r>
    </w:p>
  </w:footnote>
  <w:footnote w:id="39">
    <w:p>
      <w:pPr>
        <w:pStyle w:val="FootnoteText"/>
        <w:ind w:left="567" w:hanging="567"/>
        <w:rPr>
          <w:lang w:val="en-IE"/>
        </w:rPr>
      </w:pPr>
      <w:r>
        <w:rPr>
          <w:lang w:val="en-IE"/>
        </w:rPr>
        <w:t>(</w:t>
      </w:r>
      <w:r>
        <w:rPr>
          <w:rStyle w:val="FootnoteReference"/>
        </w:rPr>
        <w:footnoteRef/>
      </w:r>
      <w:r>
        <w:rPr>
          <w:lang w:val="en-IE"/>
        </w:rPr>
        <w:t>)</w:t>
      </w:r>
      <w:r>
        <w:rPr>
          <w:lang w:val="en-IE"/>
        </w:rPr>
        <w:tab/>
        <w:t>Regulation (EU) 2024/1348.</w:t>
      </w:r>
    </w:p>
  </w:footnote>
  <w:footnote w:id="40">
    <w:p>
      <w:pPr>
        <w:pStyle w:val="FootnoteText"/>
        <w:ind w:left="567" w:hanging="567"/>
        <w:rPr>
          <w:lang w:val="en-IE"/>
        </w:rPr>
      </w:pPr>
      <w:r>
        <w:rPr>
          <w:lang w:val="en-IE"/>
        </w:rPr>
        <w:t>(</w:t>
      </w:r>
      <w:r>
        <w:rPr>
          <w:rStyle w:val="FootnoteReference"/>
        </w:rPr>
        <w:footnoteRef/>
      </w:r>
      <w:r>
        <w:rPr>
          <w:lang w:val="en-IE"/>
        </w:rPr>
        <w:t>)</w:t>
      </w:r>
      <w:r>
        <w:rPr>
          <w:lang w:val="en-IE"/>
        </w:rPr>
        <w:tab/>
        <w:t xml:space="preserve">Directive (EU) 2018/2001 of the European Parliament and of the Council of 11 December 2018 on the promotion of the use of energy from renewable sources. </w:t>
      </w:r>
    </w:p>
  </w:footnote>
  <w:footnote w:id="41">
    <w:p>
      <w:pPr>
        <w:pStyle w:val="FootnoteText"/>
        <w:rPr>
          <w:sz w:val="2"/>
          <w:szCs w:val="2"/>
          <w:lang w:val="en-IE"/>
        </w:rPr>
      </w:pPr>
    </w:p>
  </w:footnote>
  <w:footnote w:id="42">
    <w:p>
      <w:pPr>
        <w:pStyle w:val="FootnoteText"/>
      </w:pPr>
      <w:r>
        <w:t>(</w:t>
      </w:r>
      <w:r>
        <w:rPr>
          <w:rStyle w:val="FootnoteReference"/>
        </w:rPr>
        <w:footnoteRef/>
      </w:r>
      <w:r>
        <w:t>)</w:t>
      </w:r>
      <w:r>
        <w:tab/>
        <w:t>Regulation (EU) 2023/1805 of the European Parliament and of the Council of 13 September 2023 on the use of renewable and low-carbon fuels in maritime transport.</w:t>
      </w:r>
    </w:p>
  </w:footnote>
  <w:footnote w:id="43">
    <w:p>
      <w:pPr>
        <w:pStyle w:val="FootnoteText"/>
        <w:rPr>
          <w:lang w:val="en-IE"/>
        </w:rPr>
      </w:pPr>
      <w:r>
        <w:t>(</w:t>
      </w:r>
      <w:r>
        <w:rPr>
          <w:rStyle w:val="FootnoteReference"/>
        </w:rPr>
        <w:footnoteRef/>
      </w:r>
      <w:r>
        <w:t>)</w:t>
      </w:r>
      <w:r>
        <w:tab/>
        <w:t>COM(2026) 616 final.</w:t>
      </w:r>
    </w:p>
  </w:footnote>
  <w:footnote w:id="44">
    <w:p>
      <w:pPr>
        <w:pStyle w:val="FootnoteText"/>
        <w:rPr>
          <w:lang w:val="en-IE"/>
        </w:rPr>
      </w:pPr>
      <w:r>
        <w:t>(</w:t>
      </w:r>
      <w:r>
        <w:rPr>
          <w:rStyle w:val="FootnoteReference"/>
        </w:rPr>
        <w:footnoteRef/>
      </w:r>
      <w:r>
        <w:t>)</w:t>
      </w:r>
      <w:r>
        <w:tab/>
        <w:t>Communication from the Commission Guidelines for State aid in the fishery and aquaculture sector 2023/C 107/01.</w:t>
      </w:r>
    </w:p>
  </w:footnote>
  <w:footnote w:id="45">
    <w:p>
      <w:pPr>
        <w:pStyle w:val="FootnoteText"/>
        <w:ind w:left="567" w:hanging="567"/>
      </w:pPr>
      <w:r>
        <w:t>(</w:t>
      </w:r>
      <w:r>
        <w:rPr>
          <w:vertAlign w:val="superscript"/>
        </w:rPr>
        <w:footnoteRef/>
      </w:r>
      <w:r>
        <w:t>)</w:t>
      </w:r>
      <w:r>
        <w:tab/>
        <w:t>The Commission held an Implementation Dialogue with representatives of the main economic sectors from all outermost regions on 21 April 2026. The aim was to identify the main barriers and bottlenecks for access to the single market and business cooperation within their geographical area.</w:t>
      </w:r>
    </w:p>
  </w:footnote>
  <w:footnote w:id="46">
    <w:p>
      <w:pPr>
        <w:pStyle w:val="FootnoteText"/>
        <w:ind w:left="567" w:hanging="567"/>
        <w:rPr>
          <w:lang w:val="en-IE"/>
        </w:rPr>
      </w:pPr>
      <w:r>
        <w:t>(</w:t>
      </w:r>
      <w:r>
        <w:rPr>
          <w:rStyle w:val="FootnoteReference"/>
        </w:rPr>
        <w:footnoteRef/>
      </w:r>
      <w:r>
        <w:t>)</w:t>
      </w:r>
      <w:r>
        <w:tab/>
        <w:t>The Commission’s proposal (COM(2025) 545 final) includes  a Single Gateway as the single access point about funding opportunities across the EU budget.</w:t>
      </w:r>
    </w:p>
  </w:footnote>
  <w:footnote w:id="47">
    <w:p>
      <w:pPr>
        <w:pStyle w:val="FootnoteText"/>
        <w:ind w:left="567" w:hanging="567"/>
        <w:rPr>
          <w:lang w:val="en-IE"/>
        </w:rPr>
      </w:pPr>
      <w:r>
        <w:t>(</w:t>
      </w:r>
      <w:r>
        <w:rPr>
          <w:rStyle w:val="FootnoteReference"/>
        </w:rPr>
        <w:footnoteRef/>
      </w:r>
      <w:r>
        <w:t>)</w:t>
      </w:r>
      <w:r>
        <w:tab/>
        <w:t>COM(2026) 380 final.</w:t>
      </w:r>
    </w:p>
  </w:footnote>
  <w:footnote w:id="48">
    <w:p>
      <w:pPr>
        <w:pStyle w:val="FootnoteText"/>
        <w:ind w:left="567" w:hanging="567"/>
      </w:pPr>
      <w:r>
        <w:t>(</w:t>
      </w:r>
      <w:r>
        <w:rPr>
          <w:rStyle w:val="FootnoteReference"/>
        </w:rPr>
        <w:footnoteRef/>
      </w:r>
      <w:r>
        <w:t>)</w:t>
      </w:r>
      <w:r>
        <w:tab/>
        <w:t>The 2021-2027 EU budget allocated EUR 16 billion for the outermost regions – a major increase over the EUR 13 billion of 2014-2020 – under the cohesion, agriculture and fisheries policy funds.</w:t>
      </w:r>
    </w:p>
  </w:footnote>
  <w:footnote w:id="49">
    <w:p>
      <w:pPr>
        <w:pStyle w:val="FootnoteText"/>
        <w:ind w:left="567" w:hanging="567"/>
      </w:pPr>
      <w:r>
        <w:t>(</w:t>
      </w:r>
      <w:r>
        <w:rPr>
          <w:rStyle w:val="FootnoteReference"/>
        </w:rPr>
        <w:footnoteRef/>
      </w:r>
      <w:r>
        <w:t>)</w:t>
      </w:r>
      <w:r>
        <w:tab/>
        <w:t>‘For a better mobilisation of EU programmes under direct and indirect management in the outermost regions’ – Technical Support Instrument 2023.</w:t>
      </w:r>
    </w:p>
  </w:footnote>
  <w:footnote w:id="50">
    <w:p>
      <w:pPr>
        <w:pStyle w:val="FootnoteText"/>
        <w:ind w:left="567" w:hanging="567"/>
        <w:rPr>
          <w:lang w:val="en-IE"/>
        </w:rPr>
      </w:pPr>
      <w:r>
        <w:t>(</w:t>
      </w:r>
      <w:r>
        <w:rPr>
          <w:rStyle w:val="FootnoteReference"/>
        </w:rPr>
        <w:footnoteRef/>
      </w:r>
      <w:r>
        <w:t>)</w:t>
      </w:r>
      <w:r>
        <w:tab/>
      </w:r>
      <w:hyperlink r:id="rId11" w:history="1">
        <w:r>
          <w:rPr>
            <w:color w:val="0000FF"/>
            <w:u w:val="single"/>
          </w:rPr>
          <w:t>EU budget 2028-2034</w:t>
        </w:r>
      </w:hyperlink>
    </w:p>
  </w:footnote>
  <w:footnote w:id="51">
    <w:p>
      <w:pPr>
        <w:pStyle w:val="FootnoteText"/>
        <w:ind w:left="567" w:hanging="567"/>
        <w:rPr>
          <w:lang w:val="en-IE"/>
        </w:rPr>
      </w:pPr>
      <w:r>
        <w:t>(</w:t>
      </w:r>
      <w:r>
        <w:rPr>
          <w:rStyle w:val="FootnoteReference"/>
        </w:rPr>
        <w:footnoteRef/>
      </w:r>
      <w:r>
        <w:t>)</w:t>
      </w:r>
      <w:r>
        <w:tab/>
        <w:t>2025/0240(COD) – Proposal for a regulation establishing the European Fund for economic, social and territorial cohesion, agriculture and rural, fisheries and maritime, prosperity and security for the period 2028-2034 and amending Regulation (EU) 2023/955 and Regulation (EU, Euratom) 2024/2509 – COM(2025) 565/2, 16.7.2025.</w:t>
      </w:r>
    </w:p>
  </w:footnote>
  <w:footnote w:id="52">
    <w:p>
      <w:pPr>
        <w:pStyle w:val="FootnoteText"/>
        <w:ind w:left="567" w:hanging="567"/>
      </w:pPr>
      <w:r>
        <w:t>(</w:t>
      </w:r>
      <w:r>
        <w:rPr>
          <w:rStyle w:val="FootnoteReference"/>
        </w:rPr>
        <w:footnoteRef/>
      </w:r>
      <w:r>
        <w:t>)</w:t>
      </w:r>
      <w:r>
        <w:tab/>
        <w:t>In line with provisions under Title VI of the Commission’s proposal for a Regulation establishing the EU Regional and National Partnership Plan.</w:t>
      </w:r>
    </w:p>
  </w:footnote>
  <w:footnote w:id="53">
    <w:p>
      <w:pPr>
        <w:pStyle w:val="FootnoteText"/>
        <w:rPr>
          <w:lang w:val="en-IE"/>
        </w:rPr>
      </w:pPr>
      <w:r>
        <w:rPr>
          <w:lang w:val="en-IE"/>
        </w:rPr>
        <w:t>(</w:t>
      </w:r>
      <w:r>
        <w:rPr>
          <w:lang w:val="en-IE"/>
        </w:rPr>
        <w:footnoteRef/>
      </w:r>
      <w:r>
        <w:rPr>
          <w:lang w:val="en-IE"/>
        </w:rPr>
        <w:t>)</w:t>
      </w:r>
      <w:r>
        <w:rPr>
          <w:lang w:val="en-IE"/>
        </w:rPr>
        <w:tab/>
      </w:r>
      <w:hyperlink r:id="rId12" w:history="1">
        <w:r>
          <w:rPr>
            <w:lang w:val="en-IE"/>
          </w:rPr>
          <w:t>Connecting Europe Facility - European Commission</w:t>
        </w:r>
      </w:hyperlink>
      <w:r>
        <w:rPr>
          <w:lang w:val="en-IE"/>
        </w:rPr>
        <w:t>.</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pPr>
      <w:pStyle w:val="HeaderCoverPage"/>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pPr>
      <w:pStyle w:val="HeaderCoverPage"/>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pPr>
      <w:pStyle w:val="HeaderCoverPage"/>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pPr>
      <w:pStyle w:val="Header"/>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pPr>
      <w:pStyle w:val="Header"/>
    </w:pP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08055C2C"/>
    <w:multiLevelType w:val="hybridMultilevel"/>
    <w:tmpl w:val="A9C8D270"/>
    <w:lvl w:ilvl="0" w:tplc="18090001">
      <w:start w:val="1"/>
      <w:numFmt w:val="bullet"/>
      <w:lvlText w:val=""/>
      <w:lvlJc w:val="left"/>
      <w:pPr>
        <w:ind w:left="360" w:hanging="360"/>
      </w:pPr>
      <w:rPr>
        <w:rFonts w:ascii="Symbol" w:hAnsi="Symbol" w:hint="default"/>
      </w:rPr>
    </w:lvl>
    <w:lvl w:ilvl="1" w:tplc="18090003" w:tentative="1">
      <w:start w:val="1"/>
      <w:numFmt w:val="bullet"/>
      <w:lvlText w:val="o"/>
      <w:lvlJc w:val="left"/>
      <w:pPr>
        <w:ind w:left="1080" w:hanging="360"/>
      </w:pPr>
      <w:rPr>
        <w:rFonts w:ascii="Courier New" w:hAnsi="Courier New" w:cs="Courier New" w:hint="default"/>
      </w:rPr>
    </w:lvl>
    <w:lvl w:ilvl="2" w:tplc="18090005" w:tentative="1">
      <w:start w:val="1"/>
      <w:numFmt w:val="bullet"/>
      <w:lvlText w:val=""/>
      <w:lvlJc w:val="left"/>
      <w:pPr>
        <w:ind w:left="1800" w:hanging="360"/>
      </w:pPr>
      <w:rPr>
        <w:rFonts w:ascii="Wingdings" w:hAnsi="Wingdings" w:hint="default"/>
      </w:rPr>
    </w:lvl>
    <w:lvl w:ilvl="3" w:tplc="18090001" w:tentative="1">
      <w:start w:val="1"/>
      <w:numFmt w:val="bullet"/>
      <w:lvlText w:val=""/>
      <w:lvlJc w:val="left"/>
      <w:pPr>
        <w:ind w:left="2520" w:hanging="360"/>
      </w:pPr>
      <w:rPr>
        <w:rFonts w:ascii="Symbol" w:hAnsi="Symbol" w:hint="default"/>
      </w:rPr>
    </w:lvl>
    <w:lvl w:ilvl="4" w:tplc="18090003" w:tentative="1">
      <w:start w:val="1"/>
      <w:numFmt w:val="bullet"/>
      <w:lvlText w:val="o"/>
      <w:lvlJc w:val="left"/>
      <w:pPr>
        <w:ind w:left="3240" w:hanging="360"/>
      </w:pPr>
      <w:rPr>
        <w:rFonts w:ascii="Courier New" w:hAnsi="Courier New" w:cs="Courier New" w:hint="default"/>
      </w:rPr>
    </w:lvl>
    <w:lvl w:ilvl="5" w:tplc="18090005" w:tentative="1">
      <w:start w:val="1"/>
      <w:numFmt w:val="bullet"/>
      <w:lvlText w:val=""/>
      <w:lvlJc w:val="left"/>
      <w:pPr>
        <w:ind w:left="3960" w:hanging="360"/>
      </w:pPr>
      <w:rPr>
        <w:rFonts w:ascii="Wingdings" w:hAnsi="Wingdings" w:hint="default"/>
      </w:rPr>
    </w:lvl>
    <w:lvl w:ilvl="6" w:tplc="18090001" w:tentative="1">
      <w:start w:val="1"/>
      <w:numFmt w:val="bullet"/>
      <w:lvlText w:val=""/>
      <w:lvlJc w:val="left"/>
      <w:pPr>
        <w:ind w:left="4680" w:hanging="360"/>
      </w:pPr>
      <w:rPr>
        <w:rFonts w:ascii="Symbol" w:hAnsi="Symbol" w:hint="default"/>
      </w:rPr>
    </w:lvl>
    <w:lvl w:ilvl="7" w:tplc="18090003" w:tentative="1">
      <w:start w:val="1"/>
      <w:numFmt w:val="bullet"/>
      <w:lvlText w:val="o"/>
      <w:lvlJc w:val="left"/>
      <w:pPr>
        <w:ind w:left="5400" w:hanging="360"/>
      </w:pPr>
      <w:rPr>
        <w:rFonts w:ascii="Courier New" w:hAnsi="Courier New" w:cs="Courier New" w:hint="default"/>
      </w:rPr>
    </w:lvl>
    <w:lvl w:ilvl="8" w:tplc="18090005" w:tentative="1">
      <w:start w:val="1"/>
      <w:numFmt w:val="bullet"/>
      <w:lvlText w:val=""/>
      <w:lvlJc w:val="left"/>
      <w:pPr>
        <w:ind w:left="6120" w:hanging="360"/>
      </w:pPr>
      <w:rPr>
        <w:rFonts w:ascii="Wingdings" w:hAnsi="Wingdings" w:hint="default"/>
      </w:rPr>
    </w:lvl>
  </w:abstractNum>
  <w:abstractNum w:abstractNumId="1" w15:restartNumberingAfterBreak="0">
    <w:nsid w:val="0E4359C9"/>
    <w:multiLevelType w:val="hybridMultilevel"/>
    <w:tmpl w:val="8F8C8154"/>
    <w:lvl w:ilvl="0" w:tplc="06C8AB28">
      <w:start w:val="1"/>
      <w:numFmt w:val="bullet"/>
      <w:lvlText w:val=""/>
      <w:lvlJc w:val="left"/>
      <w:pPr>
        <w:ind w:left="720" w:hanging="360"/>
      </w:pPr>
      <w:rPr>
        <w:rFonts w:ascii="Symbol" w:hAnsi="Symbol"/>
      </w:rPr>
    </w:lvl>
    <w:lvl w:ilvl="1" w:tplc="BB94C8BC">
      <w:start w:val="1"/>
      <w:numFmt w:val="bullet"/>
      <w:lvlText w:val=""/>
      <w:lvlJc w:val="left"/>
      <w:pPr>
        <w:ind w:left="720" w:hanging="360"/>
      </w:pPr>
      <w:rPr>
        <w:rFonts w:ascii="Symbol" w:hAnsi="Symbol"/>
      </w:rPr>
    </w:lvl>
    <w:lvl w:ilvl="2" w:tplc="717AB7BC">
      <w:start w:val="1"/>
      <w:numFmt w:val="bullet"/>
      <w:lvlText w:val=""/>
      <w:lvlJc w:val="left"/>
      <w:pPr>
        <w:ind w:left="720" w:hanging="360"/>
      </w:pPr>
      <w:rPr>
        <w:rFonts w:ascii="Symbol" w:hAnsi="Symbol"/>
      </w:rPr>
    </w:lvl>
    <w:lvl w:ilvl="3" w:tplc="43B84D42">
      <w:start w:val="1"/>
      <w:numFmt w:val="bullet"/>
      <w:lvlText w:val=""/>
      <w:lvlJc w:val="left"/>
      <w:pPr>
        <w:ind w:left="720" w:hanging="360"/>
      </w:pPr>
      <w:rPr>
        <w:rFonts w:ascii="Symbol" w:hAnsi="Symbol"/>
      </w:rPr>
    </w:lvl>
    <w:lvl w:ilvl="4" w:tplc="381E50A4">
      <w:start w:val="1"/>
      <w:numFmt w:val="bullet"/>
      <w:lvlText w:val=""/>
      <w:lvlJc w:val="left"/>
      <w:pPr>
        <w:ind w:left="720" w:hanging="360"/>
      </w:pPr>
      <w:rPr>
        <w:rFonts w:ascii="Symbol" w:hAnsi="Symbol"/>
      </w:rPr>
    </w:lvl>
    <w:lvl w:ilvl="5" w:tplc="31B429C6">
      <w:start w:val="1"/>
      <w:numFmt w:val="bullet"/>
      <w:lvlText w:val=""/>
      <w:lvlJc w:val="left"/>
      <w:pPr>
        <w:ind w:left="720" w:hanging="360"/>
      </w:pPr>
      <w:rPr>
        <w:rFonts w:ascii="Symbol" w:hAnsi="Symbol"/>
      </w:rPr>
    </w:lvl>
    <w:lvl w:ilvl="6" w:tplc="F19A3022">
      <w:start w:val="1"/>
      <w:numFmt w:val="bullet"/>
      <w:lvlText w:val=""/>
      <w:lvlJc w:val="left"/>
      <w:pPr>
        <w:ind w:left="720" w:hanging="360"/>
      </w:pPr>
      <w:rPr>
        <w:rFonts w:ascii="Symbol" w:hAnsi="Symbol"/>
      </w:rPr>
    </w:lvl>
    <w:lvl w:ilvl="7" w:tplc="17789CE8">
      <w:start w:val="1"/>
      <w:numFmt w:val="bullet"/>
      <w:lvlText w:val=""/>
      <w:lvlJc w:val="left"/>
      <w:pPr>
        <w:ind w:left="720" w:hanging="360"/>
      </w:pPr>
      <w:rPr>
        <w:rFonts w:ascii="Symbol" w:hAnsi="Symbol"/>
      </w:rPr>
    </w:lvl>
    <w:lvl w:ilvl="8" w:tplc="06DA3F6E">
      <w:start w:val="1"/>
      <w:numFmt w:val="bullet"/>
      <w:lvlText w:val=""/>
      <w:lvlJc w:val="left"/>
      <w:pPr>
        <w:ind w:left="720" w:hanging="360"/>
      </w:pPr>
      <w:rPr>
        <w:rFonts w:ascii="Symbol" w:hAnsi="Symbol"/>
      </w:rPr>
    </w:lvl>
  </w:abstractNum>
  <w:abstractNum w:abstractNumId="2" w15:restartNumberingAfterBreak="0">
    <w:nsid w:val="0F346976"/>
    <w:multiLevelType w:val="hybridMultilevel"/>
    <w:tmpl w:val="4BB0F44A"/>
    <w:lvl w:ilvl="0" w:tplc="18090001">
      <w:start w:val="1"/>
      <w:numFmt w:val="bullet"/>
      <w:lvlText w:val=""/>
      <w:lvlJc w:val="left"/>
      <w:pPr>
        <w:ind w:left="360" w:hanging="360"/>
      </w:pPr>
      <w:rPr>
        <w:rFonts w:ascii="Symbol" w:hAnsi="Symbol" w:hint="default"/>
      </w:rPr>
    </w:lvl>
    <w:lvl w:ilvl="1" w:tplc="18090003" w:tentative="1">
      <w:start w:val="1"/>
      <w:numFmt w:val="bullet"/>
      <w:lvlText w:val="o"/>
      <w:lvlJc w:val="left"/>
      <w:pPr>
        <w:ind w:left="1080" w:hanging="360"/>
      </w:pPr>
      <w:rPr>
        <w:rFonts w:ascii="Courier New" w:hAnsi="Courier New" w:cs="Courier New" w:hint="default"/>
      </w:rPr>
    </w:lvl>
    <w:lvl w:ilvl="2" w:tplc="18090005" w:tentative="1">
      <w:start w:val="1"/>
      <w:numFmt w:val="bullet"/>
      <w:lvlText w:val=""/>
      <w:lvlJc w:val="left"/>
      <w:pPr>
        <w:ind w:left="1800" w:hanging="360"/>
      </w:pPr>
      <w:rPr>
        <w:rFonts w:ascii="Wingdings" w:hAnsi="Wingdings" w:hint="default"/>
      </w:rPr>
    </w:lvl>
    <w:lvl w:ilvl="3" w:tplc="18090001" w:tentative="1">
      <w:start w:val="1"/>
      <w:numFmt w:val="bullet"/>
      <w:lvlText w:val=""/>
      <w:lvlJc w:val="left"/>
      <w:pPr>
        <w:ind w:left="2520" w:hanging="360"/>
      </w:pPr>
      <w:rPr>
        <w:rFonts w:ascii="Symbol" w:hAnsi="Symbol" w:hint="default"/>
      </w:rPr>
    </w:lvl>
    <w:lvl w:ilvl="4" w:tplc="18090003" w:tentative="1">
      <w:start w:val="1"/>
      <w:numFmt w:val="bullet"/>
      <w:lvlText w:val="o"/>
      <w:lvlJc w:val="left"/>
      <w:pPr>
        <w:ind w:left="3240" w:hanging="360"/>
      </w:pPr>
      <w:rPr>
        <w:rFonts w:ascii="Courier New" w:hAnsi="Courier New" w:cs="Courier New" w:hint="default"/>
      </w:rPr>
    </w:lvl>
    <w:lvl w:ilvl="5" w:tplc="18090005" w:tentative="1">
      <w:start w:val="1"/>
      <w:numFmt w:val="bullet"/>
      <w:lvlText w:val=""/>
      <w:lvlJc w:val="left"/>
      <w:pPr>
        <w:ind w:left="3960" w:hanging="360"/>
      </w:pPr>
      <w:rPr>
        <w:rFonts w:ascii="Wingdings" w:hAnsi="Wingdings" w:hint="default"/>
      </w:rPr>
    </w:lvl>
    <w:lvl w:ilvl="6" w:tplc="18090001" w:tentative="1">
      <w:start w:val="1"/>
      <w:numFmt w:val="bullet"/>
      <w:lvlText w:val=""/>
      <w:lvlJc w:val="left"/>
      <w:pPr>
        <w:ind w:left="4680" w:hanging="360"/>
      </w:pPr>
      <w:rPr>
        <w:rFonts w:ascii="Symbol" w:hAnsi="Symbol" w:hint="default"/>
      </w:rPr>
    </w:lvl>
    <w:lvl w:ilvl="7" w:tplc="18090003" w:tentative="1">
      <w:start w:val="1"/>
      <w:numFmt w:val="bullet"/>
      <w:lvlText w:val="o"/>
      <w:lvlJc w:val="left"/>
      <w:pPr>
        <w:ind w:left="5400" w:hanging="360"/>
      </w:pPr>
      <w:rPr>
        <w:rFonts w:ascii="Courier New" w:hAnsi="Courier New" w:cs="Courier New" w:hint="default"/>
      </w:rPr>
    </w:lvl>
    <w:lvl w:ilvl="8" w:tplc="18090005" w:tentative="1">
      <w:start w:val="1"/>
      <w:numFmt w:val="bullet"/>
      <w:lvlText w:val=""/>
      <w:lvlJc w:val="left"/>
      <w:pPr>
        <w:ind w:left="6120" w:hanging="360"/>
      </w:pPr>
      <w:rPr>
        <w:rFonts w:ascii="Wingdings" w:hAnsi="Wingdings" w:hint="default"/>
      </w:rPr>
    </w:lvl>
  </w:abstractNum>
  <w:abstractNum w:abstractNumId="3" w15:restartNumberingAfterBreak="0">
    <w:nsid w:val="10996E93"/>
    <w:multiLevelType w:val="hybridMultilevel"/>
    <w:tmpl w:val="9A461E80"/>
    <w:lvl w:ilvl="0" w:tplc="5F245E90">
      <w:start w:val="1"/>
      <w:numFmt w:val="bullet"/>
      <w:lvlText w:val=""/>
      <w:lvlJc w:val="left"/>
      <w:pPr>
        <w:ind w:left="720" w:hanging="360"/>
      </w:pPr>
      <w:rPr>
        <w:rFonts w:ascii="Symbol" w:hAnsi="Symbol"/>
      </w:rPr>
    </w:lvl>
    <w:lvl w:ilvl="1" w:tplc="48787C92">
      <w:start w:val="1"/>
      <w:numFmt w:val="bullet"/>
      <w:lvlText w:val=""/>
      <w:lvlJc w:val="left"/>
      <w:pPr>
        <w:ind w:left="720" w:hanging="360"/>
      </w:pPr>
      <w:rPr>
        <w:rFonts w:ascii="Symbol" w:hAnsi="Symbol"/>
      </w:rPr>
    </w:lvl>
    <w:lvl w:ilvl="2" w:tplc="4A46B366">
      <w:start w:val="1"/>
      <w:numFmt w:val="bullet"/>
      <w:lvlText w:val=""/>
      <w:lvlJc w:val="left"/>
      <w:pPr>
        <w:ind w:left="720" w:hanging="360"/>
      </w:pPr>
      <w:rPr>
        <w:rFonts w:ascii="Symbol" w:hAnsi="Symbol"/>
      </w:rPr>
    </w:lvl>
    <w:lvl w:ilvl="3" w:tplc="FD789D02">
      <w:start w:val="1"/>
      <w:numFmt w:val="bullet"/>
      <w:lvlText w:val=""/>
      <w:lvlJc w:val="left"/>
      <w:pPr>
        <w:ind w:left="720" w:hanging="360"/>
      </w:pPr>
      <w:rPr>
        <w:rFonts w:ascii="Symbol" w:hAnsi="Symbol"/>
      </w:rPr>
    </w:lvl>
    <w:lvl w:ilvl="4" w:tplc="E4808694">
      <w:start w:val="1"/>
      <w:numFmt w:val="bullet"/>
      <w:lvlText w:val=""/>
      <w:lvlJc w:val="left"/>
      <w:pPr>
        <w:ind w:left="720" w:hanging="360"/>
      </w:pPr>
      <w:rPr>
        <w:rFonts w:ascii="Symbol" w:hAnsi="Symbol"/>
      </w:rPr>
    </w:lvl>
    <w:lvl w:ilvl="5" w:tplc="7680A782">
      <w:start w:val="1"/>
      <w:numFmt w:val="bullet"/>
      <w:lvlText w:val=""/>
      <w:lvlJc w:val="left"/>
      <w:pPr>
        <w:ind w:left="720" w:hanging="360"/>
      </w:pPr>
      <w:rPr>
        <w:rFonts w:ascii="Symbol" w:hAnsi="Symbol"/>
      </w:rPr>
    </w:lvl>
    <w:lvl w:ilvl="6" w:tplc="997CA5B2">
      <w:start w:val="1"/>
      <w:numFmt w:val="bullet"/>
      <w:lvlText w:val=""/>
      <w:lvlJc w:val="left"/>
      <w:pPr>
        <w:ind w:left="720" w:hanging="360"/>
      </w:pPr>
      <w:rPr>
        <w:rFonts w:ascii="Symbol" w:hAnsi="Symbol"/>
      </w:rPr>
    </w:lvl>
    <w:lvl w:ilvl="7" w:tplc="0A00218E">
      <w:start w:val="1"/>
      <w:numFmt w:val="bullet"/>
      <w:lvlText w:val=""/>
      <w:lvlJc w:val="left"/>
      <w:pPr>
        <w:ind w:left="720" w:hanging="360"/>
      </w:pPr>
      <w:rPr>
        <w:rFonts w:ascii="Symbol" w:hAnsi="Symbol"/>
      </w:rPr>
    </w:lvl>
    <w:lvl w:ilvl="8" w:tplc="A8CAC7F8">
      <w:start w:val="1"/>
      <w:numFmt w:val="bullet"/>
      <w:lvlText w:val=""/>
      <w:lvlJc w:val="left"/>
      <w:pPr>
        <w:ind w:left="720" w:hanging="360"/>
      </w:pPr>
      <w:rPr>
        <w:rFonts w:ascii="Symbol" w:hAnsi="Symbol"/>
      </w:rPr>
    </w:lvl>
  </w:abstractNum>
  <w:abstractNum w:abstractNumId="4" w15:restartNumberingAfterBreak="0">
    <w:nsid w:val="11BE61DD"/>
    <w:multiLevelType w:val="hybridMultilevel"/>
    <w:tmpl w:val="4C4C625C"/>
    <w:lvl w:ilvl="0" w:tplc="CD5CD910">
      <w:start w:val="1"/>
      <w:numFmt w:val="bullet"/>
      <w:lvlText w:val=""/>
      <w:lvlJc w:val="left"/>
      <w:pPr>
        <w:ind w:left="720" w:hanging="360"/>
      </w:pPr>
      <w:rPr>
        <w:rFonts w:ascii="Symbol" w:hAnsi="Symbol"/>
      </w:rPr>
    </w:lvl>
    <w:lvl w:ilvl="1" w:tplc="E1146C62">
      <w:start w:val="1"/>
      <w:numFmt w:val="bullet"/>
      <w:lvlText w:val=""/>
      <w:lvlJc w:val="left"/>
      <w:pPr>
        <w:ind w:left="720" w:hanging="360"/>
      </w:pPr>
      <w:rPr>
        <w:rFonts w:ascii="Symbol" w:hAnsi="Symbol"/>
      </w:rPr>
    </w:lvl>
    <w:lvl w:ilvl="2" w:tplc="48565FF8">
      <w:start w:val="1"/>
      <w:numFmt w:val="bullet"/>
      <w:lvlText w:val=""/>
      <w:lvlJc w:val="left"/>
      <w:pPr>
        <w:ind w:left="720" w:hanging="360"/>
      </w:pPr>
      <w:rPr>
        <w:rFonts w:ascii="Symbol" w:hAnsi="Symbol"/>
      </w:rPr>
    </w:lvl>
    <w:lvl w:ilvl="3" w:tplc="134CCDBC">
      <w:start w:val="1"/>
      <w:numFmt w:val="bullet"/>
      <w:lvlText w:val=""/>
      <w:lvlJc w:val="left"/>
      <w:pPr>
        <w:ind w:left="720" w:hanging="360"/>
      </w:pPr>
      <w:rPr>
        <w:rFonts w:ascii="Symbol" w:hAnsi="Symbol"/>
      </w:rPr>
    </w:lvl>
    <w:lvl w:ilvl="4" w:tplc="48DED77C">
      <w:start w:val="1"/>
      <w:numFmt w:val="bullet"/>
      <w:lvlText w:val=""/>
      <w:lvlJc w:val="left"/>
      <w:pPr>
        <w:ind w:left="720" w:hanging="360"/>
      </w:pPr>
      <w:rPr>
        <w:rFonts w:ascii="Symbol" w:hAnsi="Symbol"/>
      </w:rPr>
    </w:lvl>
    <w:lvl w:ilvl="5" w:tplc="352E6E58">
      <w:start w:val="1"/>
      <w:numFmt w:val="bullet"/>
      <w:lvlText w:val=""/>
      <w:lvlJc w:val="left"/>
      <w:pPr>
        <w:ind w:left="720" w:hanging="360"/>
      </w:pPr>
      <w:rPr>
        <w:rFonts w:ascii="Symbol" w:hAnsi="Symbol"/>
      </w:rPr>
    </w:lvl>
    <w:lvl w:ilvl="6" w:tplc="AAE6D1BE">
      <w:start w:val="1"/>
      <w:numFmt w:val="bullet"/>
      <w:lvlText w:val=""/>
      <w:lvlJc w:val="left"/>
      <w:pPr>
        <w:ind w:left="720" w:hanging="360"/>
      </w:pPr>
      <w:rPr>
        <w:rFonts w:ascii="Symbol" w:hAnsi="Symbol"/>
      </w:rPr>
    </w:lvl>
    <w:lvl w:ilvl="7" w:tplc="FB220BB6">
      <w:start w:val="1"/>
      <w:numFmt w:val="bullet"/>
      <w:lvlText w:val=""/>
      <w:lvlJc w:val="left"/>
      <w:pPr>
        <w:ind w:left="720" w:hanging="360"/>
      </w:pPr>
      <w:rPr>
        <w:rFonts w:ascii="Symbol" w:hAnsi="Symbol"/>
      </w:rPr>
    </w:lvl>
    <w:lvl w:ilvl="8" w:tplc="9E663F24">
      <w:start w:val="1"/>
      <w:numFmt w:val="bullet"/>
      <w:lvlText w:val=""/>
      <w:lvlJc w:val="left"/>
      <w:pPr>
        <w:ind w:left="720" w:hanging="360"/>
      </w:pPr>
      <w:rPr>
        <w:rFonts w:ascii="Symbol" w:hAnsi="Symbol"/>
      </w:rPr>
    </w:lvl>
  </w:abstractNum>
  <w:abstractNum w:abstractNumId="5" w15:restartNumberingAfterBreak="0">
    <w:nsid w:val="120B8345"/>
    <w:multiLevelType w:val="multilevel"/>
    <w:tmpl w:val="19D66CAA"/>
    <w:name w:val="TableListNumberNumbering"/>
    <w:lvl w:ilvl="0">
      <w:start w:val="1"/>
      <w:numFmt w:val="decimal"/>
      <w:pStyle w:val="TableListNumber"/>
      <w:lvlText w:val="(%1)"/>
      <w:lvlJc w:val="left"/>
      <w:pPr>
        <w:tabs>
          <w:tab w:val="num" w:pos="454"/>
        </w:tabs>
        <w:ind w:left="454" w:hanging="454"/>
      </w:pPr>
    </w:lvl>
    <w:lvl w:ilvl="1">
      <w:start w:val="1"/>
      <w:numFmt w:val="lowerLetter"/>
      <w:pStyle w:val="TableListNumberLevel2"/>
      <w:lvlText w:val="(%2)"/>
      <w:lvlJc w:val="left"/>
      <w:pPr>
        <w:tabs>
          <w:tab w:val="num" w:pos="907"/>
        </w:tabs>
        <w:ind w:left="907" w:hanging="453"/>
      </w:pPr>
    </w:lvl>
    <w:lvl w:ilvl="2">
      <w:start w:val="1"/>
      <w:numFmt w:val="bullet"/>
      <w:pStyle w:val="TableListNumberLevel3"/>
      <w:lvlText w:val="–"/>
      <w:lvlJc w:val="left"/>
      <w:pPr>
        <w:tabs>
          <w:tab w:val="num" w:pos="1361"/>
        </w:tabs>
        <w:ind w:left="1361" w:hanging="454"/>
      </w:pPr>
      <w:rPr>
        <w:rFonts w:ascii="Times New Roman" w:hAnsi="Times New Roman" w:hint="default"/>
      </w:rPr>
    </w:lvl>
    <w:lvl w:ilvl="3">
      <w:start w:val="1"/>
      <w:numFmt w:val="bullet"/>
      <w:pStyle w:val="TableListNumberLevel4"/>
      <w:lvlText w:val=""/>
      <w:lvlJc w:val="left"/>
      <w:pPr>
        <w:tabs>
          <w:tab w:val="num" w:pos="1814"/>
        </w:tabs>
        <w:ind w:left="1814" w:hanging="453"/>
      </w:pPr>
      <w:rPr>
        <w:rFonts w:ascii="Symbol" w:hAnsi="Symbol" w:hint="default"/>
      </w:rPr>
    </w:lvl>
    <w:lvl w:ilvl="4">
      <w:numFmt w:val="decimal"/>
      <w:lvlText w:val=""/>
      <w:lvlJc w:val="left"/>
    </w:lvl>
    <w:lvl w:ilvl="5">
      <w:numFmt w:val="decimal"/>
      <w:lvlText w:val=""/>
      <w:lvlJc w:val="left"/>
    </w:lvl>
    <w:lvl w:ilvl="6">
      <w:numFmt w:val="decimal"/>
      <w:lvlText w:val=""/>
      <w:lvlJc w:val="left"/>
    </w:lvl>
    <w:lvl w:ilvl="7">
      <w:numFmt w:val="decimal"/>
      <w:lvlText w:val=""/>
      <w:lvlJc w:val="left"/>
    </w:lvl>
    <w:lvl w:ilvl="8">
      <w:numFmt w:val="decimal"/>
      <w:lvlText w:val=""/>
      <w:lvlJc w:val="left"/>
    </w:lvl>
  </w:abstractNum>
  <w:abstractNum w:abstractNumId="6" w15:restartNumberingAfterBreak="0">
    <w:nsid w:val="15F87F90"/>
    <w:multiLevelType w:val="hybridMultilevel"/>
    <w:tmpl w:val="FA8C933C"/>
    <w:lvl w:ilvl="0" w:tplc="F5B4AC60">
      <w:start w:val="1"/>
      <w:numFmt w:val="bullet"/>
      <w:lvlText w:val=""/>
      <w:lvlJc w:val="left"/>
      <w:pPr>
        <w:ind w:left="720" w:hanging="360"/>
      </w:pPr>
      <w:rPr>
        <w:rFonts w:ascii="Symbol" w:hAnsi="Symbol"/>
      </w:rPr>
    </w:lvl>
    <w:lvl w:ilvl="1" w:tplc="6804D20E">
      <w:start w:val="1"/>
      <w:numFmt w:val="bullet"/>
      <w:lvlText w:val=""/>
      <w:lvlJc w:val="left"/>
      <w:pPr>
        <w:ind w:left="720" w:hanging="360"/>
      </w:pPr>
      <w:rPr>
        <w:rFonts w:ascii="Symbol" w:hAnsi="Symbol"/>
      </w:rPr>
    </w:lvl>
    <w:lvl w:ilvl="2" w:tplc="1B0889A0">
      <w:start w:val="1"/>
      <w:numFmt w:val="bullet"/>
      <w:lvlText w:val=""/>
      <w:lvlJc w:val="left"/>
      <w:pPr>
        <w:ind w:left="720" w:hanging="360"/>
      </w:pPr>
      <w:rPr>
        <w:rFonts w:ascii="Symbol" w:hAnsi="Symbol"/>
      </w:rPr>
    </w:lvl>
    <w:lvl w:ilvl="3" w:tplc="671E6916">
      <w:start w:val="1"/>
      <w:numFmt w:val="bullet"/>
      <w:lvlText w:val=""/>
      <w:lvlJc w:val="left"/>
      <w:pPr>
        <w:ind w:left="720" w:hanging="360"/>
      </w:pPr>
      <w:rPr>
        <w:rFonts w:ascii="Symbol" w:hAnsi="Symbol"/>
      </w:rPr>
    </w:lvl>
    <w:lvl w:ilvl="4" w:tplc="ECD2DC28">
      <w:start w:val="1"/>
      <w:numFmt w:val="bullet"/>
      <w:lvlText w:val=""/>
      <w:lvlJc w:val="left"/>
      <w:pPr>
        <w:ind w:left="720" w:hanging="360"/>
      </w:pPr>
      <w:rPr>
        <w:rFonts w:ascii="Symbol" w:hAnsi="Symbol"/>
      </w:rPr>
    </w:lvl>
    <w:lvl w:ilvl="5" w:tplc="AA5C3070">
      <w:start w:val="1"/>
      <w:numFmt w:val="bullet"/>
      <w:lvlText w:val=""/>
      <w:lvlJc w:val="left"/>
      <w:pPr>
        <w:ind w:left="720" w:hanging="360"/>
      </w:pPr>
      <w:rPr>
        <w:rFonts w:ascii="Symbol" w:hAnsi="Symbol"/>
      </w:rPr>
    </w:lvl>
    <w:lvl w:ilvl="6" w:tplc="98B85E14">
      <w:start w:val="1"/>
      <w:numFmt w:val="bullet"/>
      <w:lvlText w:val=""/>
      <w:lvlJc w:val="left"/>
      <w:pPr>
        <w:ind w:left="720" w:hanging="360"/>
      </w:pPr>
      <w:rPr>
        <w:rFonts w:ascii="Symbol" w:hAnsi="Symbol"/>
      </w:rPr>
    </w:lvl>
    <w:lvl w:ilvl="7" w:tplc="B96859A8">
      <w:start w:val="1"/>
      <w:numFmt w:val="bullet"/>
      <w:lvlText w:val=""/>
      <w:lvlJc w:val="left"/>
      <w:pPr>
        <w:ind w:left="720" w:hanging="360"/>
      </w:pPr>
      <w:rPr>
        <w:rFonts w:ascii="Symbol" w:hAnsi="Symbol"/>
      </w:rPr>
    </w:lvl>
    <w:lvl w:ilvl="8" w:tplc="ECB2E74E">
      <w:start w:val="1"/>
      <w:numFmt w:val="bullet"/>
      <w:lvlText w:val=""/>
      <w:lvlJc w:val="left"/>
      <w:pPr>
        <w:ind w:left="720" w:hanging="360"/>
      </w:pPr>
      <w:rPr>
        <w:rFonts w:ascii="Symbol" w:hAnsi="Symbol"/>
      </w:rPr>
    </w:lvl>
  </w:abstractNum>
  <w:abstractNum w:abstractNumId="7" w15:restartNumberingAfterBreak="0">
    <w:nsid w:val="1682391F"/>
    <w:multiLevelType w:val="hybridMultilevel"/>
    <w:tmpl w:val="2A964346"/>
    <w:lvl w:ilvl="0" w:tplc="18090001">
      <w:start w:val="1"/>
      <w:numFmt w:val="bullet"/>
      <w:lvlText w:val=""/>
      <w:lvlJc w:val="left"/>
      <w:pPr>
        <w:ind w:left="360" w:hanging="360"/>
      </w:pPr>
      <w:rPr>
        <w:rFonts w:ascii="Symbol" w:hAnsi="Symbol" w:hint="default"/>
      </w:rPr>
    </w:lvl>
    <w:lvl w:ilvl="1" w:tplc="FFFFFFFF" w:tentative="1">
      <w:start w:val="1"/>
      <w:numFmt w:val="bullet"/>
      <w:lvlText w:val="o"/>
      <w:lvlJc w:val="left"/>
      <w:pPr>
        <w:ind w:left="1080" w:hanging="360"/>
      </w:pPr>
      <w:rPr>
        <w:rFonts w:ascii="Courier New" w:hAnsi="Courier New" w:cs="Courier New" w:hint="default"/>
      </w:rPr>
    </w:lvl>
    <w:lvl w:ilvl="2" w:tplc="FFFFFFFF" w:tentative="1">
      <w:start w:val="1"/>
      <w:numFmt w:val="bullet"/>
      <w:lvlText w:val=""/>
      <w:lvlJc w:val="left"/>
      <w:pPr>
        <w:ind w:left="1800" w:hanging="360"/>
      </w:pPr>
      <w:rPr>
        <w:rFonts w:ascii="Wingdings" w:hAnsi="Wingdings" w:hint="default"/>
      </w:rPr>
    </w:lvl>
    <w:lvl w:ilvl="3" w:tplc="FFFFFFFF" w:tentative="1">
      <w:start w:val="1"/>
      <w:numFmt w:val="bullet"/>
      <w:lvlText w:val=""/>
      <w:lvlJc w:val="left"/>
      <w:pPr>
        <w:ind w:left="2520" w:hanging="360"/>
      </w:pPr>
      <w:rPr>
        <w:rFonts w:ascii="Symbol" w:hAnsi="Symbol" w:hint="default"/>
      </w:rPr>
    </w:lvl>
    <w:lvl w:ilvl="4" w:tplc="FFFFFFFF" w:tentative="1">
      <w:start w:val="1"/>
      <w:numFmt w:val="bullet"/>
      <w:lvlText w:val="o"/>
      <w:lvlJc w:val="left"/>
      <w:pPr>
        <w:ind w:left="3240" w:hanging="360"/>
      </w:pPr>
      <w:rPr>
        <w:rFonts w:ascii="Courier New" w:hAnsi="Courier New" w:cs="Courier New" w:hint="default"/>
      </w:rPr>
    </w:lvl>
    <w:lvl w:ilvl="5" w:tplc="FFFFFFFF" w:tentative="1">
      <w:start w:val="1"/>
      <w:numFmt w:val="bullet"/>
      <w:lvlText w:val=""/>
      <w:lvlJc w:val="left"/>
      <w:pPr>
        <w:ind w:left="3960" w:hanging="360"/>
      </w:pPr>
      <w:rPr>
        <w:rFonts w:ascii="Wingdings" w:hAnsi="Wingdings" w:hint="default"/>
      </w:rPr>
    </w:lvl>
    <w:lvl w:ilvl="6" w:tplc="FFFFFFFF" w:tentative="1">
      <w:start w:val="1"/>
      <w:numFmt w:val="bullet"/>
      <w:lvlText w:val=""/>
      <w:lvlJc w:val="left"/>
      <w:pPr>
        <w:ind w:left="4680" w:hanging="360"/>
      </w:pPr>
      <w:rPr>
        <w:rFonts w:ascii="Symbol" w:hAnsi="Symbol" w:hint="default"/>
      </w:rPr>
    </w:lvl>
    <w:lvl w:ilvl="7" w:tplc="FFFFFFFF" w:tentative="1">
      <w:start w:val="1"/>
      <w:numFmt w:val="bullet"/>
      <w:lvlText w:val="o"/>
      <w:lvlJc w:val="left"/>
      <w:pPr>
        <w:ind w:left="5400" w:hanging="360"/>
      </w:pPr>
      <w:rPr>
        <w:rFonts w:ascii="Courier New" w:hAnsi="Courier New" w:cs="Courier New" w:hint="default"/>
      </w:rPr>
    </w:lvl>
    <w:lvl w:ilvl="8" w:tplc="FFFFFFFF" w:tentative="1">
      <w:start w:val="1"/>
      <w:numFmt w:val="bullet"/>
      <w:lvlText w:val=""/>
      <w:lvlJc w:val="left"/>
      <w:pPr>
        <w:ind w:left="6120" w:hanging="360"/>
      </w:pPr>
      <w:rPr>
        <w:rFonts w:ascii="Wingdings" w:hAnsi="Wingdings" w:hint="default"/>
      </w:rPr>
    </w:lvl>
  </w:abstractNum>
  <w:abstractNum w:abstractNumId="8" w15:restartNumberingAfterBreak="0">
    <w:nsid w:val="18884077"/>
    <w:multiLevelType w:val="multilevel"/>
    <w:tmpl w:val="60DA1A8E"/>
    <w:lvl w:ilvl="0">
      <w:start w:val="2"/>
      <w:numFmt w:val="decimal"/>
      <w:lvlText w:val="%1."/>
      <w:lvlJc w:val="left"/>
      <w:pPr>
        <w:ind w:left="720" w:hanging="360"/>
      </w:pPr>
      <w:rPr>
        <w:rFonts w:hint="default"/>
      </w:rPr>
    </w:lvl>
    <w:lvl w:ilvl="1">
      <w:start w:val="1"/>
      <w:numFmt w:val="decimal"/>
      <w:isLgl/>
      <w:lvlText w:val="%1.%2."/>
      <w:lvlJc w:val="left"/>
      <w:pPr>
        <w:ind w:left="1215" w:hanging="855"/>
      </w:pPr>
      <w:rPr>
        <w:rFonts w:hint="default"/>
      </w:rPr>
    </w:lvl>
    <w:lvl w:ilvl="2">
      <w:start w:val="1"/>
      <w:numFmt w:val="decimal"/>
      <w:isLgl/>
      <w:lvlText w:val="%1.%2.%3."/>
      <w:lvlJc w:val="left"/>
      <w:pPr>
        <w:ind w:left="1215" w:hanging="855"/>
      </w:pPr>
      <w:rPr>
        <w:rFonts w:hint="default"/>
      </w:rPr>
    </w:lvl>
    <w:lvl w:ilvl="3">
      <w:start w:val="1"/>
      <w:numFmt w:val="decimal"/>
      <w:isLgl/>
      <w:lvlText w:val="%1.%2.%3.%4."/>
      <w:lvlJc w:val="left"/>
      <w:pPr>
        <w:ind w:left="1215" w:hanging="855"/>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440" w:hanging="108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1800" w:hanging="1440"/>
      </w:pPr>
      <w:rPr>
        <w:rFonts w:hint="default"/>
      </w:rPr>
    </w:lvl>
    <w:lvl w:ilvl="8">
      <w:start w:val="1"/>
      <w:numFmt w:val="decimal"/>
      <w:isLgl/>
      <w:lvlText w:val="%1.%2.%3.%4.%5.%6.%7.%8.%9."/>
      <w:lvlJc w:val="left"/>
      <w:pPr>
        <w:ind w:left="2160" w:hanging="1800"/>
      </w:pPr>
      <w:rPr>
        <w:rFonts w:hint="default"/>
      </w:rPr>
    </w:lvl>
  </w:abstractNum>
  <w:abstractNum w:abstractNumId="9" w15:restartNumberingAfterBreak="0">
    <w:nsid w:val="1B3C78B8"/>
    <w:multiLevelType w:val="multilevel"/>
    <w:tmpl w:val="0A2CB9E4"/>
    <w:lvl w:ilvl="0">
      <w:start w:val="1"/>
      <w:numFmt w:val="bullet"/>
      <w:pStyle w:val="Point0number"/>
      <w:lvlText w:val=""/>
      <w:lvlJc w:val="left"/>
      <w:pPr>
        <w:tabs>
          <w:tab w:val="num" w:pos="850"/>
        </w:tabs>
        <w:ind w:left="850" w:hanging="850"/>
      </w:pPr>
      <w:rPr>
        <w:rFonts w:ascii="Symbol" w:hAnsi="Symbol" w:hint="default"/>
      </w:rPr>
    </w:lvl>
    <w:lvl w:ilvl="1">
      <w:start w:val="1"/>
      <w:numFmt w:val="lowerLetter"/>
      <w:pStyle w:val="Point0letter"/>
      <w:lvlText w:val="(%2)"/>
      <w:lvlJc w:val="left"/>
      <w:pPr>
        <w:tabs>
          <w:tab w:val="num" w:pos="850"/>
        </w:tabs>
        <w:ind w:left="850" w:hanging="850"/>
      </w:pPr>
      <w:rPr>
        <w:rFonts w:hint="default"/>
      </w:rPr>
    </w:lvl>
    <w:lvl w:ilvl="2">
      <w:start w:val="1"/>
      <w:numFmt w:val="decimal"/>
      <w:pStyle w:val="Point1number"/>
      <w:lvlText w:val="(%3)"/>
      <w:lvlJc w:val="left"/>
      <w:pPr>
        <w:tabs>
          <w:tab w:val="num" w:pos="1417"/>
        </w:tabs>
        <w:ind w:left="1417" w:hanging="567"/>
      </w:pPr>
      <w:rPr>
        <w:rFonts w:hint="default"/>
      </w:rPr>
    </w:lvl>
    <w:lvl w:ilvl="3">
      <w:start w:val="1"/>
      <w:numFmt w:val="lowerLetter"/>
      <w:pStyle w:val="Point1letter"/>
      <w:lvlText w:val="(%4)"/>
      <w:lvlJc w:val="left"/>
      <w:pPr>
        <w:tabs>
          <w:tab w:val="num" w:pos="1417"/>
        </w:tabs>
        <w:ind w:left="1417" w:hanging="567"/>
      </w:pPr>
      <w:rPr>
        <w:rFonts w:hint="default"/>
      </w:rPr>
    </w:lvl>
    <w:lvl w:ilvl="4">
      <w:start w:val="1"/>
      <w:numFmt w:val="decimal"/>
      <w:pStyle w:val="Point2number"/>
      <w:lvlText w:val="(%5)"/>
      <w:lvlJc w:val="left"/>
      <w:pPr>
        <w:tabs>
          <w:tab w:val="num" w:pos="1984"/>
        </w:tabs>
        <w:ind w:left="1984" w:hanging="567"/>
      </w:pPr>
      <w:rPr>
        <w:rFonts w:hint="default"/>
      </w:rPr>
    </w:lvl>
    <w:lvl w:ilvl="5">
      <w:start w:val="1"/>
      <w:numFmt w:val="lowerLetter"/>
      <w:pStyle w:val="Point2letter"/>
      <w:lvlText w:val="(%6)"/>
      <w:lvlJc w:val="left"/>
      <w:pPr>
        <w:tabs>
          <w:tab w:val="num" w:pos="1984"/>
        </w:tabs>
        <w:ind w:left="1984" w:hanging="567"/>
      </w:pPr>
      <w:rPr>
        <w:rFonts w:hint="default"/>
      </w:rPr>
    </w:lvl>
    <w:lvl w:ilvl="6">
      <w:start w:val="1"/>
      <w:numFmt w:val="decimal"/>
      <w:pStyle w:val="Point3number"/>
      <w:lvlText w:val="(%7)"/>
      <w:lvlJc w:val="left"/>
      <w:pPr>
        <w:tabs>
          <w:tab w:val="num" w:pos="2551"/>
        </w:tabs>
        <w:ind w:left="2551" w:hanging="567"/>
      </w:pPr>
      <w:rPr>
        <w:rFonts w:hint="default"/>
      </w:rPr>
    </w:lvl>
    <w:lvl w:ilvl="7">
      <w:start w:val="1"/>
      <w:numFmt w:val="lowerLetter"/>
      <w:pStyle w:val="Point3letter"/>
      <w:lvlText w:val="(%8)"/>
      <w:lvlJc w:val="left"/>
      <w:pPr>
        <w:tabs>
          <w:tab w:val="num" w:pos="2551"/>
        </w:tabs>
        <w:ind w:left="2551" w:hanging="567"/>
      </w:pPr>
      <w:rPr>
        <w:rFonts w:hint="default"/>
      </w:rPr>
    </w:lvl>
    <w:lvl w:ilvl="8">
      <w:start w:val="1"/>
      <w:numFmt w:val="lowerLetter"/>
      <w:pStyle w:val="Point4letter"/>
      <w:lvlText w:val="(%9)"/>
      <w:lvlJc w:val="left"/>
      <w:pPr>
        <w:tabs>
          <w:tab w:val="num" w:pos="3118"/>
        </w:tabs>
        <w:ind w:left="3118" w:hanging="567"/>
      </w:pPr>
      <w:rPr>
        <w:rFonts w:hint="default"/>
      </w:rPr>
    </w:lvl>
  </w:abstractNum>
  <w:abstractNum w:abstractNumId="10" w15:restartNumberingAfterBreak="0">
    <w:nsid w:val="1BBB0E55"/>
    <w:multiLevelType w:val="hybridMultilevel"/>
    <w:tmpl w:val="935E0472"/>
    <w:lvl w:ilvl="0" w:tplc="18090001">
      <w:start w:val="1"/>
      <w:numFmt w:val="bullet"/>
      <w:lvlText w:val=""/>
      <w:lvlJc w:val="left"/>
      <w:pPr>
        <w:ind w:left="360" w:hanging="360"/>
      </w:pPr>
      <w:rPr>
        <w:rFonts w:ascii="Symbol" w:hAnsi="Symbol" w:hint="default"/>
      </w:rPr>
    </w:lvl>
    <w:lvl w:ilvl="1" w:tplc="FFFFFFFF">
      <w:start w:val="1"/>
      <w:numFmt w:val="bullet"/>
      <w:lvlText w:val="o"/>
      <w:lvlJc w:val="left"/>
      <w:pPr>
        <w:ind w:left="1080" w:hanging="360"/>
      </w:pPr>
      <w:rPr>
        <w:rFonts w:ascii="Courier New" w:hAnsi="Courier New" w:cs="Courier New" w:hint="default"/>
      </w:rPr>
    </w:lvl>
    <w:lvl w:ilvl="2" w:tplc="FFFFFFFF" w:tentative="1">
      <w:start w:val="1"/>
      <w:numFmt w:val="bullet"/>
      <w:lvlText w:val=""/>
      <w:lvlJc w:val="left"/>
      <w:pPr>
        <w:ind w:left="1800" w:hanging="360"/>
      </w:pPr>
      <w:rPr>
        <w:rFonts w:ascii="Wingdings" w:hAnsi="Wingdings" w:hint="default"/>
      </w:rPr>
    </w:lvl>
    <w:lvl w:ilvl="3" w:tplc="FFFFFFFF" w:tentative="1">
      <w:start w:val="1"/>
      <w:numFmt w:val="bullet"/>
      <w:lvlText w:val=""/>
      <w:lvlJc w:val="left"/>
      <w:pPr>
        <w:ind w:left="2520" w:hanging="360"/>
      </w:pPr>
      <w:rPr>
        <w:rFonts w:ascii="Symbol" w:hAnsi="Symbol" w:hint="default"/>
      </w:rPr>
    </w:lvl>
    <w:lvl w:ilvl="4" w:tplc="FFFFFFFF" w:tentative="1">
      <w:start w:val="1"/>
      <w:numFmt w:val="bullet"/>
      <w:lvlText w:val="o"/>
      <w:lvlJc w:val="left"/>
      <w:pPr>
        <w:ind w:left="3240" w:hanging="360"/>
      </w:pPr>
      <w:rPr>
        <w:rFonts w:ascii="Courier New" w:hAnsi="Courier New" w:cs="Courier New" w:hint="default"/>
      </w:rPr>
    </w:lvl>
    <w:lvl w:ilvl="5" w:tplc="FFFFFFFF" w:tentative="1">
      <w:start w:val="1"/>
      <w:numFmt w:val="bullet"/>
      <w:lvlText w:val=""/>
      <w:lvlJc w:val="left"/>
      <w:pPr>
        <w:ind w:left="3960" w:hanging="360"/>
      </w:pPr>
      <w:rPr>
        <w:rFonts w:ascii="Wingdings" w:hAnsi="Wingdings" w:hint="default"/>
      </w:rPr>
    </w:lvl>
    <w:lvl w:ilvl="6" w:tplc="FFFFFFFF" w:tentative="1">
      <w:start w:val="1"/>
      <w:numFmt w:val="bullet"/>
      <w:lvlText w:val=""/>
      <w:lvlJc w:val="left"/>
      <w:pPr>
        <w:ind w:left="4680" w:hanging="360"/>
      </w:pPr>
      <w:rPr>
        <w:rFonts w:ascii="Symbol" w:hAnsi="Symbol" w:hint="default"/>
      </w:rPr>
    </w:lvl>
    <w:lvl w:ilvl="7" w:tplc="FFFFFFFF" w:tentative="1">
      <w:start w:val="1"/>
      <w:numFmt w:val="bullet"/>
      <w:lvlText w:val="o"/>
      <w:lvlJc w:val="left"/>
      <w:pPr>
        <w:ind w:left="5400" w:hanging="360"/>
      </w:pPr>
      <w:rPr>
        <w:rFonts w:ascii="Courier New" w:hAnsi="Courier New" w:cs="Courier New" w:hint="default"/>
      </w:rPr>
    </w:lvl>
    <w:lvl w:ilvl="8" w:tplc="FFFFFFFF" w:tentative="1">
      <w:start w:val="1"/>
      <w:numFmt w:val="bullet"/>
      <w:lvlText w:val=""/>
      <w:lvlJc w:val="left"/>
      <w:pPr>
        <w:ind w:left="6120" w:hanging="360"/>
      </w:pPr>
      <w:rPr>
        <w:rFonts w:ascii="Wingdings" w:hAnsi="Wingdings" w:hint="default"/>
      </w:rPr>
    </w:lvl>
  </w:abstractNum>
  <w:abstractNum w:abstractNumId="11" w15:restartNumberingAfterBreak="0">
    <w:nsid w:val="1CF1087B"/>
    <w:multiLevelType w:val="hybridMultilevel"/>
    <w:tmpl w:val="6F0A66D6"/>
    <w:lvl w:ilvl="0" w:tplc="18090001">
      <w:start w:val="1"/>
      <w:numFmt w:val="bullet"/>
      <w:lvlText w:val=""/>
      <w:lvlJc w:val="left"/>
      <w:pPr>
        <w:ind w:left="360" w:hanging="360"/>
      </w:pPr>
      <w:rPr>
        <w:rFonts w:ascii="Symbol" w:hAnsi="Symbol" w:hint="default"/>
        <w:b/>
      </w:rPr>
    </w:lvl>
    <w:lvl w:ilvl="1" w:tplc="FFFFFFFF" w:tentative="1">
      <w:start w:val="1"/>
      <w:numFmt w:val="bullet"/>
      <w:lvlText w:val="o"/>
      <w:lvlJc w:val="left"/>
      <w:pPr>
        <w:ind w:left="1080" w:hanging="360"/>
      </w:pPr>
      <w:rPr>
        <w:rFonts w:ascii="Courier New" w:hAnsi="Courier New" w:cs="Courier New" w:hint="default"/>
      </w:rPr>
    </w:lvl>
    <w:lvl w:ilvl="2" w:tplc="FFFFFFFF" w:tentative="1">
      <w:start w:val="1"/>
      <w:numFmt w:val="bullet"/>
      <w:lvlText w:val=""/>
      <w:lvlJc w:val="left"/>
      <w:pPr>
        <w:ind w:left="1800" w:hanging="360"/>
      </w:pPr>
      <w:rPr>
        <w:rFonts w:ascii="Wingdings" w:hAnsi="Wingdings" w:hint="default"/>
      </w:rPr>
    </w:lvl>
    <w:lvl w:ilvl="3" w:tplc="FFFFFFFF" w:tentative="1">
      <w:start w:val="1"/>
      <w:numFmt w:val="bullet"/>
      <w:lvlText w:val=""/>
      <w:lvlJc w:val="left"/>
      <w:pPr>
        <w:ind w:left="2520" w:hanging="360"/>
      </w:pPr>
      <w:rPr>
        <w:rFonts w:ascii="Symbol" w:hAnsi="Symbol" w:hint="default"/>
      </w:rPr>
    </w:lvl>
    <w:lvl w:ilvl="4" w:tplc="FFFFFFFF" w:tentative="1">
      <w:start w:val="1"/>
      <w:numFmt w:val="bullet"/>
      <w:lvlText w:val="o"/>
      <w:lvlJc w:val="left"/>
      <w:pPr>
        <w:ind w:left="3240" w:hanging="360"/>
      </w:pPr>
      <w:rPr>
        <w:rFonts w:ascii="Courier New" w:hAnsi="Courier New" w:cs="Courier New" w:hint="default"/>
      </w:rPr>
    </w:lvl>
    <w:lvl w:ilvl="5" w:tplc="FFFFFFFF" w:tentative="1">
      <w:start w:val="1"/>
      <w:numFmt w:val="bullet"/>
      <w:lvlText w:val=""/>
      <w:lvlJc w:val="left"/>
      <w:pPr>
        <w:ind w:left="3960" w:hanging="360"/>
      </w:pPr>
      <w:rPr>
        <w:rFonts w:ascii="Wingdings" w:hAnsi="Wingdings" w:hint="default"/>
      </w:rPr>
    </w:lvl>
    <w:lvl w:ilvl="6" w:tplc="FFFFFFFF" w:tentative="1">
      <w:start w:val="1"/>
      <w:numFmt w:val="bullet"/>
      <w:lvlText w:val=""/>
      <w:lvlJc w:val="left"/>
      <w:pPr>
        <w:ind w:left="4680" w:hanging="360"/>
      </w:pPr>
      <w:rPr>
        <w:rFonts w:ascii="Symbol" w:hAnsi="Symbol" w:hint="default"/>
      </w:rPr>
    </w:lvl>
    <w:lvl w:ilvl="7" w:tplc="FFFFFFFF" w:tentative="1">
      <w:start w:val="1"/>
      <w:numFmt w:val="bullet"/>
      <w:lvlText w:val="o"/>
      <w:lvlJc w:val="left"/>
      <w:pPr>
        <w:ind w:left="5400" w:hanging="360"/>
      </w:pPr>
      <w:rPr>
        <w:rFonts w:ascii="Courier New" w:hAnsi="Courier New" w:cs="Courier New" w:hint="default"/>
      </w:rPr>
    </w:lvl>
    <w:lvl w:ilvl="8" w:tplc="FFFFFFFF" w:tentative="1">
      <w:start w:val="1"/>
      <w:numFmt w:val="bullet"/>
      <w:lvlText w:val=""/>
      <w:lvlJc w:val="left"/>
      <w:pPr>
        <w:ind w:left="6120" w:hanging="360"/>
      </w:pPr>
      <w:rPr>
        <w:rFonts w:ascii="Wingdings" w:hAnsi="Wingdings" w:hint="default"/>
      </w:rPr>
    </w:lvl>
  </w:abstractNum>
  <w:abstractNum w:abstractNumId="12" w15:restartNumberingAfterBreak="0">
    <w:nsid w:val="1F2F75A4"/>
    <w:multiLevelType w:val="hybridMultilevel"/>
    <w:tmpl w:val="9F54CBC2"/>
    <w:lvl w:ilvl="0" w:tplc="FFFFFFFF">
      <w:start w:val="1"/>
      <w:numFmt w:val="bullet"/>
      <w:pStyle w:val="ListBullet"/>
      <w:lvlText w:val="·"/>
      <w:lvlJc w:val="left"/>
      <w:pPr>
        <w:ind w:left="720" w:hanging="360"/>
      </w:pPr>
      <w:rPr>
        <w:rFonts w:ascii="Symbol" w:hAnsi="Symbol" w:hint="default"/>
      </w:rPr>
    </w:lvl>
    <w:lvl w:ilvl="1" w:tplc="ABEC1C38" w:tentative="1">
      <w:start w:val="1"/>
      <w:numFmt w:val="bullet"/>
      <w:lvlText w:val="o"/>
      <w:lvlJc w:val="left"/>
      <w:pPr>
        <w:ind w:left="1440" w:hanging="360"/>
      </w:pPr>
      <w:rPr>
        <w:rFonts w:ascii="Courier New" w:hAnsi="Courier New" w:hint="default"/>
      </w:rPr>
    </w:lvl>
    <w:lvl w:ilvl="2" w:tplc="EF24CDCE" w:tentative="1">
      <w:start w:val="1"/>
      <w:numFmt w:val="bullet"/>
      <w:lvlText w:val=""/>
      <w:lvlJc w:val="left"/>
      <w:pPr>
        <w:ind w:left="2160" w:hanging="360"/>
      </w:pPr>
      <w:rPr>
        <w:rFonts w:ascii="Wingdings" w:hAnsi="Wingdings" w:hint="default"/>
      </w:rPr>
    </w:lvl>
    <w:lvl w:ilvl="3" w:tplc="D138E0F6" w:tentative="1">
      <w:start w:val="1"/>
      <w:numFmt w:val="bullet"/>
      <w:lvlText w:val=""/>
      <w:lvlJc w:val="left"/>
      <w:pPr>
        <w:ind w:left="2880" w:hanging="360"/>
      </w:pPr>
      <w:rPr>
        <w:rFonts w:ascii="Symbol" w:hAnsi="Symbol" w:hint="default"/>
      </w:rPr>
    </w:lvl>
    <w:lvl w:ilvl="4" w:tplc="C61E2370" w:tentative="1">
      <w:start w:val="1"/>
      <w:numFmt w:val="bullet"/>
      <w:lvlText w:val="o"/>
      <w:lvlJc w:val="left"/>
      <w:pPr>
        <w:ind w:left="3600" w:hanging="360"/>
      </w:pPr>
      <w:rPr>
        <w:rFonts w:ascii="Courier New" w:hAnsi="Courier New" w:hint="default"/>
      </w:rPr>
    </w:lvl>
    <w:lvl w:ilvl="5" w:tplc="FC503EC4" w:tentative="1">
      <w:start w:val="1"/>
      <w:numFmt w:val="bullet"/>
      <w:lvlText w:val=""/>
      <w:lvlJc w:val="left"/>
      <w:pPr>
        <w:ind w:left="4320" w:hanging="360"/>
      </w:pPr>
      <w:rPr>
        <w:rFonts w:ascii="Wingdings" w:hAnsi="Wingdings" w:hint="default"/>
      </w:rPr>
    </w:lvl>
    <w:lvl w:ilvl="6" w:tplc="5942D1E0" w:tentative="1">
      <w:start w:val="1"/>
      <w:numFmt w:val="bullet"/>
      <w:lvlText w:val=""/>
      <w:lvlJc w:val="left"/>
      <w:pPr>
        <w:ind w:left="5040" w:hanging="360"/>
      </w:pPr>
      <w:rPr>
        <w:rFonts w:ascii="Symbol" w:hAnsi="Symbol" w:hint="default"/>
      </w:rPr>
    </w:lvl>
    <w:lvl w:ilvl="7" w:tplc="275A27F8" w:tentative="1">
      <w:start w:val="1"/>
      <w:numFmt w:val="bullet"/>
      <w:lvlText w:val="o"/>
      <w:lvlJc w:val="left"/>
      <w:pPr>
        <w:ind w:left="5760" w:hanging="360"/>
      </w:pPr>
      <w:rPr>
        <w:rFonts w:ascii="Courier New" w:hAnsi="Courier New" w:hint="default"/>
      </w:rPr>
    </w:lvl>
    <w:lvl w:ilvl="8" w:tplc="D0F00F54" w:tentative="1">
      <w:start w:val="1"/>
      <w:numFmt w:val="bullet"/>
      <w:lvlText w:val=""/>
      <w:lvlJc w:val="left"/>
      <w:pPr>
        <w:ind w:left="6480" w:hanging="360"/>
      </w:pPr>
      <w:rPr>
        <w:rFonts w:ascii="Wingdings" w:hAnsi="Wingdings" w:hint="default"/>
      </w:rPr>
    </w:lvl>
  </w:abstractNum>
  <w:abstractNum w:abstractNumId="13" w15:restartNumberingAfterBreak="0">
    <w:nsid w:val="21DA58E2"/>
    <w:multiLevelType w:val="hybridMultilevel"/>
    <w:tmpl w:val="44165C76"/>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14" w15:restartNumberingAfterBreak="0">
    <w:nsid w:val="21FA27BF"/>
    <w:multiLevelType w:val="hybridMultilevel"/>
    <w:tmpl w:val="59EAD380"/>
    <w:lvl w:ilvl="0" w:tplc="FFFFFFFF">
      <w:start w:val="1"/>
      <w:numFmt w:val="bullet"/>
      <w:lvlText w:val=""/>
      <w:lvlJc w:val="left"/>
      <w:pPr>
        <w:ind w:left="360" w:hanging="360"/>
      </w:pPr>
      <w:rPr>
        <w:rFonts w:ascii="Symbol" w:hAnsi="Symbol" w:hint="default"/>
        <w:b/>
      </w:rPr>
    </w:lvl>
    <w:lvl w:ilvl="1" w:tplc="FFFFFFFF">
      <w:start w:val="1"/>
      <w:numFmt w:val="bullet"/>
      <w:lvlText w:val="o"/>
      <w:lvlJc w:val="left"/>
      <w:pPr>
        <w:ind w:left="1080" w:hanging="360"/>
      </w:pPr>
      <w:rPr>
        <w:rFonts w:ascii="Courier New" w:hAnsi="Courier New" w:cs="Courier New" w:hint="default"/>
      </w:rPr>
    </w:lvl>
    <w:lvl w:ilvl="2" w:tplc="FFFFFFFF" w:tentative="1">
      <w:start w:val="1"/>
      <w:numFmt w:val="bullet"/>
      <w:lvlText w:val=""/>
      <w:lvlJc w:val="left"/>
      <w:pPr>
        <w:ind w:left="1800" w:hanging="360"/>
      </w:pPr>
      <w:rPr>
        <w:rFonts w:ascii="Wingdings" w:hAnsi="Wingdings" w:hint="default"/>
      </w:rPr>
    </w:lvl>
    <w:lvl w:ilvl="3" w:tplc="FFFFFFFF" w:tentative="1">
      <w:start w:val="1"/>
      <w:numFmt w:val="bullet"/>
      <w:lvlText w:val=""/>
      <w:lvlJc w:val="left"/>
      <w:pPr>
        <w:ind w:left="2520" w:hanging="360"/>
      </w:pPr>
      <w:rPr>
        <w:rFonts w:ascii="Symbol" w:hAnsi="Symbol" w:hint="default"/>
      </w:rPr>
    </w:lvl>
    <w:lvl w:ilvl="4" w:tplc="FFFFFFFF" w:tentative="1">
      <w:start w:val="1"/>
      <w:numFmt w:val="bullet"/>
      <w:lvlText w:val="o"/>
      <w:lvlJc w:val="left"/>
      <w:pPr>
        <w:ind w:left="3240" w:hanging="360"/>
      </w:pPr>
      <w:rPr>
        <w:rFonts w:ascii="Courier New" w:hAnsi="Courier New" w:cs="Courier New" w:hint="default"/>
      </w:rPr>
    </w:lvl>
    <w:lvl w:ilvl="5" w:tplc="FFFFFFFF" w:tentative="1">
      <w:start w:val="1"/>
      <w:numFmt w:val="bullet"/>
      <w:lvlText w:val=""/>
      <w:lvlJc w:val="left"/>
      <w:pPr>
        <w:ind w:left="3960" w:hanging="360"/>
      </w:pPr>
      <w:rPr>
        <w:rFonts w:ascii="Wingdings" w:hAnsi="Wingdings" w:hint="default"/>
      </w:rPr>
    </w:lvl>
    <w:lvl w:ilvl="6" w:tplc="FFFFFFFF" w:tentative="1">
      <w:start w:val="1"/>
      <w:numFmt w:val="bullet"/>
      <w:lvlText w:val=""/>
      <w:lvlJc w:val="left"/>
      <w:pPr>
        <w:ind w:left="4680" w:hanging="360"/>
      </w:pPr>
      <w:rPr>
        <w:rFonts w:ascii="Symbol" w:hAnsi="Symbol" w:hint="default"/>
      </w:rPr>
    </w:lvl>
    <w:lvl w:ilvl="7" w:tplc="FFFFFFFF" w:tentative="1">
      <w:start w:val="1"/>
      <w:numFmt w:val="bullet"/>
      <w:lvlText w:val="o"/>
      <w:lvlJc w:val="left"/>
      <w:pPr>
        <w:ind w:left="5400" w:hanging="360"/>
      </w:pPr>
      <w:rPr>
        <w:rFonts w:ascii="Courier New" w:hAnsi="Courier New" w:cs="Courier New" w:hint="default"/>
      </w:rPr>
    </w:lvl>
    <w:lvl w:ilvl="8" w:tplc="FFFFFFFF" w:tentative="1">
      <w:start w:val="1"/>
      <w:numFmt w:val="bullet"/>
      <w:lvlText w:val=""/>
      <w:lvlJc w:val="left"/>
      <w:pPr>
        <w:ind w:left="6120" w:hanging="360"/>
      </w:pPr>
      <w:rPr>
        <w:rFonts w:ascii="Wingdings" w:hAnsi="Wingdings" w:hint="default"/>
      </w:rPr>
    </w:lvl>
  </w:abstractNum>
  <w:abstractNum w:abstractNumId="15" w15:restartNumberingAfterBreak="0">
    <w:nsid w:val="24545141"/>
    <w:multiLevelType w:val="hybridMultilevel"/>
    <w:tmpl w:val="C910FAC0"/>
    <w:lvl w:ilvl="0" w:tplc="1CA2CEF6">
      <w:start w:val="1"/>
      <w:numFmt w:val="bullet"/>
      <w:lvlText w:val=""/>
      <w:lvlJc w:val="left"/>
      <w:pPr>
        <w:ind w:left="720" w:hanging="360"/>
      </w:pPr>
      <w:rPr>
        <w:rFonts w:ascii="Symbol" w:hAnsi="Symbol"/>
      </w:rPr>
    </w:lvl>
    <w:lvl w:ilvl="1" w:tplc="287A3E4A">
      <w:start w:val="1"/>
      <w:numFmt w:val="bullet"/>
      <w:lvlText w:val=""/>
      <w:lvlJc w:val="left"/>
      <w:pPr>
        <w:ind w:left="720" w:hanging="360"/>
      </w:pPr>
      <w:rPr>
        <w:rFonts w:ascii="Symbol" w:hAnsi="Symbol"/>
      </w:rPr>
    </w:lvl>
    <w:lvl w:ilvl="2" w:tplc="EC343FA2">
      <w:start w:val="1"/>
      <w:numFmt w:val="bullet"/>
      <w:lvlText w:val=""/>
      <w:lvlJc w:val="left"/>
      <w:pPr>
        <w:ind w:left="720" w:hanging="360"/>
      </w:pPr>
      <w:rPr>
        <w:rFonts w:ascii="Symbol" w:hAnsi="Symbol"/>
      </w:rPr>
    </w:lvl>
    <w:lvl w:ilvl="3" w:tplc="AF70C9E4">
      <w:start w:val="1"/>
      <w:numFmt w:val="bullet"/>
      <w:lvlText w:val=""/>
      <w:lvlJc w:val="left"/>
      <w:pPr>
        <w:ind w:left="720" w:hanging="360"/>
      </w:pPr>
      <w:rPr>
        <w:rFonts w:ascii="Symbol" w:hAnsi="Symbol"/>
      </w:rPr>
    </w:lvl>
    <w:lvl w:ilvl="4" w:tplc="DEB453F6">
      <w:start w:val="1"/>
      <w:numFmt w:val="bullet"/>
      <w:lvlText w:val=""/>
      <w:lvlJc w:val="left"/>
      <w:pPr>
        <w:ind w:left="720" w:hanging="360"/>
      </w:pPr>
      <w:rPr>
        <w:rFonts w:ascii="Symbol" w:hAnsi="Symbol"/>
      </w:rPr>
    </w:lvl>
    <w:lvl w:ilvl="5" w:tplc="7C286E80">
      <w:start w:val="1"/>
      <w:numFmt w:val="bullet"/>
      <w:lvlText w:val=""/>
      <w:lvlJc w:val="left"/>
      <w:pPr>
        <w:ind w:left="720" w:hanging="360"/>
      </w:pPr>
      <w:rPr>
        <w:rFonts w:ascii="Symbol" w:hAnsi="Symbol"/>
      </w:rPr>
    </w:lvl>
    <w:lvl w:ilvl="6" w:tplc="C6F2D9B4">
      <w:start w:val="1"/>
      <w:numFmt w:val="bullet"/>
      <w:lvlText w:val=""/>
      <w:lvlJc w:val="left"/>
      <w:pPr>
        <w:ind w:left="720" w:hanging="360"/>
      </w:pPr>
      <w:rPr>
        <w:rFonts w:ascii="Symbol" w:hAnsi="Symbol"/>
      </w:rPr>
    </w:lvl>
    <w:lvl w:ilvl="7" w:tplc="8714A930">
      <w:start w:val="1"/>
      <w:numFmt w:val="bullet"/>
      <w:lvlText w:val=""/>
      <w:lvlJc w:val="left"/>
      <w:pPr>
        <w:ind w:left="720" w:hanging="360"/>
      </w:pPr>
      <w:rPr>
        <w:rFonts w:ascii="Symbol" w:hAnsi="Symbol"/>
      </w:rPr>
    </w:lvl>
    <w:lvl w:ilvl="8" w:tplc="05921A10">
      <w:start w:val="1"/>
      <w:numFmt w:val="bullet"/>
      <w:lvlText w:val=""/>
      <w:lvlJc w:val="left"/>
      <w:pPr>
        <w:ind w:left="720" w:hanging="360"/>
      </w:pPr>
      <w:rPr>
        <w:rFonts w:ascii="Symbol" w:hAnsi="Symbol"/>
      </w:rPr>
    </w:lvl>
  </w:abstractNum>
  <w:abstractNum w:abstractNumId="16" w15:restartNumberingAfterBreak="0">
    <w:nsid w:val="2CB72C6E"/>
    <w:multiLevelType w:val="singleLevel"/>
    <w:tmpl w:val="10ACD464"/>
    <w:name w:val="Bullet 3"/>
    <w:lvl w:ilvl="0">
      <w:numFmt w:val="bullet"/>
      <w:pStyle w:val="Bullet3"/>
      <w:lvlText w:val=""/>
      <w:lvlJc w:val="left"/>
      <w:pPr>
        <w:tabs>
          <w:tab w:val="num" w:pos="2551"/>
        </w:tabs>
        <w:ind w:left="2551" w:hanging="567"/>
      </w:pPr>
      <w:rPr>
        <w:rFonts w:ascii="Symbol" w:hAnsi="Symbol"/>
      </w:rPr>
    </w:lvl>
  </w:abstractNum>
  <w:abstractNum w:abstractNumId="17" w15:restartNumberingAfterBreak="0">
    <w:nsid w:val="2CE9221F"/>
    <w:multiLevelType w:val="singleLevel"/>
    <w:tmpl w:val="9B4AFB48"/>
    <w:name w:val="Tiret 3"/>
    <w:lvl w:ilvl="0">
      <w:numFmt w:val="bullet"/>
      <w:pStyle w:val="Tiret3"/>
      <w:lvlText w:val="–"/>
      <w:lvlJc w:val="left"/>
      <w:pPr>
        <w:tabs>
          <w:tab w:val="num" w:pos="2551"/>
        </w:tabs>
        <w:ind w:left="2551" w:hanging="567"/>
      </w:pPr>
    </w:lvl>
  </w:abstractNum>
  <w:abstractNum w:abstractNumId="18" w15:restartNumberingAfterBreak="0">
    <w:nsid w:val="375460EC"/>
    <w:multiLevelType w:val="hybridMultilevel"/>
    <w:tmpl w:val="2A9275F4"/>
    <w:lvl w:ilvl="0" w:tplc="B128F64A">
      <w:start w:val="1"/>
      <w:numFmt w:val="bullet"/>
      <w:lvlText w:val=""/>
      <w:lvlJc w:val="left"/>
      <w:pPr>
        <w:ind w:left="720" w:hanging="360"/>
      </w:pPr>
      <w:rPr>
        <w:rFonts w:ascii="Symbol" w:hAnsi="Symbol"/>
      </w:rPr>
    </w:lvl>
    <w:lvl w:ilvl="1" w:tplc="1EBA4454">
      <w:start w:val="1"/>
      <w:numFmt w:val="bullet"/>
      <w:lvlText w:val=""/>
      <w:lvlJc w:val="left"/>
      <w:pPr>
        <w:ind w:left="720" w:hanging="360"/>
      </w:pPr>
      <w:rPr>
        <w:rFonts w:ascii="Symbol" w:hAnsi="Symbol"/>
      </w:rPr>
    </w:lvl>
    <w:lvl w:ilvl="2" w:tplc="A5B22230">
      <w:start w:val="1"/>
      <w:numFmt w:val="bullet"/>
      <w:lvlText w:val=""/>
      <w:lvlJc w:val="left"/>
      <w:pPr>
        <w:ind w:left="720" w:hanging="360"/>
      </w:pPr>
      <w:rPr>
        <w:rFonts w:ascii="Symbol" w:hAnsi="Symbol"/>
      </w:rPr>
    </w:lvl>
    <w:lvl w:ilvl="3" w:tplc="0694A67C">
      <w:start w:val="1"/>
      <w:numFmt w:val="bullet"/>
      <w:lvlText w:val=""/>
      <w:lvlJc w:val="left"/>
      <w:pPr>
        <w:ind w:left="720" w:hanging="360"/>
      </w:pPr>
      <w:rPr>
        <w:rFonts w:ascii="Symbol" w:hAnsi="Symbol"/>
      </w:rPr>
    </w:lvl>
    <w:lvl w:ilvl="4" w:tplc="5E74F044">
      <w:start w:val="1"/>
      <w:numFmt w:val="bullet"/>
      <w:lvlText w:val=""/>
      <w:lvlJc w:val="left"/>
      <w:pPr>
        <w:ind w:left="720" w:hanging="360"/>
      </w:pPr>
      <w:rPr>
        <w:rFonts w:ascii="Symbol" w:hAnsi="Symbol"/>
      </w:rPr>
    </w:lvl>
    <w:lvl w:ilvl="5" w:tplc="020CE4EA">
      <w:start w:val="1"/>
      <w:numFmt w:val="bullet"/>
      <w:lvlText w:val=""/>
      <w:lvlJc w:val="left"/>
      <w:pPr>
        <w:ind w:left="720" w:hanging="360"/>
      </w:pPr>
      <w:rPr>
        <w:rFonts w:ascii="Symbol" w:hAnsi="Symbol"/>
      </w:rPr>
    </w:lvl>
    <w:lvl w:ilvl="6" w:tplc="652A91BA">
      <w:start w:val="1"/>
      <w:numFmt w:val="bullet"/>
      <w:lvlText w:val=""/>
      <w:lvlJc w:val="left"/>
      <w:pPr>
        <w:ind w:left="720" w:hanging="360"/>
      </w:pPr>
      <w:rPr>
        <w:rFonts w:ascii="Symbol" w:hAnsi="Symbol"/>
      </w:rPr>
    </w:lvl>
    <w:lvl w:ilvl="7" w:tplc="09DCAF5C">
      <w:start w:val="1"/>
      <w:numFmt w:val="bullet"/>
      <w:lvlText w:val=""/>
      <w:lvlJc w:val="left"/>
      <w:pPr>
        <w:ind w:left="720" w:hanging="360"/>
      </w:pPr>
      <w:rPr>
        <w:rFonts w:ascii="Symbol" w:hAnsi="Symbol"/>
      </w:rPr>
    </w:lvl>
    <w:lvl w:ilvl="8" w:tplc="0E204F00">
      <w:start w:val="1"/>
      <w:numFmt w:val="bullet"/>
      <w:lvlText w:val=""/>
      <w:lvlJc w:val="left"/>
      <w:pPr>
        <w:ind w:left="720" w:hanging="360"/>
      </w:pPr>
      <w:rPr>
        <w:rFonts w:ascii="Symbol" w:hAnsi="Symbol"/>
      </w:rPr>
    </w:lvl>
  </w:abstractNum>
  <w:abstractNum w:abstractNumId="19" w15:restartNumberingAfterBreak="0">
    <w:nsid w:val="3A742A61"/>
    <w:multiLevelType w:val="hybridMultilevel"/>
    <w:tmpl w:val="24345EF6"/>
    <w:lvl w:ilvl="0" w:tplc="8AD0D4EC">
      <w:start w:val="1"/>
      <w:numFmt w:val="bullet"/>
      <w:lvlText w:val=""/>
      <w:lvlJc w:val="left"/>
      <w:pPr>
        <w:ind w:left="720" w:hanging="360"/>
      </w:pPr>
      <w:rPr>
        <w:rFonts w:ascii="Symbol" w:hAnsi="Symbol"/>
      </w:rPr>
    </w:lvl>
    <w:lvl w:ilvl="1" w:tplc="FF2287F2">
      <w:start w:val="1"/>
      <w:numFmt w:val="bullet"/>
      <w:lvlText w:val=""/>
      <w:lvlJc w:val="left"/>
      <w:pPr>
        <w:ind w:left="720" w:hanging="360"/>
      </w:pPr>
      <w:rPr>
        <w:rFonts w:ascii="Symbol" w:hAnsi="Symbol"/>
      </w:rPr>
    </w:lvl>
    <w:lvl w:ilvl="2" w:tplc="F77E5488">
      <w:start w:val="1"/>
      <w:numFmt w:val="bullet"/>
      <w:lvlText w:val=""/>
      <w:lvlJc w:val="left"/>
      <w:pPr>
        <w:ind w:left="720" w:hanging="360"/>
      </w:pPr>
      <w:rPr>
        <w:rFonts w:ascii="Symbol" w:hAnsi="Symbol"/>
      </w:rPr>
    </w:lvl>
    <w:lvl w:ilvl="3" w:tplc="5032E5A0">
      <w:start w:val="1"/>
      <w:numFmt w:val="bullet"/>
      <w:lvlText w:val=""/>
      <w:lvlJc w:val="left"/>
      <w:pPr>
        <w:ind w:left="720" w:hanging="360"/>
      </w:pPr>
      <w:rPr>
        <w:rFonts w:ascii="Symbol" w:hAnsi="Symbol"/>
      </w:rPr>
    </w:lvl>
    <w:lvl w:ilvl="4" w:tplc="C11CFE8C">
      <w:start w:val="1"/>
      <w:numFmt w:val="bullet"/>
      <w:lvlText w:val=""/>
      <w:lvlJc w:val="left"/>
      <w:pPr>
        <w:ind w:left="720" w:hanging="360"/>
      </w:pPr>
      <w:rPr>
        <w:rFonts w:ascii="Symbol" w:hAnsi="Symbol"/>
      </w:rPr>
    </w:lvl>
    <w:lvl w:ilvl="5" w:tplc="C340F2B2">
      <w:start w:val="1"/>
      <w:numFmt w:val="bullet"/>
      <w:lvlText w:val=""/>
      <w:lvlJc w:val="left"/>
      <w:pPr>
        <w:ind w:left="720" w:hanging="360"/>
      </w:pPr>
      <w:rPr>
        <w:rFonts w:ascii="Symbol" w:hAnsi="Symbol"/>
      </w:rPr>
    </w:lvl>
    <w:lvl w:ilvl="6" w:tplc="5D142B46">
      <w:start w:val="1"/>
      <w:numFmt w:val="bullet"/>
      <w:lvlText w:val=""/>
      <w:lvlJc w:val="left"/>
      <w:pPr>
        <w:ind w:left="720" w:hanging="360"/>
      </w:pPr>
      <w:rPr>
        <w:rFonts w:ascii="Symbol" w:hAnsi="Symbol"/>
      </w:rPr>
    </w:lvl>
    <w:lvl w:ilvl="7" w:tplc="AA30A5CE">
      <w:start w:val="1"/>
      <w:numFmt w:val="bullet"/>
      <w:lvlText w:val=""/>
      <w:lvlJc w:val="left"/>
      <w:pPr>
        <w:ind w:left="720" w:hanging="360"/>
      </w:pPr>
      <w:rPr>
        <w:rFonts w:ascii="Symbol" w:hAnsi="Symbol"/>
      </w:rPr>
    </w:lvl>
    <w:lvl w:ilvl="8" w:tplc="4164E9CE">
      <w:start w:val="1"/>
      <w:numFmt w:val="bullet"/>
      <w:lvlText w:val=""/>
      <w:lvlJc w:val="left"/>
      <w:pPr>
        <w:ind w:left="720" w:hanging="360"/>
      </w:pPr>
      <w:rPr>
        <w:rFonts w:ascii="Symbol" w:hAnsi="Symbol"/>
      </w:rPr>
    </w:lvl>
  </w:abstractNum>
  <w:abstractNum w:abstractNumId="20" w15:restartNumberingAfterBreak="0">
    <w:nsid w:val="3D6508ED"/>
    <w:multiLevelType w:val="hybridMultilevel"/>
    <w:tmpl w:val="5234F348"/>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21" w15:restartNumberingAfterBreak="0">
    <w:nsid w:val="3E8E0FEE"/>
    <w:multiLevelType w:val="hybridMultilevel"/>
    <w:tmpl w:val="B9F23052"/>
    <w:lvl w:ilvl="0" w:tplc="0DB8949C">
      <w:start w:val="1"/>
      <w:numFmt w:val="bullet"/>
      <w:lvlText w:val=""/>
      <w:lvlJc w:val="left"/>
      <w:pPr>
        <w:ind w:left="1020" w:hanging="360"/>
      </w:pPr>
      <w:rPr>
        <w:rFonts w:ascii="Symbol" w:hAnsi="Symbol"/>
      </w:rPr>
    </w:lvl>
    <w:lvl w:ilvl="1" w:tplc="B832E14A">
      <w:start w:val="1"/>
      <w:numFmt w:val="bullet"/>
      <w:lvlText w:val=""/>
      <w:lvlJc w:val="left"/>
      <w:pPr>
        <w:ind w:left="1020" w:hanging="360"/>
      </w:pPr>
      <w:rPr>
        <w:rFonts w:ascii="Symbol" w:hAnsi="Symbol"/>
      </w:rPr>
    </w:lvl>
    <w:lvl w:ilvl="2" w:tplc="99AE347C">
      <w:start w:val="1"/>
      <w:numFmt w:val="bullet"/>
      <w:lvlText w:val=""/>
      <w:lvlJc w:val="left"/>
      <w:pPr>
        <w:ind w:left="1020" w:hanging="360"/>
      </w:pPr>
      <w:rPr>
        <w:rFonts w:ascii="Symbol" w:hAnsi="Symbol"/>
      </w:rPr>
    </w:lvl>
    <w:lvl w:ilvl="3" w:tplc="EDDC91B8">
      <w:start w:val="1"/>
      <w:numFmt w:val="bullet"/>
      <w:lvlText w:val=""/>
      <w:lvlJc w:val="left"/>
      <w:pPr>
        <w:ind w:left="1020" w:hanging="360"/>
      </w:pPr>
      <w:rPr>
        <w:rFonts w:ascii="Symbol" w:hAnsi="Symbol"/>
      </w:rPr>
    </w:lvl>
    <w:lvl w:ilvl="4" w:tplc="E87C6356">
      <w:start w:val="1"/>
      <w:numFmt w:val="bullet"/>
      <w:lvlText w:val=""/>
      <w:lvlJc w:val="left"/>
      <w:pPr>
        <w:ind w:left="1020" w:hanging="360"/>
      </w:pPr>
      <w:rPr>
        <w:rFonts w:ascii="Symbol" w:hAnsi="Symbol"/>
      </w:rPr>
    </w:lvl>
    <w:lvl w:ilvl="5" w:tplc="493C0CAE">
      <w:start w:val="1"/>
      <w:numFmt w:val="bullet"/>
      <w:lvlText w:val=""/>
      <w:lvlJc w:val="left"/>
      <w:pPr>
        <w:ind w:left="1020" w:hanging="360"/>
      </w:pPr>
      <w:rPr>
        <w:rFonts w:ascii="Symbol" w:hAnsi="Symbol"/>
      </w:rPr>
    </w:lvl>
    <w:lvl w:ilvl="6" w:tplc="CDFCD278">
      <w:start w:val="1"/>
      <w:numFmt w:val="bullet"/>
      <w:lvlText w:val=""/>
      <w:lvlJc w:val="left"/>
      <w:pPr>
        <w:ind w:left="1020" w:hanging="360"/>
      </w:pPr>
      <w:rPr>
        <w:rFonts w:ascii="Symbol" w:hAnsi="Symbol"/>
      </w:rPr>
    </w:lvl>
    <w:lvl w:ilvl="7" w:tplc="D5E2CB9C">
      <w:start w:val="1"/>
      <w:numFmt w:val="bullet"/>
      <w:lvlText w:val=""/>
      <w:lvlJc w:val="left"/>
      <w:pPr>
        <w:ind w:left="1020" w:hanging="360"/>
      </w:pPr>
      <w:rPr>
        <w:rFonts w:ascii="Symbol" w:hAnsi="Symbol"/>
      </w:rPr>
    </w:lvl>
    <w:lvl w:ilvl="8" w:tplc="DE40F2B2">
      <w:start w:val="1"/>
      <w:numFmt w:val="bullet"/>
      <w:lvlText w:val=""/>
      <w:lvlJc w:val="left"/>
      <w:pPr>
        <w:ind w:left="1020" w:hanging="360"/>
      </w:pPr>
      <w:rPr>
        <w:rFonts w:ascii="Symbol" w:hAnsi="Symbol"/>
      </w:rPr>
    </w:lvl>
  </w:abstractNum>
  <w:abstractNum w:abstractNumId="22" w15:restartNumberingAfterBreak="0">
    <w:nsid w:val="42713452"/>
    <w:multiLevelType w:val="singleLevel"/>
    <w:tmpl w:val="3B8CC7EA"/>
    <w:name w:val="Tiret 1"/>
    <w:lvl w:ilvl="0">
      <w:numFmt w:val="bullet"/>
      <w:pStyle w:val="Tiret1"/>
      <w:lvlText w:val="–"/>
      <w:lvlJc w:val="left"/>
      <w:pPr>
        <w:tabs>
          <w:tab w:val="num" w:pos="567"/>
        </w:tabs>
        <w:ind w:left="567" w:hanging="567"/>
      </w:pPr>
    </w:lvl>
  </w:abstractNum>
  <w:abstractNum w:abstractNumId="23" w15:restartNumberingAfterBreak="0">
    <w:nsid w:val="42FC0772"/>
    <w:multiLevelType w:val="singleLevel"/>
    <w:tmpl w:val="4128FCF8"/>
    <w:name w:val="Tiret 4"/>
    <w:lvl w:ilvl="0">
      <w:numFmt w:val="bullet"/>
      <w:pStyle w:val="Tiret4"/>
      <w:lvlText w:val="–"/>
      <w:lvlJc w:val="left"/>
      <w:pPr>
        <w:tabs>
          <w:tab w:val="num" w:pos="3118"/>
        </w:tabs>
        <w:ind w:left="3118" w:hanging="567"/>
      </w:pPr>
    </w:lvl>
  </w:abstractNum>
  <w:abstractNum w:abstractNumId="24" w15:restartNumberingAfterBreak="0">
    <w:nsid w:val="42FC077D"/>
    <w:multiLevelType w:val="singleLevel"/>
    <w:tmpl w:val="4128FD03"/>
    <w:name w:val="Tiret 5"/>
    <w:lvl w:ilvl="0">
      <w:numFmt w:val="bullet"/>
      <w:pStyle w:val="Tiret5"/>
      <w:lvlText w:val="–"/>
      <w:lvlJc w:val="left"/>
      <w:pPr>
        <w:tabs>
          <w:tab w:val="num" w:pos="3118"/>
        </w:tabs>
        <w:ind w:left="3118" w:hanging="567"/>
      </w:pPr>
    </w:lvl>
  </w:abstractNum>
  <w:abstractNum w:abstractNumId="25" w15:restartNumberingAfterBreak="0">
    <w:nsid w:val="4552127F"/>
    <w:multiLevelType w:val="singleLevel"/>
    <w:tmpl w:val="057A5296"/>
    <w:name w:val="Bullet 0"/>
    <w:lvl w:ilvl="0">
      <w:numFmt w:val="bullet"/>
      <w:pStyle w:val="Bullet0"/>
      <w:lvlText w:val=""/>
      <w:lvlJc w:val="left"/>
      <w:pPr>
        <w:tabs>
          <w:tab w:val="num" w:pos="850"/>
        </w:tabs>
        <w:ind w:left="850" w:hanging="850"/>
      </w:pPr>
      <w:rPr>
        <w:rFonts w:ascii="Symbol" w:hAnsi="Symbol"/>
      </w:rPr>
    </w:lvl>
  </w:abstractNum>
  <w:abstractNum w:abstractNumId="26" w15:restartNumberingAfterBreak="0">
    <w:nsid w:val="458543D2"/>
    <w:multiLevelType w:val="hybridMultilevel"/>
    <w:tmpl w:val="04C67DD0"/>
    <w:lvl w:ilvl="0" w:tplc="3370AB34">
      <w:start w:val="1"/>
      <w:numFmt w:val="bullet"/>
      <w:lvlText w:val=""/>
      <w:lvlJc w:val="left"/>
      <w:pPr>
        <w:ind w:left="720" w:hanging="360"/>
      </w:pPr>
      <w:rPr>
        <w:rFonts w:ascii="Symbol" w:hAnsi="Symbol"/>
      </w:rPr>
    </w:lvl>
    <w:lvl w:ilvl="1" w:tplc="79320486">
      <w:start w:val="1"/>
      <w:numFmt w:val="bullet"/>
      <w:lvlText w:val=""/>
      <w:lvlJc w:val="left"/>
      <w:pPr>
        <w:ind w:left="720" w:hanging="360"/>
      </w:pPr>
      <w:rPr>
        <w:rFonts w:ascii="Symbol" w:hAnsi="Symbol"/>
      </w:rPr>
    </w:lvl>
    <w:lvl w:ilvl="2" w:tplc="F04ADEA0">
      <w:start w:val="1"/>
      <w:numFmt w:val="bullet"/>
      <w:lvlText w:val=""/>
      <w:lvlJc w:val="left"/>
      <w:pPr>
        <w:ind w:left="720" w:hanging="360"/>
      </w:pPr>
      <w:rPr>
        <w:rFonts w:ascii="Symbol" w:hAnsi="Symbol"/>
      </w:rPr>
    </w:lvl>
    <w:lvl w:ilvl="3" w:tplc="258E0602">
      <w:start w:val="1"/>
      <w:numFmt w:val="bullet"/>
      <w:lvlText w:val=""/>
      <w:lvlJc w:val="left"/>
      <w:pPr>
        <w:ind w:left="720" w:hanging="360"/>
      </w:pPr>
      <w:rPr>
        <w:rFonts w:ascii="Symbol" w:hAnsi="Symbol"/>
      </w:rPr>
    </w:lvl>
    <w:lvl w:ilvl="4" w:tplc="F0A8E60E">
      <w:start w:val="1"/>
      <w:numFmt w:val="bullet"/>
      <w:lvlText w:val=""/>
      <w:lvlJc w:val="left"/>
      <w:pPr>
        <w:ind w:left="720" w:hanging="360"/>
      </w:pPr>
      <w:rPr>
        <w:rFonts w:ascii="Symbol" w:hAnsi="Symbol"/>
      </w:rPr>
    </w:lvl>
    <w:lvl w:ilvl="5" w:tplc="29309B74">
      <w:start w:val="1"/>
      <w:numFmt w:val="bullet"/>
      <w:lvlText w:val=""/>
      <w:lvlJc w:val="left"/>
      <w:pPr>
        <w:ind w:left="720" w:hanging="360"/>
      </w:pPr>
      <w:rPr>
        <w:rFonts w:ascii="Symbol" w:hAnsi="Symbol"/>
      </w:rPr>
    </w:lvl>
    <w:lvl w:ilvl="6" w:tplc="4F3AC024">
      <w:start w:val="1"/>
      <w:numFmt w:val="bullet"/>
      <w:lvlText w:val=""/>
      <w:lvlJc w:val="left"/>
      <w:pPr>
        <w:ind w:left="720" w:hanging="360"/>
      </w:pPr>
      <w:rPr>
        <w:rFonts w:ascii="Symbol" w:hAnsi="Symbol"/>
      </w:rPr>
    </w:lvl>
    <w:lvl w:ilvl="7" w:tplc="9F26F75A">
      <w:start w:val="1"/>
      <w:numFmt w:val="bullet"/>
      <w:lvlText w:val=""/>
      <w:lvlJc w:val="left"/>
      <w:pPr>
        <w:ind w:left="720" w:hanging="360"/>
      </w:pPr>
      <w:rPr>
        <w:rFonts w:ascii="Symbol" w:hAnsi="Symbol"/>
      </w:rPr>
    </w:lvl>
    <w:lvl w:ilvl="8" w:tplc="E9388A06">
      <w:start w:val="1"/>
      <w:numFmt w:val="bullet"/>
      <w:lvlText w:val=""/>
      <w:lvlJc w:val="left"/>
      <w:pPr>
        <w:ind w:left="720" w:hanging="360"/>
      </w:pPr>
      <w:rPr>
        <w:rFonts w:ascii="Symbol" w:hAnsi="Symbol"/>
      </w:rPr>
    </w:lvl>
  </w:abstractNum>
  <w:abstractNum w:abstractNumId="27" w15:restartNumberingAfterBreak="0">
    <w:nsid w:val="4E1A63DF"/>
    <w:multiLevelType w:val="multilevel"/>
    <w:tmpl w:val="B3FA0D3E"/>
    <w:name w:val="TableListBulletNumbering"/>
    <w:lvl w:ilvl="0">
      <w:start w:val="1"/>
      <w:numFmt w:val="bullet"/>
      <w:lvlText w:val=""/>
      <w:lvlJc w:val="left"/>
      <w:pPr>
        <w:tabs>
          <w:tab w:val="num" w:pos="283"/>
        </w:tabs>
        <w:ind w:left="283" w:hanging="283"/>
      </w:pPr>
      <w:rPr>
        <w:rFonts w:ascii="Symbol" w:hAnsi="Symbol" w:hint="default"/>
      </w:rPr>
    </w:lvl>
    <w:lvl w:ilvl="1">
      <w:start w:val="1"/>
      <w:numFmt w:val="bullet"/>
      <w:lvlText w:val=""/>
      <w:lvlJc w:val="left"/>
      <w:pPr>
        <w:tabs>
          <w:tab w:val="num" w:pos="567"/>
        </w:tabs>
        <w:ind w:left="567" w:hanging="284"/>
      </w:pPr>
      <w:rPr>
        <w:rFonts w:ascii="Symbol" w:hAnsi="Symbol" w:hint="default"/>
      </w:rPr>
    </w:lvl>
    <w:lvl w:ilvl="2">
      <w:start w:val="1"/>
      <w:numFmt w:val="bullet"/>
      <w:lvlText w:val=""/>
      <w:lvlJc w:val="left"/>
      <w:pPr>
        <w:tabs>
          <w:tab w:val="num" w:pos="850"/>
        </w:tabs>
        <w:ind w:left="850" w:hanging="283"/>
      </w:pPr>
      <w:rPr>
        <w:rFonts w:ascii="Symbol" w:hAnsi="Symbol" w:hint="default"/>
      </w:rPr>
    </w:lvl>
    <w:lvl w:ilvl="3">
      <w:start w:val="1"/>
      <w:numFmt w:val="bullet"/>
      <w:lvlText w:val=""/>
      <w:lvlJc w:val="left"/>
      <w:pPr>
        <w:tabs>
          <w:tab w:val="num" w:pos="1134"/>
        </w:tabs>
        <w:ind w:left="1134" w:hanging="284"/>
      </w:pPr>
      <w:rPr>
        <w:rFonts w:ascii="Symbol" w:hAnsi="Symbol" w:hint="default"/>
      </w:rPr>
    </w:lvl>
    <w:lvl w:ilvl="4">
      <w:numFmt w:val="decimal"/>
      <w:lvlText w:val=""/>
      <w:lvlJc w:val="left"/>
    </w:lvl>
    <w:lvl w:ilvl="5">
      <w:numFmt w:val="decimal"/>
      <w:lvlText w:val=""/>
      <w:lvlJc w:val="left"/>
    </w:lvl>
    <w:lvl w:ilvl="6">
      <w:numFmt w:val="decimal"/>
      <w:lvlText w:val=""/>
      <w:lvlJc w:val="left"/>
    </w:lvl>
    <w:lvl w:ilvl="7">
      <w:numFmt w:val="decimal"/>
      <w:lvlText w:val=""/>
      <w:lvlJc w:val="left"/>
    </w:lvl>
    <w:lvl w:ilvl="8">
      <w:numFmt w:val="decimal"/>
      <w:lvlText w:val=""/>
      <w:lvlJc w:val="left"/>
    </w:lvl>
  </w:abstractNum>
  <w:abstractNum w:abstractNumId="28" w15:restartNumberingAfterBreak="0">
    <w:nsid w:val="50729B52"/>
    <w:multiLevelType w:val="multilevel"/>
    <w:tmpl w:val="BF4EC622"/>
    <w:name w:val="TableListDashNumbering"/>
    <w:lvl w:ilvl="0">
      <w:start w:val="1"/>
      <w:numFmt w:val="bullet"/>
      <w:lvlText w:val="–"/>
      <w:lvlJc w:val="left"/>
      <w:pPr>
        <w:tabs>
          <w:tab w:val="num" w:pos="283"/>
        </w:tabs>
        <w:ind w:left="283" w:hanging="283"/>
      </w:pPr>
      <w:rPr>
        <w:rFonts w:ascii="Times New Roman" w:hAnsi="Times New Roman" w:hint="default"/>
      </w:rPr>
    </w:lvl>
    <w:lvl w:ilvl="1">
      <w:start w:val="1"/>
      <w:numFmt w:val="bullet"/>
      <w:lvlText w:val="–"/>
      <w:lvlJc w:val="left"/>
      <w:pPr>
        <w:tabs>
          <w:tab w:val="num" w:pos="567"/>
        </w:tabs>
        <w:ind w:left="567" w:hanging="284"/>
      </w:pPr>
      <w:rPr>
        <w:rFonts w:ascii="Times New Roman" w:hAnsi="Times New Roman" w:hint="default"/>
      </w:rPr>
    </w:lvl>
    <w:lvl w:ilvl="2">
      <w:start w:val="1"/>
      <w:numFmt w:val="bullet"/>
      <w:lvlText w:val="–"/>
      <w:lvlJc w:val="left"/>
      <w:pPr>
        <w:tabs>
          <w:tab w:val="num" w:pos="850"/>
        </w:tabs>
        <w:ind w:left="850" w:hanging="283"/>
      </w:pPr>
      <w:rPr>
        <w:rFonts w:ascii="Times New Roman" w:hAnsi="Times New Roman" w:hint="default"/>
      </w:rPr>
    </w:lvl>
    <w:lvl w:ilvl="3">
      <w:start w:val="1"/>
      <w:numFmt w:val="bullet"/>
      <w:lvlText w:val="–"/>
      <w:lvlJc w:val="left"/>
      <w:pPr>
        <w:tabs>
          <w:tab w:val="num" w:pos="1134"/>
        </w:tabs>
        <w:ind w:left="1134" w:hanging="284"/>
      </w:pPr>
      <w:rPr>
        <w:rFonts w:ascii="Times New Roman" w:hAnsi="Times New Roman" w:hint="default"/>
      </w:rPr>
    </w:lvl>
    <w:lvl w:ilvl="4">
      <w:numFmt w:val="decimal"/>
      <w:lvlText w:val=""/>
      <w:lvlJc w:val="left"/>
    </w:lvl>
    <w:lvl w:ilvl="5">
      <w:numFmt w:val="decimal"/>
      <w:lvlText w:val=""/>
      <w:lvlJc w:val="left"/>
    </w:lvl>
    <w:lvl w:ilvl="6">
      <w:numFmt w:val="decimal"/>
      <w:lvlText w:val=""/>
      <w:lvlJc w:val="left"/>
    </w:lvl>
    <w:lvl w:ilvl="7">
      <w:numFmt w:val="decimal"/>
      <w:lvlText w:val=""/>
      <w:lvlJc w:val="left"/>
    </w:lvl>
    <w:lvl w:ilvl="8">
      <w:numFmt w:val="decimal"/>
      <w:lvlText w:val=""/>
      <w:lvlJc w:val="left"/>
    </w:lvl>
  </w:abstractNum>
  <w:abstractNum w:abstractNumId="29" w15:restartNumberingAfterBreak="0">
    <w:nsid w:val="53291D37"/>
    <w:multiLevelType w:val="hybridMultilevel"/>
    <w:tmpl w:val="D9FE8DCC"/>
    <w:lvl w:ilvl="0" w:tplc="47CA6AC0">
      <w:start w:val="1"/>
      <w:numFmt w:val="bullet"/>
      <w:lvlText w:val=""/>
      <w:lvlJc w:val="left"/>
      <w:pPr>
        <w:ind w:left="720" w:hanging="360"/>
      </w:pPr>
      <w:rPr>
        <w:rFonts w:ascii="Symbol" w:hAnsi="Symbol"/>
      </w:rPr>
    </w:lvl>
    <w:lvl w:ilvl="1" w:tplc="B01E1AE6">
      <w:start w:val="1"/>
      <w:numFmt w:val="bullet"/>
      <w:lvlText w:val=""/>
      <w:lvlJc w:val="left"/>
      <w:pPr>
        <w:ind w:left="720" w:hanging="360"/>
      </w:pPr>
      <w:rPr>
        <w:rFonts w:ascii="Symbol" w:hAnsi="Symbol"/>
      </w:rPr>
    </w:lvl>
    <w:lvl w:ilvl="2" w:tplc="2BB0460E">
      <w:start w:val="1"/>
      <w:numFmt w:val="bullet"/>
      <w:lvlText w:val=""/>
      <w:lvlJc w:val="left"/>
      <w:pPr>
        <w:ind w:left="720" w:hanging="360"/>
      </w:pPr>
      <w:rPr>
        <w:rFonts w:ascii="Symbol" w:hAnsi="Symbol"/>
      </w:rPr>
    </w:lvl>
    <w:lvl w:ilvl="3" w:tplc="1908C730">
      <w:start w:val="1"/>
      <w:numFmt w:val="bullet"/>
      <w:lvlText w:val=""/>
      <w:lvlJc w:val="left"/>
      <w:pPr>
        <w:ind w:left="720" w:hanging="360"/>
      </w:pPr>
      <w:rPr>
        <w:rFonts w:ascii="Symbol" w:hAnsi="Symbol"/>
      </w:rPr>
    </w:lvl>
    <w:lvl w:ilvl="4" w:tplc="F8C89434">
      <w:start w:val="1"/>
      <w:numFmt w:val="bullet"/>
      <w:lvlText w:val=""/>
      <w:lvlJc w:val="left"/>
      <w:pPr>
        <w:ind w:left="720" w:hanging="360"/>
      </w:pPr>
      <w:rPr>
        <w:rFonts w:ascii="Symbol" w:hAnsi="Symbol"/>
      </w:rPr>
    </w:lvl>
    <w:lvl w:ilvl="5" w:tplc="0DA0013C">
      <w:start w:val="1"/>
      <w:numFmt w:val="bullet"/>
      <w:lvlText w:val=""/>
      <w:lvlJc w:val="left"/>
      <w:pPr>
        <w:ind w:left="720" w:hanging="360"/>
      </w:pPr>
      <w:rPr>
        <w:rFonts w:ascii="Symbol" w:hAnsi="Symbol"/>
      </w:rPr>
    </w:lvl>
    <w:lvl w:ilvl="6" w:tplc="B6D0EB28">
      <w:start w:val="1"/>
      <w:numFmt w:val="bullet"/>
      <w:lvlText w:val=""/>
      <w:lvlJc w:val="left"/>
      <w:pPr>
        <w:ind w:left="720" w:hanging="360"/>
      </w:pPr>
      <w:rPr>
        <w:rFonts w:ascii="Symbol" w:hAnsi="Symbol"/>
      </w:rPr>
    </w:lvl>
    <w:lvl w:ilvl="7" w:tplc="153E2CF0">
      <w:start w:val="1"/>
      <w:numFmt w:val="bullet"/>
      <w:lvlText w:val=""/>
      <w:lvlJc w:val="left"/>
      <w:pPr>
        <w:ind w:left="720" w:hanging="360"/>
      </w:pPr>
      <w:rPr>
        <w:rFonts w:ascii="Symbol" w:hAnsi="Symbol"/>
      </w:rPr>
    </w:lvl>
    <w:lvl w:ilvl="8" w:tplc="4D6CAF8E">
      <w:start w:val="1"/>
      <w:numFmt w:val="bullet"/>
      <w:lvlText w:val=""/>
      <w:lvlJc w:val="left"/>
      <w:pPr>
        <w:ind w:left="720" w:hanging="360"/>
      </w:pPr>
      <w:rPr>
        <w:rFonts w:ascii="Symbol" w:hAnsi="Symbol"/>
      </w:rPr>
    </w:lvl>
  </w:abstractNum>
  <w:abstractNum w:abstractNumId="30" w15:restartNumberingAfterBreak="0">
    <w:nsid w:val="556E1D63"/>
    <w:multiLevelType w:val="singleLevel"/>
    <w:tmpl w:val="493AAFF0"/>
    <w:name w:val="Bullet 4"/>
    <w:lvl w:ilvl="0">
      <w:numFmt w:val="bullet"/>
      <w:pStyle w:val="Bullet4"/>
      <w:lvlText w:val=""/>
      <w:lvlJc w:val="left"/>
      <w:pPr>
        <w:tabs>
          <w:tab w:val="num" w:pos="3118"/>
        </w:tabs>
        <w:ind w:left="3118" w:hanging="567"/>
      </w:pPr>
      <w:rPr>
        <w:rFonts w:ascii="Symbol" w:hAnsi="Symbol"/>
      </w:rPr>
    </w:lvl>
  </w:abstractNum>
  <w:abstractNum w:abstractNumId="31" w15:restartNumberingAfterBreak="0">
    <w:nsid w:val="5C056EE5"/>
    <w:multiLevelType w:val="singleLevel"/>
    <w:tmpl w:val="3378D27C"/>
    <w:name w:val="Bullet 2"/>
    <w:lvl w:ilvl="0">
      <w:numFmt w:val="bullet"/>
      <w:pStyle w:val="Bullet2"/>
      <w:lvlText w:val=""/>
      <w:lvlJc w:val="left"/>
      <w:pPr>
        <w:tabs>
          <w:tab w:val="num" w:pos="1984"/>
        </w:tabs>
        <w:ind w:left="1984" w:hanging="567"/>
      </w:pPr>
      <w:rPr>
        <w:rFonts w:ascii="Symbol" w:hAnsi="Symbol"/>
      </w:rPr>
    </w:lvl>
  </w:abstractNum>
  <w:abstractNum w:abstractNumId="32" w15:restartNumberingAfterBreak="0">
    <w:nsid w:val="5CA31A15"/>
    <w:multiLevelType w:val="singleLevel"/>
    <w:tmpl w:val="CB981644"/>
    <w:name w:val="Tiret 0"/>
    <w:lvl w:ilvl="0">
      <w:numFmt w:val="bullet"/>
      <w:pStyle w:val="Tiret0"/>
      <w:lvlText w:val="–"/>
      <w:lvlJc w:val="left"/>
      <w:pPr>
        <w:tabs>
          <w:tab w:val="num" w:pos="850"/>
        </w:tabs>
        <w:ind w:left="850" w:hanging="850"/>
      </w:pPr>
    </w:lvl>
  </w:abstractNum>
  <w:abstractNum w:abstractNumId="33" w15:restartNumberingAfterBreak="0">
    <w:nsid w:val="60F43D4D"/>
    <w:multiLevelType w:val="hybridMultilevel"/>
    <w:tmpl w:val="E05CECAE"/>
    <w:lvl w:ilvl="0" w:tplc="18090001">
      <w:start w:val="1"/>
      <w:numFmt w:val="bullet"/>
      <w:lvlText w:val=""/>
      <w:lvlJc w:val="left"/>
      <w:pPr>
        <w:ind w:left="360" w:hanging="360"/>
      </w:pPr>
      <w:rPr>
        <w:rFonts w:ascii="Symbol" w:hAnsi="Symbol" w:hint="default"/>
        <w:b/>
      </w:rPr>
    </w:lvl>
    <w:lvl w:ilvl="1" w:tplc="FFFFFFFF" w:tentative="1">
      <w:start w:val="1"/>
      <w:numFmt w:val="bullet"/>
      <w:lvlText w:val="o"/>
      <w:lvlJc w:val="left"/>
      <w:pPr>
        <w:ind w:left="1080" w:hanging="360"/>
      </w:pPr>
      <w:rPr>
        <w:rFonts w:ascii="Courier New" w:hAnsi="Courier New" w:cs="Courier New" w:hint="default"/>
      </w:rPr>
    </w:lvl>
    <w:lvl w:ilvl="2" w:tplc="FFFFFFFF" w:tentative="1">
      <w:start w:val="1"/>
      <w:numFmt w:val="bullet"/>
      <w:lvlText w:val=""/>
      <w:lvlJc w:val="left"/>
      <w:pPr>
        <w:ind w:left="1800" w:hanging="360"/>
      </w:pPr>
      <w:rPr>
        <w:rFonts w:ascii="Wingdings" w:hAnsi="Wingdings" w:hint="default"/>
      </w:rPr>
    </w:lvl>
    <w:lvl w:ilvl="3" w:tplc="FFFFFFFF" w:tentative="1">
      <w:start w:val="1"/>
      <w:numFmt w:val="bullet"/>
      <w:lvlText w:val=""/>
      <w:lvlJc w:val="left"/>
      <w:pPr>
        <w:ind w:left="2520" w:hanging="360"/>
      </w:pPr>
      <w:rPr>
        <w:rFonts w:ascii="Symbol" w:hAnsi="Symbol" w:hint="default"/>
      </w:rPr>
    </w:lvl>
    <w:lvl w:ilvl="4" w:tplc="FFFFFFFF" w:tentative="1">
      <w:start w:val="1"/>
      <w:numFmt w:val="bullet"/>
      <w:lvlText w:val="o"/>
      <w:lvlJc w:val="left"/>
      <w:pPr>
        <w:ind w:left="3240" w:hanging="360"/>
      </w:pPr>
      <w:rPr>
        <w:rFonts w:ascii="Courier New" w:hAnsi="Courier New" w:cs="Courier New" w:hint="default"/>
      </w:rPr>
    </w:lvl>
    <w:lvl w:ilvl="5" w:tplc="FFFFFFFF" w:tentative="1">
      <w:start w:val="1"/>
      <w:numFmt w:val="bullet"/>
      <w:lvlText w:val=""/>
      <w:lvlJc w:val="left"/>
      <w:pPr>
        <w:ind w:left="3960" w:hanging="360"/>
      </w:pPr>
      <w:rPr>
        <w:rFonts w:ascii="Wingdings" w:hAnsi="Wingdings" w:hint="default"/>
      </w:rPr>
    </w:lvl>
    <w:lvl w:ilvl="6" w:tplc="FFFFFFFF" w:tentative="1">
      <w:start w:val="1"/>
      <w:numFmt w:val="bullet"/>
      <w:lvlText w:val=""/>
      <w:lvlJc w:val="left"/>
      <w:pPr>
        <w:ind w:left="4680" w:hanging="360"/>
      </w:pPr>
      <w:rPr>
        <w:rFonts w:ascii="Symbol" w:hAnsi="Symbol" w:hint="default"/>
      </w:rPr>
    </w:lvl>
    <w:lvl w:ilvl="7" w:tplc="FFFFFFFF" w:tentative="1">
      <w:start w:val="1"/>
      <w:numFmt w:val="bullet"/>
      <w:lvlText w:val="o"/>
      <w:lvlJc w:val="left"/>
      <w:pPr>
        <w:ind w:left="5400" w:hanging="360"/>
      </w:pPr>
      <w:rPr>
        <w:rFonts w:ascii="Courier New" w:hAnsi="Courier New" w:cs="Courier New" w:hint="default"/>
      </w:rPr>
    </w:lvl>
    <w:lvl w:ilvl="8" w:tplc="FFFFFFFF" w:tentative="1">
      <w:start w:val="1"/>
      <w:numFmt w:val="bullet"/>
      <w:lvlText w:val=""/>
      <w:lvlJc w:val="left"/>
      <w:pPr>
        <w:ind w:left="6120" w:hanging="360"/>
      </w:pPr>
      <w:rPr>
        <w:rFonts w:ascii="Wingdings" w:hAnsi="Wingdings" w:hint="default"/>
      </w:rPr>
    </w:lvl>
  </w:abstractNum>
  <w:abstractNum w:abstractNumId="34" w15:restartNumberingAfterBreak="0">
    <w:nsid w:val="64A12FA4"/>
    <w:multiLevelType w:val="multilevel"/>
    <w:tmpl w:val="DE6C82EC"/>
    <w:name w:val="Heading"/>
    <w:lvl w:ilvl="0">
      <w:start w:val="1"/>
      <w:numFmt w:val="decimal"/>
      <w:lvlText w:val="%1."/>
      <w:lvlJc w:val="left"/>
      <w:pPr>
        <w:tabs>
          <w:tab w:val="num" w:pos="850"/>
        </w:tabs>
        <w:ind w:left="850" w:hanging="850"/>
      </w:pPr>
      <w:rPr>
        <w:rFonts w:hint="default"/>
      </w:rPr>
    </w:lvl>
    <w:lvl w:ilvl="1">
      <w:start w:val="1"/>
      <w:numFmt w:val="decimal"/>
      <w:lvlText w:val="%1.%2."/>
      <w:lvlJc w:val="left"/>
      <w:pPr>
        <w:tabs>
          <w:tab w:val="num" w:pos="4110"/>
        </w:tabs>
        <w:ind w:left="4110" w:hanging="850"/>
      </w:pPr>
      <w:rPr>
        <w:rFonts w:hint="default"/>
        <w:b/>
        <w:bCs/>
      </w:rPr>
    </w:lvl>
    <w:lvl w:ilvl="2">
      <w:start w:val="1"/>
      <w:numFmt w:val="decimal"/>
      <w:lvlText w:val="%1.%2.%3."/>
      <w:lvlJc w:val="left"/>
      <w:pPr>
        <w:tabs>
          <w:tab w:val="num" w:pos="850"/>
        </w:tabs>
        <w:ind w:left="850" w:hanging="850"/>
      </w:pPr>
      <w:rPr>
        <w:rFonts w:hint="default"/>
      </w:rPr>
    </w:lvl>
    <w:lvl w:ilvl="3">
      <w:start w:val="1"/>
      <w:numFmt w:val="decimal"/>
      <w:lvlText w:val="%1.%2.%3.%4."/>
      <w:lvlJc w:val="left"/>
      <w:pPr>
        <w:tabs>
          <w:tab w:val="num" w:pos="850"/>
        </w:tabs>
        <w:ind w:left="850" w:hanging="850"/>
      </w:pPr>
      <w:rPr>
        <w:rFonts w:hint="default"/>
      </w:rPr>
    </w:lvl>
    <w:lvl w:ilvl="4">
      <w:start w:val="1"/>
      <w:numFmt w:val="decimal"/>
      <w:lvlText w:val="%1.%2.%3.%4.%5."/>
      <w:lvlJc w:val="left"/>
      <w:pPr>
        <w:tabs>
          <w:tab w:val="num" w:pos="1417"/>
        </w:tabs>
        <w:ind w:left="1417" w:hanging="1417"/>
      </w:pPr>
      <w:rPr>
        <w:rFonts w:hint="default"/>
      </w:rPr>
    </w:lvl>
    <w:lvl w:ilvl="5">
      <w:start w:val="1"/>
      <w:numFmt w:val="decimal"/>
      <w:lvlText w:val="%1.%2.%3.%4.%5.%6."/>
      <w:lvlJc w:val="left"/>
      <w:pPr>
        <w:tabs>
          <w:tab w:val="num" w:pos="1417"/>
        </w:tabs>
        <w:ind w:left="1417" w:hanging="1417"/>
      </w:pPr>
      <w:rPr>
        <w:rFonts w:hint="default"/>
      </w:rPr>
    </w:lvl>
    <w:lvl w:ilvl="6">
      <w:start w:val="1"/>
      <w:numFmt w:val="decimal"/>
      <w:lvlText w:val="%1.%2.%3.%4.%5.%6.%7."/>
      <w:lvlJc w:val="left"/>
      <w:pPr>
        <w:tabs>
          <w:tab w:val="num" w:pos="1417"/>
        </w:tabs>
        <w:ind w:left="1417" w:hanging="1417"/>
      </w:pPr>
      <w:rPr>
        <w:rFonts w:hint="default"/>
      </w:rPr>
    </w:lvl>
    <w:lvl w:ilvl="7">
      <w:start w:val="1"/>
      <w:numFmt w:val="decimal"/>
      <w:lvlText w:val="%1.%2.%3.%4.%5.%6.%7."/>
      <w:lvlJc w:val="left"/>
      <w:pPr>
        <w:tabs>
          <w:tab w:val="num" w:pos="1417"/>
        </w:tabs>
        <w:ind w:left="1417" w:hanging="1417"/>
      </w:pPr>
      <w:rPr>
        <w:rFonts w:hint="default"/>
      </w:rPr>
    </w:lvl>
    <w:lvl w:ilvl="8">
      <w:start w:val="1"/>
      <w:numFmt w:val="decimal"/>
      <w:lvlText w:val="%1.%2.%3.%4.%5.%6.%7."/>
      <w:lvlJc w:val="left"/>
      <w:pPr>
        <w:tabs>
          <w:tab w:val="num" w:pos="1417"/>
        </w:tabs>
        <w:ind w:left="1417" w:hanging="1417"/>
      </w:pPr>
      <w:rPr>
        <w:rFonts w:hint="default"/>
      </w:rPr>
    </w:lvl>
  </w:abstractNum>
  <w:abstractNum w:abstractNumId="35" w15:restartNumberingAfterBreak="0">
    <w:nsid w:val="673655E8"/>
    <w:multiLevelType w:val="hybridMultilevel"/>
    <w:tmpl w:val="CDA6DCB8"/>
    <w:lvl w:ilvl="0" w:tplc="18090001">
      <w:start w:val="1"/>
      <w:numFmt w:val="bullet"/>
      <w:lvlText w:val=""/>
      <w:lvlJc w:val="left"/>
      <w:pPr>
        <w:ind w:left="360" w:hanging="360"/>
      </w:pPr>
      <w:rPr>
        <w:rFonts w:ascii="Symbol" w:hAnsi="Symbol" w:hint="default"/>
        <w:b/>
      </w:rPr>
    </w:lvl>
    <w:lvl w:ilvl="1" w:tplc="FFFFFFFF">
      <w:start w:val="1"/>
      <w:numFmt w:val="bullet"/>
      <w:lvlText w:val="o"/>
      <w:lvlJc w:val="left"/>
      <w:pPr>
        <w:ind w:left="1080" w:hanging="360"/>
      </w:pPr>
      <w:rPr>
        <w:rFonts w:ascii="Courier New" w:hAnsi="Courier New" w:cs="Courier New" w:hint="default"/>
      </w:rPr>
    </w:lvl>
    <w:lvl w:ilvl="2" w:tplc="FFFFFFFF" w:tentative="1">
      <w:start w:val="1"/>
      <w:numFmt w:val="bullet"/>
      <w:lvlText w:val=""/>
      <w:lvlJc w:val="left"/>
      <w:pPr>
        <w:ind w:left="1800" w:hanging="360"/>
      </w:pPr>
      <w:rPr>
        <w:rFonts w:ascii="Wingdings" w:hAnsi="Wingdings" w:hint="default"/>
      </w:rPr>
    </w:lvl>
    <w:lvl w:ilvl="3" w:tplc="FFFFFFFF" w:tentative="1">
      <w:start w:val="1"/>
      <w:numFmt w:val="bullet"/>
      <w:lvlText w:val=""/>
      <w:lvlJc w:val="left"/>
      <w:pPr>
        <w:ind w:left="2520" w:hanging="360"/>
      </w:pPr>
      <w:rPr>
        <w:rFonts w:ascii="Symbol" w:hAnsi="Symbol" w:hint="default"/>
      </w:rPr>
    </w:lvl>
    <w:lvl w:ilvl="4" w:tplc="FFFFFFFF" w:tentative="1">
      <w:start w:val="1"/>
      <w:numFmt w:val="bullet"/>
      <w:lvlText w:val="o"/>
      <w:lvlJc w:val="left"/>
      <w:pPr>
        <w:ind w:left="3240" w:hanging="360"/>
      </w:pPr>
      <w:rPr>
        <w:rFonts w:ascii="Courier New" w:hAnsi="Courier New" w:cs="Courier New" w:hint="default"/>
      </w:rPr>
    </w:lvl>
    <w:lvl w:ilvl="5" w:tplc="FFFFFFFF" w:tentative="1">
      <w:start w:val="1"/>
      <w:numFmt w:val="bullet"/>
      <w:lvlText w:val=""/>
      <w:lvlJc w:val="left"/>
      <w:pPr>
        <w:ind w:left="3960" w:hanging="360"/>
      </w:pPr>
      <w:rPr>
        <w:rFonts w:ascii="Wingdings" w:hAnsi="Wingdings" w:hint="default"/>
      </w:rPr>
    </w:lvl>
    <w:lvl w:ilvl="6" w:tplc="FFFFFFFF" w:tentative="1">
      <w:start w:val="1"/>
      <w:numFmt w:val="bullet"/>
      <w:lvlText w:val=""/>
      <w:lvlJc w:val="left"/>
      <w:pPr>
        <w:ind w:left="4680" w:hanging="360"/>
      </w:pPr>
      <w:rPr>
        <w:rFonts w:ascii="Symbol" w:hAnsi="Symbol" w:hint="default"/>
      </w:rPr>
    </w:lvl>
    <w:lvl w:ilvl="7" w:tplc="FFFFFFFF" w:tentative="1">
      <w:start w:val="1"/>
      <w:numFmt w:val="bullet"/>
      <w:lvlText w:val="o"/>
      <w:lvlJc w:val="left"/>
      <w:pPr>
        <w:ind w:left="5400" w:hanging="360"/>
      </w:pPr>
      <w:rPr>
        <w:rFonts w:ascii="Courier New" w:hAnsi="Courier New" w:cs="Courier New" w:hint="default"/>
      </w:rPr>
    </w:lvl>
    <w:lvl w:ilvl="8" w:tplc="FFFFFFFF" w:tentative="1">
      <w:start w:val="1"/>
      <w:numFmt w:val="bullet"/>
      <w:lvlText w:val=""/>
      <w:lvlJc w:val="left"/>
      <w:pPr>
        <w:ind w:left="6120" w:hanging="360"/>
      </w:pPr>
      <w:rPr>
        <w:rFonts w:ascii="Wingdings" w:hAnsi="Wingdings" w:hint="default"/>
      </w:rPr>
    </w:lvl>
  </w:abstractNum>
  <w:abstractNum w:abstractNumId="36" w15:restartNumberingAfterBreak="0">
    <w:nsid w:val="67B856F6"/>
    <w:multiLevelType w:val="singleLevel"/>
    <w:tmpl w:val="0AB28E9C"/>
    <w:name w:val="Tiret 2"/>
    <w:lvl w:ilvl="0">
      <w:numFmt w:val="bullet"/>
      <w:pStyle w:val="Tiret2"/>
      <w:lvlText w:val="–"/>
      <w:lvlJc w:val="left"/>
      <w:pPr>
        <w:tabs>
          <w:tab w:val="num" w:pos="1984"/>
        </w:tabs>
        <w:ind w:left="1984" w:hanging="567"/>
      </w:pPr>
    </w:lvl>
  </w:abstractNum>
  <w:abstractNum w:abstractNumId="37" w15:restartNumberingAfterBreak="0">
    <w:nsid w:val="68677619"/>
    <w:multiLevelType w:val="hybridMultilevel"/>
    <w:tmpl w:val="D83AD998"/>
    <w:lvl w:ilvl="0" w:tplc="353EFE50">
      <w:start w:val="1"/>
      <w:numFmt w:val="bullet"/>
      <w:lvlText w:val=""/>
      <w:lvlJc w:val="left"/>
      <w:pPr>
        <w:ind w:left="1020" w:hanging="360"/>
      </w:pPr>
      <w:rPr>
        <w:rFonts w:ascii="Symbol" w:hAnsi="Symbol"/>
      </w:rPr>
    </w:lvl>
    <w:lvl w:ilvl="1" w:tplc="0E646CD0">
      <w:start w:val="1"/>
      <w:numFmt w:val="bullet"/>
      <w:lvlText w:val=""/>
      <w:lvlJc w:val="left"/>
      <w:pPr>
        <w:ind w:left="1020" w:hanging="360"/>
      </w:pPr>
      <w:rPr>
        <w:rFonts w:ascii="Symbol" w:hAnsi="Symbol"/>
      </w:rPr>
    </w:lvl>
    <w:lvl w:ilvl="2" w:tplc="E53841D0">
      <w:start w:val="1"/>
      <w:numFmt w:val="bullet"/>
      <w:lvlText w:val=""/>
      <w:lvlJc w:val="left"/>
      <w:pPr>
        <w:ind w:left="1020" w:hanging="360"/>
      </w:pPr>
      <w:rPr>
        <w:rFonts w:ascii="Symbol" w:hAnsi="Symbol"/>
      </w:rPr>
    </w:lvl>
    <w:lvl w:ilvl="3" w:tplc="33222BF8">
      <w:start w:val="1"/>
      <w:numFmt w:val="bullet"/>
      <w:lvlText w:val=""/>
      <w:lvlJc w:val="left"/>
      <w:pPr>
        <w:ind w:left="1020" w:hanging="360"/>
      </w:pPr>
      <w:rPr>
        <w:rFonts w:ascii="Symbol" w:hAnsi="Symbol"/>
      </w:rPr>
    </w:lvl>
    <w:lvl w:ilvl="4" w:tplc="2FB0BA48">
      <w:start w:val="1"/>
      <w:numFmt w:val="bullet"/>
      <w:lvlText w:val=""/>
      <w:lvlJc w:val="left"/>
      <w:pPr>
        <w:ind w:left="1020" w:hanging="360"/>
      </w:pPr>
      <w:rPr>
        <w:rFonts w:ascii="Symbol" w:hAnsi="Symbol"/>
      </w:rPr>
    </w:lvl>
    <w:lvl w:ilvl="5" w:tplc="032E78D8">
      <w:start w:val="1"/>
      <w:numFmt w:val="bullet"/>
      <w:lvlText w:val=""/>
      <w:lvlJc w:val="left"/>
      <w:pPr>
        <w:ind w:left="1020" w:hanging="360"/>
      </w:pPr>
      <w:rPr>
        <w:rFonts w:ascii="Symbol" w:hAnsi="Symbol"/>
      </w:rPr>
    </w:lvl>
    <w:lvl w:ilvl="6" w:tplc="6478AA96">
      <w:start w:val="1"/>
      <w:numFmt w:val="bullet"/>
      <w:lvlText w:val=""/>
      <w:lvlJc w:val="left"/>
      <w:pPr>
        <w:ind w:left="1020" w:hanging="360"/>
      </w:pPr>
      <w:rPr>
        <w:rFonts w:ascii="Symbol" w:hAnsi="Symbol"/>
      </w:rPr>
    </w:lvl>
    <w:lvl w:ilvl="7" w:tplc="D8B67400">
      <w:start w:val="1"/>
      <w:numFmt w:val="bullet"/>
      <w:lvlText w:val=""/>
      <w:lvlJc w:val="left"/>
      <w:pPr>
        <w:ind w:left="1020" w:hanging="360"/>
      </w:pPr>
      <w:rPr>
        <w:rFonts w:ascii="Symbol" w:hAnsi="Symbol"/>
      </w:rPr>
    </w:lvl>
    <w:lvl w:ilvl="8" w:tplc="C3DA0D0E">
      <w:start w:val="1"/>
      <w:numFmt w:val="bullet"/>
      <w:lvlText w:val=""/>
      <w:lvlJc w:val="left"/>
      <w:pPr>
        <w:ind w:left="1020" w:hanging="360"/>
      </w:pPr>
      <w:rPr>
        <w:rFonts w:ascii="Symbol" w:hAnsi="Symbol"/>
      </w:rPr>
    </w:lvl>
  </w:abstractNum>
  <w:abstractNum w:abstractNumId="38" w15:restartNumberingAfterBreak="0">
    <w:nsid w:val="697571CB"/>
    <w:multiLevelType w:val="hybridMultilevel"/>
    <w:tmpl w:val="AED23182"/>
    <w:lvl w:ilvl="0" w:tplc="18090001">
      <w:start w:val="1"/>
      <w:numFmt w:val="bullet"/>
      <w:lvlText w:val=""/>
      <w:lvlJc w:val="left"/>
      <w:pPr>
        <w:ind w:left="360" w:hanging="360"/>
      </w:pPr>
      <w:rPr>
        <w:rFonts w:ascii="Symbol" w:hAnsi="Symbol" w:hint="default"/>
      </w:rPr>
    </w:lvl>
    <w:lvl w:ilvl="1" w:tplc="18090003">
      <w:start w:val="1"/>
      <w:numFmt w:val="bullet"/>
      <w:lvlText w:val="o"/>
      <w:lvlJc w:val="left"/>
      <w:pPr>
        <w:ind w:left="1080" w:hanging="360"/>
      </w:pPr>
      <w:rPr>
        <w:rFonts w:ascii="Courier New" w:hAnsi="Courier New" w:cs="Courier New" w:hint="default"/>
      </w:rPr>
    </w:lvl>
    <w:lvl w:ilvl="2" w:tplc="18090005" w:tentative="1">
      <w:start w:val="1"/>
      <w:numFmt w:val="bullet"/>
      <w:lvlText w:val=""/>
      <w:lvlJc w:val="left"/>
      <w:pPr>
        <w:ind w:left="1800" w:hanging="360"/>
      </w:pPr>
      <w:rPr>
        <w:rFonts w:ascii="Wingdings" w:hAnsi="Wingdings" w:hint="default"/>
      </w:rPr>
    </w:lvl>
    <w:lvl w:ilvl="3" w:tplc="18090001" w:tentative="1">
      <w:start w:val="1"/>
      <w:numFmt w:val="bullet"/>
      <w:lvlText w:val=""/>
      <w:lvlJc w:val="left"/>
      <w:pPr>
        <w:ind w:left="2520" w:hanging="360"/>
      </w:pPr>
      <w:rPr>
        <w:rFonts w:ascii="Symbol" w:hAnsi="Symbol" w:hint="default"/>
      </w:rPr>
    </w:lvl>
    <w:lvl w:ilvl="4" w:tplc="18090003" w:tentative="1">
      <w:start w:val="1"/>
      <w:numFmt w:val="bullet"/>
      <w:lvlText w:val="o"/>
      <w:lvlJc w:val="left"/>
      <w:pPr>
        <w:ind w:left="3240" w:hanging="360"/>
      </w:pPr>
      <w:rPr>
        <w:rFonts w:ascii="Courier New" w:hAnsi="Courier New" w:cs="Courier New" w:hint="default"/>
      </w:rPr>
    </w:lvl>
    <w:lvl w:ilvl="5" w:tplc="18090005" w:tentative="1">
      <w:start w:val="1"/>
      <w:numFmt w:val="bullet"/>
      <w:lvlText w:val=""/>
      <w:lvlJc w:val="left"/>
      <w:pPr>
        <w:ind w:left="3960" w:hanging="360"/>
      </w:pPr>
      <w:rPr>
        <w:rFonts w:ascii="Wingdings" w:hAnsi="Wingdings" w:hint="default"/>
      </w:rPr>
    </w:lvl>
    <w:lvl w:ilvl="6" w:tplc="18090001" w:tentative="1">
      <w:start w:val="1"/>
      <w:numFmt w:val="bullet"/>
      <w:lvlText w:val=""/>
      <w:lvlJc w:val="left"/>
      <w:pPr>
        <w:ind w:left="4680" w:hanging="360"/>
      </w:pPr>
      <w:rPr>
        <w:rFonts w:ascii="Symbol" w:hAnsi="Symbol" w:hint="default"/>
      </w:rPr>
    </w:lvl>
    <w:lvl w:ilvl="7" w:tplc="18090003" w:tentative="1">
      <w:start w:val="1"/>
      <w:numFmt w:val="bullet"/>
      <w:lvlText w:val="o"/>
      <w:lvlJc w:val="left"/>
      <w:pPr>
        <w:ind w:left="5400" w:hanging="360"/>
      </w:pPr>
      <w:rPr>
        <w:rFonts w:ascii="Courier New" w:hAnsi="Courier New" w:cs="Courier New" w:hint="default"/>
      </w:rPr>
    </w:lvl>
    <w:lvl w:ilvl="8" w:tplc="18090005" w:tentative="1">
      <w:start w:val="1"/>
      <w:numFmt w:val="bullet"/>
      <w:lvlText w:val=""/>
      <w:lvlJc w:val="left"/>
      <w:pPr>
        <w:ind w:left="6120" w:hanging="360"/>
      </w:pPr>
      <w:rPr>
        <w:rFonts w:ascii="Wingdings" w:hAnsi="Wingdings" w:hint="default"/>
      </w:rPr>
    </w:lvl>
  </w:abstractNum>
  <w:abstractNum w:abstractNumId="39" w15:restartNumberingAfterBreak="0">
    <w:nsid w:val="6CF838B7"/>
    <w:multiLevelType w:val="multilevel"/>
    <w:tmpl w:val="F6C0DDCE"/>
    <w:lvl w:ilvl="0">
      <w:start w:val="4"/>
      <w:numFmt w:val="decimal"/>
      <w:lvlText w:val="%1.1"/>
      <w:lvlJc w:val="left"/>
      <w:pPr>
        <w:ind w:left="360" w:hanging="360"/>
      </w:pPr>
      <w:rPr>
        <w:rFonts w:hint="default"/>
      </w:rPr>
    </w:lvl>
    <w:lvl w:ilvl="1">
      <w:start w:val="1"/>
      <w:numFmt w:val="decimal"/>
      <w:lvlText w:val="%1.%2."/>
      <w:lvlJc w:val="left"/>
      <w:pPr>
        <w:ind w:left="792" w:hanging="432"/>
      </w:pPr>
      <w:rPr>
        <w:rFonts w:hint="default"/>
      </w:rPr>
    </w:lvl>
    <w:lvl w:ilvl="2">
      <w:start w:val="1"/>
      <w:numFmt w:val="decimal"/>
      <w:lvlText w:val="%1.%2.%3."/>
      <w:lvlJc w:val="left"/>
      <w:pPr>
        <w:ind w:left="1224" w:hanging="504"/>
      </w:pPr>
      <w:rPr>
        <w:rFonts w:hint="default"/>
      </w:rPr>
    </w:lvl>
    <w:lvl w:ilvl="3">
      <w:start w:val="1"/>
      <w:numFmt w:val="decimal"/>
      <w:lvlText w:val="%1.%2.%3.%4."/>
      <w:lvlJc w:val="left"/>
      <w:pPr>
        <w:ind w:left="1728" w:hanging="648"/>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40" w15:restartNumberingAfterBreak="0">
    <w:nsid w:val="6F1974B5"/>
    <w:multiLevelType w:val="hybridMultilevel"/>
    <w:tmpl w:val="22E04B88"/>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41" w15:restartNumberingAfterBreak="0">
    <w:nsid w:val="729B6A9E"/>
    <w:multiLevelType w:val="hybridMultilevel"/>
    <w:tmpl w:val="D9E84386"/>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42" w15:restartNumberingAfterBreak="0">
    <w:nsid w:val="76F57426"/>
    <w:multiLevelType w:val="hybridMultilevel"/>
    <w:tmpl w:val="43A6AF58"/>
    <w:name w:val="Point"/>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43" w15:restartNumberingAfterBreak="0">
    <w:nsid w:val="77083841"/>
    <w:multiLevelType w:val="multilevel"/>
    <w:tmpl w:val="BF4EC622"/>
    <w:name w:val="TableListDashNumbering2"/>
    <w:lvl w:ilvl="0">
      <w:start w:val="1"/>
      <w:numFmt w:val="bullet"/>
      <w:lvlText w:val="–"/>
      <w:lvlJc w:val="left"/>
      <w:pPr>
        <w:tabs>
          <w:tab w:val="num" w:pos="283"/>
        </w:tabs>
        <w:ind w:left="283" w:hanging="283"/>
      </w:pPr>
      <w:rPr>
        <w:rFonts w:ascii="Times New Roman" w:hAnsi="Times New Roman" w:hint="default"/>
      </w:rPr>
    </w:lvl>
    <w:lvl w:ilvl="1">
      <w:start w:val="1"/>
      <w:numFmt w:val="bullet"/>
      <w:lvlText w:val="–"/>
      <w:lvlJc w:val="left"/>
      <w:pPr>
        <w:tabs>
          <w:tab w:val="num" w:pos="567"/>
        </w:tabs>
        <w:ind w:left="567" w:hanging="284"/>
      </w:pPr>
      <w:rPr>
        <w:rFonts w:ascii="Times New Roman" w:hAnsi="Times New Roman" w:hint="default"/>
      </w:rPr>
    </w:lvl>
    <w:lvl w:ilvl="2">
      <w:start w:val="1"/>
      <w:numFmt w:val="bullet"/>
      <w:lvlText w:val="–"/>
      <w:lvlJc w:val="left"/>
      <w:pPr>
        <w:tabs>
          <w:tab w:val="num" w:pos="850"/>
        </w:tabs>
        <w:ind w:left="850" w:hanging="283"/>
      </w:pPr>
      <w:rPr>
        <w:rFonts w:ascii="Times New Roman" w:hAnsi="Times New Roman" w:hint="default"/>
      </w:rPr>
    </w:lvl>
    <w:lvl w:ilvl="3">
      <w:start w:val="1"/>
      <w:numFmt w:val="bullet"/>
      <w:lvlText w:val="–"/>
      <w:lvlJc w:val="left"/>
      <w:pPr>
        <w:tabs>
          <w:tab w:val="num" w:pos="1134"/>
        </w:tabs>
        <w:ind w:left="1134" w:hanging="284"/>
      </w:pPr>
      <w:rPr>
        <w:rFonts w:ascii="Times New Roman" w:hAnsi="Times New Roman" w:hint="default"/>
      </w:rPr>
    </w:lvl>
    <w:lvl w:ilvl="4">
      <w:numFmt w:val="decimal"/>
      <w:lvlText w:val=""/>
      <w:lvlJc w:val="left"/>
    </w:lvl>
    <w:lvl w:ilvl="5">
      <w:numFmt w:val="decimal"/>
      <w:lvlText w:val=""/>
      <w:lvlJc w:val="left"/>
    </w:lvl>
    <w:lvl w:ilvl="6">
      <w:numFmt w:val="decimal"/>
      <w:lvlText w:val=""/>
      <w:lvlJc w:val="left"/>
    </w:lvl>
    <w:lvl w:ilvl="7">
      <w:numFmt w:val="decimal"/>
      <w:lvlText w:val=""/>
      <w:lvlJc w:val="left"/>
    </w:lvl>
    <w:lvl w:ilvl="8">
      <w:numFmt w:val="decimal"/>
      <w:lvlText w:val=""/>
      <w:lvlJc w:val="left"/>
    </w:lvl>
  </w:abstractNum>
  <w:abstractNum w:abstractNumId="44" w15:restartNumberingAfterBreak="0">
    <w:nsid w:val="779B4FBC"/>
    <w:multiLevelType w:val="hybridMultilevel"/>
    <w:tmpl w:val="3C644094"/>
    <w:lvl w:ilvl="0" w:tplc="18090001">
      <w:start w:val="1"/>
      <w:numFmt w:val="bullet"/>
      <w:lvlText w:val=""/>
      <w:lvlJc w:val="left"/>
      <w:pPr>
        <w:ind w:left="360" w:hanging="360"/>
      </w:pPr>
      <w:rPr>
        <w:rFonts w:ascii="Symbol" w:hAnsi="Symbol" w:hint="default"/>
      </w:rPr>
    </w:lvl>
    <w:lvl w:ilvl="1" w:tplc="FFFFFFFF" w:tentative="1">
      <w:start w:val="1"/>
      <w:numFmt w:val="bullet"/>
      <w:lvlText w:val="o"/>
      <w:lvlJc w:val="left"/>
      <w:pPr>
        <w:ind w:left="1080" w:hanging="360"/>
      </w:pPr>
      <w:rPr>
        <w:rFonts w:ascii="Courier New" w:hAnsi="Courier New" w:cs="Courier New" w:hint="default"/>
      </w:rPr>
    </w:lvl>
    <w:lvl w:ilvl="2" w:tplc="FFFFFFFF" w:tentative="1">
      <w:start w:val="1"/>
      <w:numFmt w:val="bullet"/>
      <w:lvlText w:val=""/>
      <w:lvlJc w:val="left"/>
      <w:pPr>
        <w:ind w:left="1800" w:hanging="360"/>
      </w:pPr>
      <w:rPr>
        <w:rFonts w:ascii="Wingdings" w:hAnsi="Wingdings" w:hint="default"/>
      </w:rPr>
    </w:lvl>
    <w:lvl w:ilvl="3" w:tplc="FFFFFFFF" w:tentative="1">
      <w:start w:val="1"/>
      <w:numFmt w:val="bullet"/>
      <w:lvlText w:val=""/>
      <w:lvlJc w:val="left"/>
      <w:pPr>
        <w:ind w:left="2520" w:hanging="360"/>
      </w:pPr>
      <w:rPr>
        <w:rFonts w:ascii="Symbol" w:hAnsi="Symbol" w:hint="default"/>
      </w:rPr>
    </w:lvl>
    <w:lvl w:ilvl="4" w:tplc="FFFFFFFF" w:tentative="1">
      <w:start w:val="1"/>
      <w:numFmt w:val="bullet"/>
      <w:lvlText w:val="o"/>
      <w:lvlJc w:val="left"/>
      <w:pPr>
        <w:ind w:left="3240" w:hanging="360"/>
      </w:pPr>
      <w:rPr>
        <w:rFonts w:ascii="Courier New" w:hAnsi="Courier New" w:cs="Courier New" w:hint="default"/>
      </w:rPr>
    </w:lvl>
    <w:lvl w:ilvl="5" w:tplc="FFFFFFFF" w:tentative="1">
      <w:start w:val="1"/>
      <w:numFmt w:val="bullet"/>
      <w:lvlText w:val=""/>
      <w:lvlJc w:val="left"/>
      <w:pPr>
        <w:ind w:left="3960" w:hanging="360"/>
      </w:pPr>
      <w:rPr>
        <w:rFonts w:ascii="Wingdings" w:hAnsi="Wingdings" w:hint="default"/>
      </w:rPr>
    </w:lvl>
    <w:lvl w:ilvl="6" w:tplc="FFFFFFFF" w:tentative="1">
      <w:start w:val="1"/>
      <w:numFmt w:val="bullet"/>
      <w:lvlText w:val=""/>
      <w:lvlJc w:val="left"/>
      <w:pPr>
        <w:ind w:left="4680" w:hanging="360"/>
      </w:pPr>
      <w:rPr>
        <w:rFonts w:ascii="Symbol" w:hAnsi="Symbol" w:hint="default"/>
      </w:rPr>
    </w:lvl>
    <w:lvl w:ilvl="7" w:tplc="FFFFFFFF" w:tentative="1">
      <w:start w:val="1"/>
      <w:numFmt w:val="bullet"/>
      <w:lvlText w:val="o"/>
      <w:lvlJc w:val="left"/>
      <w:pPr>
        <w:ind w:left="5400" w:hanging="360"/>
      </w:pPr>
      <w:rPr>
        <w:rFonts w:ascii="Courier New" w:hAnsi="Courier New" w:cs="Courier New" w:hint="default"/>
      </w:rPr>
    </w:lvl>
    <w:lvl w:ilvl="8" w:tplc="FFFFFFFF" w:tentative="1">
      <w:start w:val="1"/>
      <w:numFmt w:val="bullet"/>
      <w:lvlText w:val=""/>
      <w:lvlJc w:val="left"/>
      <w:pPr>
        <w:ind w:left="6120" w:hanging="360"/>
      </w:pPr>
      <w:rPr>
        <w:rFonts w:ascii="Wingdings" w:hAnsi="Wingdings" w:hint="default"/>
      </w:rPr>
    </w:lvl>
  </w:abstractNum>
  <w:abstractNum w:abstractNumId="45" w15:restartNumberingAfterBreak="0">
    <w:nsid w:val="7F7D2917"/>
    <w:multiLevelType w:val="multilevel"/>
    <w:tmpl w:val="B4A49B3A"/>
    <w:lvl w:ilvl="0">
      <w:start w:val="1"/>
      <w:numFmt w:val="decimal"/>
      <w:lvlText w:val="%1."/>
      <w:lvlJc w:val="left"/>
      <w:pPr>
        <w:ind w:left="720" w:hanging="360"/>
      </w:pPr>
    </w:lvl>
    <w:lvl w:ilvl="1">
      <w:start w:val="1"/>
      <w:numFmt w:val="decimal"/>
      <w:isLgl/>
      <w:lvlText w:val="%1.%2."/>
      <w:lvlJc w:val="left"/>
      <w:pPr>
        <w:ind w:left="1215" w:hanging="855"/>
      </w:pPr>
      <w:rPr>
        <w:rFonts w:hint="default"/>
      </w:rPr>
    </w:lvl>
    <w:lvl w:ilvl="2">
      <w:start w:val="1"/>
      <w:numFmt w:val="decimal"/>
      <w:isLgl/>
      <w:lvlText w:val="%1.%2.%3."/>
      <w:lvlJc w:val="left"/>
      <w:pPr>
        <w:ind w:left="1215" w:hanging="855"/>
      </w:pPr>
      <w:rPr>
        <w:rFonts w:hint="default"/>
      </w:rPr>
    </w:lvl>
    <w:lvl w:ilvl="3">
      <w:start w:val="1"/>
      <w:numFmt w:val="decimal"/>
      <w:isLgl/>
      <w:lvlText w:val="%1.%2.%3.%4."/>
      <w:lvlJc w:val="left"/>
      <w:pPr>
        <w:ind w:left="1215" w:hanging="855"/>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440" w:hanging="108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1800" w:hanging="1440"/>
      </w:pPr>
      <w:rPr>
        <w:rFonts w:hint="default"/>
      </w:rPr>
    </w:lvl>
    <w:lvl w:ilvl="8">
      <w:start w:val="1"/>
      <w:numFmt w:val="decimal"/>
      <w:isLgl/>
      <w:lvlText w:val="%1.%2.%3.%4.%5.%6.%7.%8.%9."/>
      <w:lvlJc w:val="left"/>
      <w:pPr>
        <w:ind w:left="2160" w:hanging="1800"/>
      </w:pPr>
      <w:rPr>
        <w:rFonts w:hint="default"/>
      </w:rPr>
    </w:lvl>
  </w:abstractNum>
  <w:num w:numId="1">
    <w:abstractNumId w:val="24"/>
  </w:num>
  <w:num w:numId="2">
    <w:abstractNumId w:val="23"/>
  </w:num>
  <w:num w:numId="3">
    <w:abstractNumId w:val="17"/>
  </w:num>
  <w:num w:numId="4">
    <w:abstractNumId w:val="36"/>
  </w:num>
  <w:num w:numId="5">
    <w:abstractNumId w:val="32"/>
  </w:num>
  <w:num w:numId="6">
    <w:abstractNumId w:val="30"/>
  </w:num>
  <w:num w:numId="7">
    <w:abstractNumId w:val="16"/>
  </w:num>
  <w:num w:numId="8">
    <w:abstractNumId w:val="31"/>
  </w:num>
  <w:num w:numId="9">
    <w:abstractNumId w:val="25"/>
  </w:num>
  <w:num w:numId="10">
    <w:abstractNumId w:val="5"/>
  </w:num>
  <w:num w:numId="11">
    <w:abstractNumId w:val="12"/>
  </w:num>
  <w:num w:numId="12">
    <w:abstractNumId w:val="22"/>
  </w:num>
  <w:num w:numId="13">
    <w:abstractNumId w:val="9"/>
  </w:num>
  <w:num w:numId="14">
    <w:abstractNumId w:val="14"/>
  </w:num>
  <w:num w:numId="15">
    <w:abstractNumId w:val="11"/>
  </w:num>
  <w:num w:numId="16">
    <w:abstractNumId w:val="33"/>
  </w:num>
  <w:num w:numId="17">
    <w:abstractNumId w:val="35"/>
  </w:num>
  <w:num w:numId="18">
    <w:abstractNumId w:val="38"/>
  </w:num>
  <w:num w:numId="19">
    <w:abstractNumId w:val="10"/>
  </w:num>
  <w:num w:numId="20">
    <w:abstractNumId w:val="44"/>
  </w:num>
  <w:num w:numId="21">
    <w:abstractNumId w:val="7"/>
  </w:num>
  <w:num w:numId="22">
    <w:abstractNumId w:val="45"/>
  </w:num>
  <w:num w:numId="23">
    <w:abstractNumId w:val="8"/>
  </w:num>
  <w:num w:numId="24">
    <w:abstractNumId w:val="39"/>
  </w:num>
  <w:num w:numId="25">
    <w:abstractNumId w:val="2"/>
  </w:num>
  <w:num w:numId="26">
    <w:abstractNumId w:val="26"/>
  </w:num>
  <w:num w:numId="27">
    <w:abstractNumId w:val="13"/>
  </w:num>
  <w:num w:numId="28">
    <w:abstractNumId w:val="29"/>
  </w:num>
  <w:num w:numId="29">
    <w:abstractNumId w:val="20"/>
  </w:num>
  <w:num w:numId="30">
    <w:abstractNumId w:val="40"/>
  </w:num>
  <w:num w:numId="31">
    <w:abstractNumId w:val="41"/>
  </w:num>
  <w:num w:numId="32">
    <w:abstractNumId w:val="19"/>
  </w:num>
  <w:num w:numId="33">
    <w:abstractNumId w:val="15"/>
  </w:num>
  <w:num w:numId="34">
    <w:abstractNumId w:val="6"/>
  </w:num>
  <w:num w:numId="35">
    <w:abstractNumId w:val="18"/>
  </w:num>
  <w:num w:numId="36">
    <w:abstractNumId w:val="21"/>
  </w:num>
  <w:num w:numId="37">
    <w:abstractNumId w:val="37"/>
  </w:num>
  <w:num w:numId="38">
    <w:abstractNumId w:val="3"/>
  </w:num>
  <w:num w:numId="39">
    <w:abstractNumId w:val="4"/>
  </w:num>
  <w:num w:numId="40">
    <w:abstractNumId w:val="0"/>
  </w:num>
  <w:num w:numId="41">
    <w:abstractNumId w:val="1"/>
  </w:num>
  <w:numIdMacAtCleanup w:val="26"/>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view w:val="normal"/>
  <w:zoom w:percent="100"/>
  <w:removePersonalInformation/>
  <w:removeDateAndTime/>
  <w:doNotDisplayPageBoundaries/>
  <w:hideSpellingErrors/>
  <w:hideGrammaticalErrors/>
  <w:stylePaneFormatFilter w:val="1021" w:allStyles="1" w:customStyles="0" w:latentStyles="0" w:stylesInUse="0" w:headingStyles="1" w:numberingStyles="0" w:tableStyles="0" w:directFormattingOnRuns="0" w:directFormattingOnParagraphs="0" w:directFormattingOnNumbering="0" w:directFormattingOnTables="0" w:clearFormatting="1" w:top3HeadingStyles="0" w:visibleStyles="0" w:alternateStyleNames="0"/>
  <w:revisionView w:markup="0"/>
  <w:defaultTabStop w:val="720"/>
  <w:hyphenationZone w:val="425"/>
  <w:characterSpacingControl w:val="doNotCompress"/>
  <w:hdrShapeDefaults>
    <o:shapedefaults v:ext="edit" spidmax="2051"/>
  </w:hdrShapeDefaults>
  <w:footnotePr>
    <w:footnote w:id="-1"/>
    <w:footnote w:id="0"/>
    <w:footnote w:id="1"/>
  </w:footnotePr>
  <w:endnotePr>
    <w:numFmt w:val="lowerLetter"/>
    <w:endnote w:id="-1"/>
    <w:endnote w:id="0"/>
    <w:endnote w:id="1"/>
  </w:endnotePr>
  <w:compat>
    <w:doNotUseHTMLParagraphAutoSpacing/>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CR_RefLast" w:val="0"/>
    <w:docVar w:name="DocStatus" w:val="Green"/>
    <w:docVar w:name="EPKit_DocumentHasBeenSaved" w:val="true"/>
    <w:docVar w:name="LW_CORRIGENDUM" w:val="&lt;UNUSED&gt;"/>
    <w:docVar w:name="LW_COVERPAGE_EXISTS" w:val="True"/>
    <w:docVar w:name="LW_COVERPAGE_GUID" w:val="2E26E8A2-0A80-4AA6-9BF0-0A3A037530C4"/>
    <w:docVar w:name="LW_COVERPAGE_TYPE" w:val="1"/>
    <w:docVar w:name="LW_CROSSREFERENCE" w:val="&lt;UNUSED&gt;"/>
    <w:docVar w:name="LW_DocType" w:val="EUROLOOK"/>
    <w:docVar w:name="LW_EMISSION" w:val="10.9.2026"/>
    <w:docVar w:name="LW_EMISSION_ISODATE" w:val="2026-09-10"/>
    <w:docVar w:name="LW_EMISSION_LOCATION" w:val="BRX"/>
    <w:docVar w:name="LW_EMISSION_PREFIX" w:val="Brussels, "/>
    <w:docVar w:name="LW_EMISSION_SUFFIX" w:val=" "/>
    <w:docVar w:name="LW_ID_DOCTYPE_NONLW" w:val="CP-014"/>
    <w:docVar w:name="LW_LANGUE" w:val="EN"/>
    <w:docVar w:name="LW_LEVEL_OF_SENSITIVITY" w:val="Standard treatment"/>
    <w:docVar w:name="LW_NOM.INST" w:val="EUROPEAN COMMISSION"/>
    <w:docVar w:name="LW_NOM.INST_JOINTDOC" w:val="&lt;EMPTY&gt;"/>
    <w:docVar w:name="LW_PART_NBR" w:val="1"/>
    <w:docVar w:name="LW_PART_NBR_TOTAL" w:val="1"/>
    <w:docVar w:name="LW_REF.INST.NEW" w:val="COM"/>
    <w:docVar w:name="LW_REF.INST.NEW_ADOPTED" w:val="final"/>
    <w:docVar w:name="LW_REF.INST.NEW_TEXT" w:val="(2026) 660"/>
    <w:docVar w:name="LW_REF.INTERNE" w:val="&lt;UNUSED&gt;"/>
    <w:docVar w:name="LW_SENSITIVITY" w:val="&lt;?xml version=&quot;1.0&quot; encoding=&quot;utf-8&quot;?&gt;_x000d__x000a_&lt;SensitivityLevel xmlns:xsd=&quot;http://www.w3.org/2001/XMLSchema&quot; xmlns:xsi=&quot;http://www.w3.org/2001/XMLSchema-instance&quot; id=&quot;standard&quot;&gt;_x000d__x000a_  &lt;nicename EN=&quot;Standard treatment&quot; FR=&quot;Traitement standard&quot; /&gt;_x000d__x000a_  &lt;documentProperty&gt;Standard treatment&lt;/documentProperty&gt;_x000d__x000a_  &lt;markingConfig isAvailable=&quot;false&quot; isMandatory=&quot;false&quot; sensitiveMarkingMandatory=&quot;false&quot; specialMarkingMandatory=&quot;true&quot; isOptionDisplayInHeaderAvailable=&quot;true&quot; sensitiveMarkingListSee=&quot;SensitiveMarkings&quot; specialMarkingListSee=&quot;SpecialMarkings&quot; sensitiveFootnoteTextSee=&quot;sensitiveFootnote&quot; specialFootnoteTextSee=&quot;specialFootnote&quot; /&gt;_x000d__x000a_  &lt;chosenMainMarking xsi:nil=&quot;true&quot; /&gt;_x000d__x000a_  &lt;dateMarking xsi:nil=&quot;true&quot; /&gt;_x000d__x000a_  &lt;releasableToConfig isAvailable=&quot;false&quot; institutionListSee=&quot;DefaultInstitutions&quot; /&gt;_x000d__x000a_  &lt;chosenReleasableTo xsi:nil=&quot;true&quot; /&gt;_x000d__x000a_  &lt;detached xsi:nil=&quot;true&quot; /&gt;_x000d__x000a_  &lt;declassify xsi:nil=&quot;true&quot; /&gt;_x000d__x000a_  &lt;headerTexts xsi:nil=&quot;true&quot; /&gt;_x000d__x000a_  &lt;footerTexts xsi:nil=&quot;true&quot; /&gt;_x000d__x000a_  &lt;isRestricted&gt;false&lt;/isRestricted&gt;_x000d__x000a_&lt;/SensitivityLevel&gt;"/>
    <w:docVar w:name="LW_SUPERTITRE" w:val="&lt;UNUSED&gt;"/>
    <w:docVar w:name="LW_TITRE.OBJ.CP" w:val="STRENGTHENING THE UNION\u8217?S GLOBAL REACH: A NEW STRATEGIC VISION FOR THE EU\u8217?S OUTERMOST REGIONS"/>
    <w:docVar w:name="LW_TYPE.DOC.CP" w:val="COMMUNICATION FROM THE COMMISSION TO THE EUROPEAN PARLIAMENT, THE COUNCIL, THE EUROPEAN ECONOMIC AND SOCIAL COMMITTEE AND THE COMMITTEE OF THE REGIONS"/>
    <w:docVar w:name="LW_TYPE.DOC.CP.USERTEXT" w:val="&lt;EMPTY&gt;"/>
    <w:docVar w:name="LwApiVersions" w:val="LW4CoDe 1.25.1.0; LW 9.2, Build 20260702"/>
    <w:docVar w:name="Stamp" w:val="\\net1.cec.eu.int\offline\063\flemiji\My Documents\REGIO-2026-00353-00-00-EN-ORI-00.docx"/>
  </w:docVars>
  <m:mathPr>
    <m:mathFont m:val="Cambria Math"/>
    <m:brkBin m:val="before"/>
    <m:brkBinSub m:val="--"/>
    <m:smallFrac m:val="0"/>
    <m:dispDef/>
    <m:lMargin m:val="0"/>
    <m:rMargin m:val="0"/>
    <m:defJc m:val="centerGroup"/>
    <m:wrapIndent m:val="1440"/>
    <m:intLim m:val="subSup"/>
    <m:naryLim m:val="undOvr"/>
  </m:mathPr>
  <w:themeFontLang w:val="en-GB"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2051"/>
    <o:shapelayout v:ext="edit">
      <o:idmap v:ext="edit" data="2"/>
    </o:shapelayout>
  </w:shapeDefaults>
  <w:decimalSymbol w:val=","/>
  <w:listSeparator w:val=";"/>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imes New Roman" w:eastAsia="Times New Roman" w:hAnsi="Times New Roman" w:cs="Times New Roman"/>
        <w:sz w:val="24"/>
        <w:lang w:val="en-GB" w:eastAsia="en-IE" w:bidi="ar-SA"/>
      </w:rPr>
    </w:rPrDefault>
    <w:pPrDefault>
      <w:pPr>
        <w:spacing w:after="120"/>
        <w:jc w:val="both"/>
      </w:pPr>
    </w:pPrDefault>
  </w:docDefaults>
  <w:latentStyles w:defLockedState="0" w:defUIPriority="99" w:defSemiHidden="0" w:defUnhideWhenUsed="0" w:defQFormat="0" w:count="376">
    <w:lsdException w:name="Normal" w:uiPriority="0" w:qFormat="1"/>
    <w:lsdException w:name="heading 1" w:uiPriority="0" w:qFormat="1"/>
    <w:lsdException w:name="heading 2" w:uiPriority="0" w:qFormat="1"/>
    <w:lsdException w:name="heading 3" w:uiPriority="0" w:qFormat="1"/>
    <w:lsdException w:name="heading 4" w:uiPriority="0" w:qFormat="1"/>
    <w:lsdException w:name="heading 5" w:uiPriority="0" w:qFormat="1"/>
    <w:lsdException w:name="heading 6" w:uiPriority="0" w:qFormat="1"/>
    <w:lsdException w:name="heading 7" w:uiPriority="0" w:qFormat="1"/>
    <w:lsdException w:name="heading 8" w:semiHidden="1" w:uiPriority="0" w:qFormat="1"/>
    <w:lsdException w:name="heading 9" w:semiHidden="1" w:uiPriority="0" w:qFormat="1"/>
    <w:lsdException w:name="index 1" w:semiHidden="1"/>
    <w:lsdException w:name="index 2" w:semiHidden="1"/>
    <w:lsdException w:name="index 3" w:semiHidden="1"/>
    <w:lsdException w:name="index 4" w:semiHidden="1"/>
    <w:lsdException w:name="index 5" w:semiHidden="1"/>
    <w:lsdException w:name="index 6" w:semiHidden="1"/>
    <w:lsdException w:name="index 7" w:semiHidden="1"/>
    <w:lsdException w:name="index 8" w:semiHidden="1"/>
    <w:lsdException w:name="index 9" w:semiHidden="1"/>
    <w:lsdException w:name="toc 1" w:semiHidden="1" w:uiPriority="39"/>
    <w:lsdException w:name="toc 2" w:semiHidden="1" w:uiPriority="39"/>
    <w:lsdException w:name="toc 3" w:semiHidden="1" w:uiPriority="39"/>
    <w:lsdException w:name="toc 4" w:semiHidden="1"/>
    <w:lsdException w:name="toc 5" w:semiHidden="1"/>
    <w:lsdException w:name="toc 6" w:semiHidden="1"/>
    <w:lsdException w:name="toc 7" w:semiHidden="1"/>
    <w:lsdException w:name="toc 8" w:semiHidden="1"/>
    <w:lsdException w:name="toc 9" w:semiHidden="1"/>
    <w:lsdException w:name="Normal Indent" w:semiHidden="1"/>
    <w:lsdException w:name="footnote text" w:semiHidden="1"/>
    <w:lsdException w:name="annotation text" w:semiHidden="1"/>
    <w:lsdException w:name="header" w:semiHidden="1"/>
    <w:lsdException w:name="footer" w:semiHidden="1"/>
    <w:lsdException w:name="index heading" w:semiHidden="1"/>
    <w:lsdException w:name="caption" w:unhideWhenUsed="1" w:qFormat="1"/>
    <w:lsdException w:name="table of figures" w:semiHidden="1"/>
    <w:lsdException w:name="envelope address" w:semiHidden="1"/>
    <w:lsdException w:name="envelope return" w:semiHidden="1"/>
    <w:lsdException w:name="footnote reference" w:semiHidden="1"/>
    <w:lsdException w:name="annotation reference" w:semiHidden="1"/>
    <w:lsdException w:name="line number" w:semiHidden="1"/>
    <w:lsdException w:name="page number" w:semiHidden="1"/>
    <w:lsdException w:name="endnote reference" w:semiHidden="1"/>
    <w:lsdException w:name="endnote text" w:semiHidden="1"/>
    <w:lsdException w:name="table of authorities" w:semiHidden="1"/>
    <w:lsdException w:name="macro" w:semiHidden="1"/>
    <w:lsdException w:name="toa heading" w:semiHidden="1"/>
    <w:lsdException w:name="List" w:semiHidden="1"/>
    <w:lsdException w:name="List Bullet" w:semiHidden="1" w:uiPriority="0"/>
    <w:lsdException w:name="List Number" w:semiHidden="1"/>
    <w:lsdException w:name="List 2" w:semiHidden="1"/>
    <w:lsdException w:name="List 3" w:semiHidden="1"/>
    <w:lsdException w:name="List 4" w:semiHidden="1"/>
    <w:lsdException w:name="List 5" w:semiHidden="1"/>
    <w:lsdException w:name="List Bullet 2" w:semiHidden="1"/>
    <w:lsdException w:name="List Bullet 3" w:semiHidden="1"/>
    <w:lsdException w:name="List Bullet 4" w:semiHidden="1"/>
    <w:lsdException w:name="List Bullet 5" w:semiHidden="1"/>
    <w:lsdException w:name="List Number 2" w:semiHidden="1"/>
    <w:lsdException w:name="List Number 3" w:semiHidden="1"/>
    <w:lsdException w:name="List Number 4" w:semiHidden="1"/>
    <w:lsdException w:name="List Number 5" w:semiHidden="1"/>
    <w:lsdException w:name="Title" w:semiHidden="1" w:uiPriority="10" w:qFormat="1"/>
    <w:lsdException w:name="Closing" w:semiHidden="1"/>
    <w:lsdException w:name="Signature" w:semiHidden="1"/>
    <w:lsdException w:name="Default Paragraph Font" w:semiHidden="1"/>
    <w:lsdException w:name="Body Text" w:semiHidden="1"/>
    <w:lsdException w:name="Body Text Indent" w:semiHidden="1"/>
    <w:lsdException w:name="List Continue" w:semiHidden="1"/>
    <w:lsdException w:name="List Continue 2" w:semiHidden="1"/>
    <w:lsdException w:name="List Continue 3" w:semiHidden="1"/>
    <w:lsdException w:name="List Continue 4" w:semiHidden="1"/>
    <w:lsdException w:name="List Continue 5" w:semiHidden="1"/>
    <w:lsdException w:name="Message Header" w:semiHidden="1"/>
    <w:lsdException w:name="Subtitle" w:semiHidden="1" w:uiPriority="11" w:qFormat="1"/>
    <w:lsdException w:name="Salutation" w:semiHidden="1"/>
    <w:lsdException w:name="Date" w:semiHidden="1"/>
    <w:lsdException w:name="Body Text First Indent" w:semiHidden="1"/>
    <w:lsdException w:name="Body Text First Indent 2" w:semiHidden="1"/>
    <w:lsdException w:name="Note Heading" w:semiHidden="1"/>
    <w:lsdException w:name="Body Text 2" w:semiHidden="1"/>
    <w:lsdException w:name="Body Text 3" w:semiHidden="1"/>
    <w:lsdException w:name="Body Text Indent 2" w:semiHidden="1"/>
    <w:lsdException w:name="Body Text Indent 3" w:semiHidden="1"/>
    <w:lsdException w:name="Block Text" w:semiHidden="1"/>
    <w:lsdException w:name="Hyperlink" w:semiHidden="1"/>
    <w:lsdException w:name="FollowedHyperlink" w:semiHidden="1" w:uiPriority="0"/>
    <w:lsdException w:name="Strong" w:semiHidden="1" w:uiPriority="0" w:qFormat="1"/>
    <w:lsdException w:name="Emphasis" w:semiHidden="1" w:uiPriority="0" w:qFormat="1"/>
    <w:lsdException w:name="Document Map" w:semiHidden="1"/>
    <w:lsdException w:name="Plain Text" w:semiHidden="1"/>
    <w:lsdException w:name="E-mail Signature" w:semiHidden="1"/>
    <w:lsdException w:name="HTML Top of Form" w:semiHidden="1"/>
    <w:lsdException w:name="HTML Bottom of Form" w:semiHidden="1"/>
    <w:lsdException w:name="Normal (Web)" w:semiHidden="1" w:uiPriority="0"/>
    <w:lsdException w:name="HTML Acronym" w:semiHidden="1"/>
    <w:lsdException w:name="HTML Address" w:semiHidden="1"/>
    <w:lsdException w:name="HTML Cite" w:semiHidden="1"/>
    <w:lsdException w:name="HTML Code" w:semiHidden="1"/>
    <w:lsdException w:name="HTML Definition" w:semiHidden="1"/>
    <w:lsdException w:name="HTML Keyboard" w:semiHidden="1"/>
    <w:lsdException w:name="HTML Preformatted" w:semiHidden="1"/>
    <w:lsdException w:name="HTML Sample" w:semiHidden="1"/>
    <w:lsdException w:name="HTML Typewriter" w:semiHidden="1"/>
    <w:lsdException w:name="HTML Variable" w:semiHidden="1"/>
    <w:lsdException w:name="Normal Table" w:semiHidden="1" w:unhideWhenUsed="1"/>
    <w:lsdException w:name="annotation subject" w:semiHidden="1" w:uiPriority="0"/>
    <w:lsdException w:name="No List" w:semiHidden="1"/>
    <w:lsdException w:name="Outline List 1" w:semiHidden="1"/>
    <w:lsdException w:name="Outline List 2" w:semiHidden="1"/>
    <w:lsdException w:name="Outline List 3" w:semiHidden="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iPriority="0"/>
    <w:lsdException w:name="Table Theme" w:semiHidden="1" w:unhideWhenUsed="1"/>
    <w:lsdException w:name="Placeholder Text" w:semiHidden="1"/>
    <w:lsdException w:name="No Spacing" w:semiHidden="1" w:uiPriority="1" w:qFormat="1"/>
    <w:lsdException w:name="Light Shading"/>
    <w:lsdException w:name="Light List"/>
    <w:lsdException w:name="Light Grid"/>
    <w:lsdException w:name="Medium Shading 1"/>
    <w:lsdException w:name="Medium Shading 2"/>
    <w:lsdException w:name="Medium List 1"/>
    <w:lsdException w:name="Medium List 2"/>
    <w:lsdException w:name="Medium Grid 1"/>
    <w:lsdException w:name="Medium Grid 2"/>
    <w:lsdException w:name="Medium Grid 3"/>
    <w:lsdException w:name="Dark List"/>
    <w:lsdException w:name="Colorful Shading"/>
    <w:lsdException w:name="Colorful List"/>
    <w:lsdException w:name="Colorful Grid"/>
    <w:lsdException w:name="Light Shading Accent 1"/>
    <w:lsdException w:name="Light List Accent 1"/>
    <w:lsdException w:name="Light Grid Accent 1"/>
    <w:lsdException w:name="Medium Shading 1 Accent 1"/>
    <w:lsdException w:name="Medium Shading 2 Accent 1"/>
    <w:lsdException w:name="Medium List 1 Accent 1"/>
    <w:lsdException w:name="Revision" w:semiHidden="1" w:uiPriority="0"/>
    <w:lsdException w:name="List Paragraph" w:semiHidden="1" w:qFormat="1"/>
    <w:lsdException w:name="Quote" w:semiHidden="1" w:uiPriority="29" w:qFormat="1"/>
    <w:lsdException w:name="Intense Quote" w:semiHidden="1" w:uiPriority="30" w:qFormat="1"/>
    <w:lsdException w:name="Medium List 2 Accent 1"/>
    <w:lsdException w:name="Medium Grid 1 Accent 1"/>
    <w:lsdException w:name="Medium Grid 2 Accent 1"/>
    <w:lsdException w:name="Medium Grid 3 Accent 1"/>
    <w:lsdException w:name="Dark List Accent 1"/>
    <w:lsdException w:name="Colorful Shading Accent 1"/>
    <w:lsdException w:name="Colorful List Accent 1"/>
    <w:lsdException w:name="Colorful Grid Accent 1"/>
    <w:lsdException w:name="Light Shading Accent 2"/>
    <w:lsdException w:name="Light List Accent 2"/>
    <w:lsdException w:name="Light Grid Accent 2"/>
    <w:lsdException w:name="Medium Shading 1 Accent 2"/>
    <w:lsdException w:name="Medium Shading 2 Accent 2"/>
    <w:lsdException w:name="Medium List 1 Accent 2"/>
    <w:lsdException w:name="Medium List 2 Accent 2"/>
    <w:lsdException w:name="Medium Grid 1 Accent 2"/>
    <w:lsdException w:name="Medium Grid 2 Accent 2"/>
    <w:lsdException w:name="Medium Grid 3 Accent 2"/>
    <w:lsdException w:name="Dark List Accent 2"/>
    <w:lsdException w:name="Colorful Shading Accent 2"/>
    <w:lsdException w:name="Colorful List Accent 2"/>
    <w:lsdException w:name="Colorful Grid Accent 2"/>
    <w:lsdException w:name="Light Shading Accent 3"/>
    <w:lsdException w:name="Light List Accent 3"/>
    <w:lsdException w:name="Light Grid Accent 3"/>
    <w:lsdException w:name="Medium Shading 1 Accent 3"/>
    <w:lsdException w:name="Medium Shading 2 Accent 3"/>
    <w:lsdException w:name="Medium List 1 Accent 3"/>
    <w:lsdException w:name="Medium List 2 Accent 3"/>
    <w:lsdException w:name="Medium Grid 1 Accent 3"/>
    <w:lsdException w:name="Medium Grid 2 Accent 3"/>
    <w:lsdException w:name="Medium Grid 3 Accent 3"/>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semiHidden="1" w:uiPriority="21" w:qFormat="1"/>
    <w:lsdException w:name="Subtle Reference" w:semiHidden="1" w:uiPriority="31" w:qFormat="1"/>
    <w:lsdException w:name="Intense Reference" w:semiHidden="1" w:uiPriority="32" w:qFormat="1"/>
    <w:lsdException w:name="Book Title" w:semiHidden="1" w:uiPriority="33" w:qFormat="1"/>
    <w:lsdException w:name="Bibliography" w:semiHidden="1"/>
    <w:lsdException w:name="TOC Heading" w:semiHidden="1" w:uiPriority="39"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paragraph" w:styleId="Heading1">
    <w:name w:val="heading 1"/>
    <w:basedOn w:val="Normal"/>
    <w:next w:val="Point0number"/>
    <w:qFormat/>
    <w:pPr>
      <w:keepNext/>
      <w:tabs>
        <w:tab w:val="num" w:pos="850"/>
      </w:tabs>
      <w:spacing w:before="360"/>
      <w:ind w:left="850" w:hanging="850"/>
      <w:outlineLvl w:val="0"/>
    </w:pPr>
    <w:rPr>
      <w:b/>
      <w:smallCaps/>
    </w:rPr>
  </w:style>
  <w:style w:type="paragraph" w:styleId="Heading2">
    <w:name w:val="heading 2"/>
    <w:basedOn w:val="Normal"/>
    <w:next w:val="Point0number"/>
    <w:qFormat/>
    <w:pPr>
      <w:keepNext/>
      <w:tabs>
        <w:tab w:val="num" w:pos="4110"/>
      </w:tabs>
      <w:spacing w:before="120"/>
      <w:ind w:left="4110" w:hanging="850"/>
      <w:outlineLvl w:val="1"/>
    </w:pPr>
    <w:rPr>
      <w:b/>
    </w:rPr>
  </w:style>
  <w:style w:type="paragraph" w:styleId="Heading3">
    <w:name w:val="heading 3"/>
    <w:basedOn w:val="Normal"/>
    <w:next w:val="Point0number"/>
    <w:qFormat/>
    <w:pPr>
      <w:keepNext/>
      <w:tabs>
        <w:tab w:val="num" w:pos="850"/>
      </w:tabs>
      <w:spacing w:before="120"/>
      <w:ind w:left="850" w:hanging="850"/>
      <w:outlineLvl w:val="2"/>
    </w:pPr>
    <w:rPr>
      <w:i/>
    </w:rPr>
  </w:style>
  <w:style w:type="paragraph" w:styleId="Heading4">
    <w:name w:val="heading 4"/>
    <w:basedOn w:val="Normal"/>
    <w:next w:val="Point0number"/>
    <w:qFormat/>
    <w:pPr>
      <w:keepNext/>
      <w:tabs>
        <w:tab w:val="num" w:pos="850"/>
      </w:tabs>
      <w:spacing w:before="120"/>
      <w:ind w:left="850" w:hanging="850"/>
      <w:outlineLvl w:val="3"/>
    </w:pPr>
  </w:style>
  <w:style w:type="paragraph" w:styleId="Heading5">
    <w:name w:val="heading 5"/>
    <w:basedOn w:val="Normal"/>
    <w:next w:val="Point0number"/>
    <w:qFormat/>
    <w:pPr>
      <w:keepNext/>
      <w:tabs>
        <w:tab w:val="num" w:pos="1417"/>
      </w:tabs>
      <w:spacing w:before="120"/>
      <w:ind w:left="1417" w:hanging="1417"/>
      <w:outlineLvl w:val="4"/>
    </w:pPr>
  </w:style>
  <w:style w:type="paragraph" w:styleId="Heading6">
    <w:name w:val="heading 6"/>
    <w:basedOn w:val="Normal"/>
    <w:next w:val="Point0number"/>
    <w:qFormat/>
    <w:pPr>
      <w:keepNext/>
      <w:tabs>
        <w:tab w:val="num" w:pos="1417"/>
      </w:tabs>
      <w:spacing w:before="120"/>
      <w:ind w:left="1417" w:hanging="1417"/>
      <w:outlineLvl w:val="5"/>
    </w:pPr>
  </w:style>
  <w:style w:type="paragraph" w:styleId="Heading7">
    <w:name w:val="heading 7"/>
    <w:basedOn w:val="Normal"/>
    <w:next w:val="Point0number"/>
    <w:qFormat/>
    <w:pPr>
      <w:keepNext/>
      <w:tabs>
        <w:tab w:val="num" w:pos="1417"/>
      </w:tabs>
      <w:spacing w:before="120"/>
      <w:ind w:left="1417" w:hanging="1417"/>
      <w:outlineLvl w:val="6"/>
    </w:pPr>
  </w:style>
  <w:style w:type="paragraph" w:styleId="Heading8">
    <w:name w:val="heading 8"/>
    <w:basedOn w:val="Normal"/>
    <w:next w:val="Point0number"/>
    <w:semiHidden/>
    <w:qFormat/>
    <w:pPr>
      <w:tabs>
        <w:tab w:val="num" w:pos="1417"/>
      </w:tabs>
      <w:spacing w:before="120"/>
      <w:ind w:left="1417" w:hanging="1417"/>
      <w:outlineLvl w:val="7"/>
    </w:pPr>
  </w:style>
  <w:style w:type="paragraph" w:styleId="Heading9">
    <w:name w:val="heading 9"/>
    <w:basedOn w:val="Normal"/>
    <w:next w:val="Point0number"/>
    <w:semiHidden/>
    <w:qFormat/>
    <w:pPr>
      <w:tabs>
        <w:tab w:val="num" w:pos="1417"/>
      </w:tabs>
      <w:spacing w:before="120"/>
      <w:ind w:left="1417" w:hanging="1417"/>
      <w:outlineLvl w:val="8"/>
    </w:pPr>
  </w:style>
  <w:style w:type="character" w:default="1" w:styleId="DefaultParagraphFont">
    <w:name w:val="Default Paragraph Font"/>
    <w:uiPriority w:val="1"/>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customStyle="1" w:styleId="typedudocumentcp">
    <w:name w:val="typedudocument_cp"/>
    <w:basedOn w:val="Normal"/>
    <w:pPr>
      <w:spacing w:before="100" w:beforeAutospacing="1" w:after="100" w:afterAutospacing="1"/>
      <w:jc w:val="left"/>
    </w:pPr>
    <w:rPr>
      <w:szCs w:val="24"/>
      <w:lang w:eastAsia="en-GB"/>
    </w:rPr>
  </w:style>
  <w:style w:type="paragraph" w:customStyle="1" w:styleId="titreobjetcp">
    <w:name w:val="titreobjet_cp"/>
    <w:basedOn w:val="Normal"/>
    <w:pPr>
      <w:spacing w:before="100" w:beforeAutospacing="1" w:after="100" w:afterAutospacing="1"/>
      <w:jc w:val="left"/>
    </w:pPr>
    <w:rPr>
      <w:szCs w:val="24"/>
      <w:lang w:eastAsia="en-GB"/>
    </w:rPr>
  </w:style>
  <w:style w:type="paragraph" w:customStyle="1" w:styleId="crossreferencecp">
    <w:name w:val="crossreference_cp"/>
    <w:basedOn w:val="Normal"/>
    <w:pPr>
      <w:spacing w:before="100" w:beforeAutospacing="1" w:after="100" w:afterAutospacing="1"/>
      <w:jc w:val="left"/>
    </w:pPr>
    <w:rPr>
      <w:szCs w:val="24"/>
      <w:lang w:eastAsia="en-GB"/>
    </w:rPr>
  </w:style>
  <w:style w:type="paragraph" w:customStyle="1" w:styleId="emission">
    <w:name w:val="emission"/>
    <w:basedOn w:val="Normal"/>
    <w:pPr>
      <w:spacing w:before="100" w:beforeAutospacing="1" w:after="100" w:afterAutospacing="1"/>
      <w:jc w:val="left"/>
    </w:pPr>
    <w:rPr>
      <w:szCs w:val="24"/>
      <w:lang w:eastAsia="en-GB"/>
    </w:rPr>
  </w:style>
  <w:style w:type="paragraph" w:customStyle="1" w:styleId="rfrenceinstitutionnelle">
    <w:name w:val="rfrenceinstitutionnelle"/>
    <w:basedOn w:val="Normal"/>
    <w:pPr>
      <w:spacing w:before="100" w:beforeAutospacing="1" w:after="100" w:afterAutospacing="1"/>
      <w:jc w:val="left"/>
    </w:pPr>
    <w:rPr>
      <w:szCs w:val="24"/>
      <w:lang w:eastAsia="en-GB"/>
    </w:rPr>
  </w:style>
  <w:style w:type="character" w:customStyle="1" w:styleId="FooterChar">
    <w:name w:val="Footer Char"/>
    <w:rPr>
      <w:sz w:val="16"/>
    </w:rPr>
  </w:style>
  <w:style w:type="paragraph" w:customStyle="1" w:styleId="FooterCoverPage">
    <w:name w:val="Footer Cover Page"/>
    <w:basedOn w:val="Normal"/>
    <w:link w:val="FooterCoverPageChar"/>
    <w:pPr>
      <w:tabs>
        <w:tab w:val="center" w:pos="4535"/>
        <w:tab w:val="right" w:pos="9071"/>
        <w:tab w:val="right" w:pos="9921"/>
      </w:tabs>
      <w:spacing w:before="360" w:after="0"/>
      <w:ind w:left="-850" w:right="-850"/>
      <w:jc w:val="left"/>
    </w:pPr>
  </w:style>
  <w:style w:type="character" w:customStyle="1" w:styleId="FooterCoverPageChar">
    <w:name w:val="Footer Cover Page Char"/>
    <w:link w:val="FooterCoverPage"/>
  </w:style>
  <w:style w:type="character" w:customStyle="1" w:styleId="FootnoteTextChar">
    <w:name w:val="Footnote Text Char"/>
    <w:uiPriority w:val="99"/>
    <w:rPr>
      <w:sz w:val="20"/>
    </w:rPr>
  </w:style>
  <w:style w:type="paragraph" w:styleId="ListParagraph">
    <w:name w:val="List Paragraph"/>
    <w:aliases w:val="Dot pt,F5 List Paragraph,List Paragraph1,No Spacing1,List Paragraph Char Char Char,Indicator Text,Colorful List - Accent 11,Numbered Para 1,Bullet Points,MAIN CONTENT,List Paragraph11,List Paragraph12,List Paragraph2,OBC Bullet,L"/>
    <w:basedOn w:val="Normal"/>
    <w:link w:val="ListParagraphChar"/>
    <w:uiPriority w:val="99"/>
    <w:qFormat/>
    <w:pPr>
      <w:spacing w:after="0"/>
      <w:ind w:left="720"/>
      <w:contextualSpacing/>
      <w:jc w:val="left"/>
    </w:pPr>
    <w:rPr>
      <w:rFonts w:ascii="Calibri" w:hAnsi="Calibri"/>
      <w:szCs w:val="24"/>
      <w:lang w:eastAsia="en-GB"/>
    </w:rPr>
  </w:style>
  <w:style w:type="character" w:customStyle="1" w:styleId="ListParagraphChar">
    <w:name w:val="List Paragraph Char"/>
    <w:aliases w:val="Dot pt Char,F5 List Paragraph Char,List Paragraph1 Char,No Spacing1 Char,List Paragraph Char Char Char Char,Indicator Text Char,Colorful List - Accent 11 Char,Numbered Para 1 Char,Bullet Points Char,MAIN CONTENT Char,OBC Bullet Char"/>
    <w:link w:val="ListParagraph"/>
    <w:uiPriority w:val="99"/>
    <w:locked/>
    <w:rPr>
      <w:rFonts w:ascii="Calibri" w:hAnsi="Calibri"/>
      <w:szCs w:val="24"/>
      <w:lang w:val="en-GB" w:eastAsia="en-GB"/>
    </w:rPr>
  </w:style>
  <w:style w:type="character" w:styleId="Hyperlink">
    <w:name w:val="Hyperlink"/>
    <w:uiPriority w:val="99"/>
    <w:rPr>
      <w:color w:val="0563C1"/>
      <w:u w:val="single"/>
    </w:rPr>
  </w:style>
  <w:style w:type="character" w:styleId="CommentReference">
    <w:name w:val="annotation reference"/>
    <w:uiPriority w:val="99"/>
    <w:rPr>
      <w:sz w:val="16"/>
      <w:szCs w:val="16"/>
    </w:rPr>
  </w:style>
  <w:style w:type="paragraph" w:styleId="CommentText">
    <w:name w:val="annotation text"/>
    <w:basedOn w:val="Normal"/>
    <w:link w:val="CommentTextChar"/>
    <w:uiPriority w:val="99"/>
    <w:pPr>
      <w:spacing w:after="0"/>
      <w:jc w:val="left"/>
    </w:pPr>
    <w:rPr>
      <w:rFonts w:ascii="Calibri" w:eastAsia="Calibri" w:hAnsi="Calibri" w:cs="Calibri"/>
      <w:sz w:val="20"/>
      <w:lang w:eastAsia="en-GB"/>
    </w:rPr>
  </w:style>
  <w:style w:type="character" w:customStyle="1" w:styleId="CommentTextChar">
    <w:name w:val="Comment Text Char"/>
    <w:basedOn w:val="DefaultParagraphFont"/>
    <w:link w:val="CommentText"/>
    <w:uiPriority w:val="99"/>
    <w:rPr>
      <w:rFonts w:ascii="Calibri" w:eastAsia="Calibri" w:hAnsi="Calibri" w:cs="Calibri"/>
      <w:sz w:val="20"/>
      <w:lang w:val="en-GB" w:eastAsia="en-GB"/>
    </w:rPr>
  </w:style>
  <w:style w:type="paragraph" w:styleId="BalloonText">
    <w:name w:val="Balloon Text"/>
    <w:basedOn w:val="Normal"/>
    <w:link w:val="BalloonTextChar"/>
    <w:pPr>
      <w:spacing w:after="0"/>
      <w:jc w:val="left"/>
    </w:pPr>
    <w:rPr>
      <w:rFonts w:ascii="Segoe UI" w:eastAsia="Calibri" w:hAnsi="Segoe UI" w:cs="Segoe UI"/>
      <w:sz w:val="18"/>
      <w:szCs w:val="18"/>
      <w:lang w:eastAsia="en-GB"/>
    </w:rPr>
  </w:style>
  <w:style w:type="character" w:customStyle="1" w:styleId="BalloonTextChar">
    <w:name w:val="Balloon Text Char"/>
    <w:basedOn w:val="DefaultParagraphFont"/>
    <w:link w:val="BalloonText"/>
    <w:rPr>
      <w:rFonts w:ascii="Segoe UI" w:eastAsia="Calibri" w:hAnsi="Segoe UI" w:cs="Segoe UI"/>
      <w:sz w:val="18"/>
      <w:szCs w:val="18"/>
      <w:lang w:val="en-GB" w:eastAsia="en-GB"/>
    </w:rPr>
  </w:style>
  <w:style w:type="character" w:styleId="Emphasis">
    <w:name w:val="Emphasis"/>
    <w:qFormat/>
    <w:rPr>
      <w:i/>
      <w:iCs/>
    </w:rPr>
  </w:style>
  <w:style w:type="paragraph" w:styleId="CommentSubject">
    <w:name w:val="annotation subject"/>
    <w:basedOn w:val="CommentText"/>
    <w:next w:val="CommentText"/>
    <w:link w:val="CommentSubjectChar"/>
    <w:pPr>
      <w:spacing w:after="160"/>
    </w:pPr>
    <w:rPr>
      <w:rFonts w:cs="Times New Roman"/>
      <w:b/>
      <w:bCs/>
    </w:rPr>
  </w:style>
  <w:style w:type="character" w:customStyle="1" w:styleId="CommentSubjectChar">
    <w:name w:val="Comment Subject Char"/>
    <w:basedOn w:val="CommentTextChar"/>
    <w:link w:val="CommentSubject"/>
    <w:rPr>
      <w:rFonts w:ascii="Calibri" w:eastAsia="Calibri" w:hAnsi="Calibri" w:cs="Calibri"/>
      <w:b/>
      <w:bCs/>
      <w:sz w:val="20"/>
      <w:lang w:val="en-GB" w:eastAsia="en-GB"/>
    </w:rPr>
  </w:style>
  <w:style w:type="paragraph" w:styleId="Revision">
    <w:name w:val="Revision"/>
    <w:hidden/>
    <w:pPr>
      <w:spacing w:after="0"/>
      <w:jc w:val="left"/>
    </w:pPr>
    <w:rPr>
      <w:rFonts w:ascii="Calibri" w:eastAsia="Calibri" w:hAnsi="Calibri"/>
      <w:sz w:val="22"/>
      <w:szCs w:val="22"/>
      <w:lang w:eastAsia="en-GB"/>
    </w:rPr>
  </w:style>
  <w:style w:type="table" w:customStyle="1" w:styleId="TableGrid1">
    <w:name w:val="Table Grid1"/>
    <w:basedOn w:val="TableNormal"/>
    <w:next w:val="TableGrid"/>
    <w:pPr>
      <w:spacing w:after="0"/>
      <w:jc w:val="left"/>
    </w:pPr>
    <w:rPr>
      <w:rFonts w:ascii="Calibri" w:hAnsi="Calibri"/>
      <w:szCs w:val="24"/>
      <w:lang w:eastAsia="en-GB"/>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Heading1Char">
    <w:name w:val="Heading 1 Char"/>
    <w:rPr>
      <w:b/>
      <w:smallCaps/>
    </w:rPr>
  </w:style>
  <w:style w:type="character" w:customStyle="1" w:styleId="Heading2Char">
    <w:name w:val="Heading 2 Char"/>
    <w:rPr>
      <w:b/>
    </w:rPr>
  </w:style>
  <w:style w:type="character" w:customStyle="1" w:styleId="Heading3Char">
    <w:name w:val="Heading 3 Char"/>
    <w:rPr>
      <w:i/>
    </w:rPr>
  </w:style>
  <w:style w:type="character" w:customStyle="1" w:styleId="Heading4Char">
    <w:name w:val="Heading 4 Char"/>
  </w:style>
  <w:style w:type="character" w:customStyle="1" w:styleId="Heading5Char">
    <w:name w:val="Heading 5 Char"/>
  </w:style>
  <w:style w:type="character" w:customStyle="1" w:styleId="Heading6Char">
    <w:name w:val="Heading 6 Char"/>
  </w:style>
  <w:style w:type="character" w:customStyle="1" w:styleId="Heading7Char">
    <w:name w:val="Heading 7 Char"/>
  </w:style>
  <w:style w:type="character" w:customStyle="1" w:styleId="Heading8Char">
    <w:name w:val="Heading 8 Char"/>
  </w:style>
  <w:style w:type="character" w:customStyle="1" w:styleId="Heading9Char">
    <w:name w:val="Heading 9 Char"/>
  </w:style>
  <w:style w:type="paragraph" w:customStyle="1" w:styleId="Footnote">
    <w:name w:val="Footnote"/>
    <w:basedOn w:val="Footer"/>
    <w:pPr>
      <w:tabs>
        <w:tab w:val="center" w:pos="4680"/>
        <w:tab w:val="right" w:pos="9360"/>
      </w:tabs>
      <w:ind w:right="0"/>
    </w:pPr>
    <w:rPr>
      <w:rFonts w:ascii="Calibri" w:eastAsia="Calibri" w:hAnsi="Calibri"/>
      <w:sz w:val="22"/>
      <w:szCs w:val="22"/>
      <w:lang w:eastAsia="en-GB"/>
    </w:rPr>
  </w:style>
  <w:style w:type="paragraph" w:customStyle="1" w:styleId="Normaltext">
    <w:name w:val="Normal_text"/>
    <w:basedOn w:val="Normal"/>
    <w:link w:val="NormaltextChar"/>
    <w:pPr>
      <w:spacing w:before="120" w:after="0"/>
    </w:pPr>
    <w:rPr>
      <w:rFonts w:ascii="Calibri" w:eastAsia="Calibri" w:hAnsi="Calibri"/>
      <w:sz w:val="22"/>
      <w:szCs w:val="22"/>
    </w:rPr>
  </w:style>
  <w:style w:type="character" w:customStyle="1" w:styleId="NormaltextChar">
    <w:name w:val="Normal_text Char"/>
    <w:link w:val="Normaltext"/>
    <w:rPr>
      <w:rFonts w:ascii="Calibri" w:eastAsia="Calibri" w:hAnsi="Calibri"/>
      <w:sz w:val="22"/>
      <w:szCs w:val="22"/>
    </w:rPr>
  </w:style>
  <w:style w:type="paragraph" w:customStyle="1" w:styleId="Default">
    <w:name w:val="Default"/>
    <w:pPr>
      <w:autoSpaceDE w:val="0"/>
      <w:autoSpaceDN w:val="0"/>
      <w:adjustRightInd w:val="0"/>
      <w:spacing w:after="0"/>
      <w:jc w:val="left"/>
    </w:pPr>
    <w:rPr>
      <w:rFonts w:ascii="EUAlbertina" w:eastAsia="Calibri" w:hAnsi="EUAlbertina" w:cs="EUAlbertina"/>
      <w:color w:val="000000"/>
      <w:szCs w:val="24"/>
      <w:lang w:eastAsia="en-GB"/>
    </w:rPr>
  </w:style>
  <w:style w:type="character" w:styleId="FollowedHyperlink">
    <w:name w:val="FollowedHyperlink"/>
    <w:rPr>
      <w:color w:val="954F72"/>
      <w:u w:val="single"/>
    </w:rPr>
  </w:style>
  <w:style w:type="character" w:styleId="Strong">
    <w:name w:val="Strong"/>
    <w:qFormat/>
    <w:rPr>
      <w:b/>
      <w:bCs/>
    </w:rPr>
  </w:style>
  <w:style w:type="paragraph" w:styleId="NormalWeb">
    <w:name w:val="Normal (Web)"/>
    <w:basedOn w:val="Normal"/>
    <w:pPr>
      <w:spacing w:before="100" w:beforeAutospacing="1" w:after="100" w:afterAutospacing="1"/>
      <w:jc w:val="left"/>
    </w:pPr>
    <w:rPr>
      <w:szCs w:val="24"/>
      <w:lang w:eastAsia="en-GB"/>
    </w:rPr>
  </w:style>
  <w:style w:type="character" w:customStyle="1" w:styleId="Marker">
    <w:name w:val="Marker"/>
    <w:rPr>
      <w:color w:val="0000FF"/>
      <w:shd w:val="clear" w:color="auto" w:fill="auto"/>
    </w:rPr>
  </w:style>
  <w:style w:type="paragraph" w:customStyle="1" w:styleId="Pagedecouverture">
    <w:name w:val="Page de couverture"/>
    <w:basedOn w:val="Normal"/>
    <w:next w:val="Normal"/>
    <w:pPr>
      <w:spacing w:after="0"/>
    </w:pPr>
    <w:rPr>
      <w:rFonts w:eastAsia="Calibri"/>
      <w:szCs w:val="22"/>
      <w:lang w:eastAsia="en-GB"/>
    </w:rPr>
  </w:style>
  <w:style w:type="paragraph" w:customStyle="1" w:styleId="FooterSensitivity">
    <w:name w:val="Footer Sensitivity"/>
    <w:basedOn w:val="Normal"/>
    <w:link w:val="FooterSensitivityChar"/>
    <w:pPr>
      <w:pBdr>
        <w:top w:val="single" w:sz="4" w:space="1" w:color="auto"/>
        <w:left w:val="single" w:sz="4" w:space="4" w:color="auto"/>
        <w:bottom w:val="single" w:sz="4" w:space="1" w:color="auto"/>
        <w:right w:val="single" w:sz="4" w:space="4" w:color="auto"/>
      </w:pBdr>
      <w:spacing w:before="360" w:after="0"/>
      <w:ind w:left="113" w:right="113"/>
      <w:jc w:val="center"/>
    </w:pPr>
    <w:rPr>
      <w:b/>
      <w:sz w:val="32"/>
    </w:rPr>
  </w:style>
  <w:style w:type="character" w:customStyle="1" w:styleId="FooterSensitivityChar">
    <w:name w:val="Footer Sensitivity Char"/>
    <w:link w:val="FooterSensitivity"/>
    <w:rPr>
      <w:b/>
      <w:sz w:val="32"/>
    </w:rPr>
  </w:style>
  <w:style w:type="paragraph" w:customStyle="1" w:styleId="HeaderCoverPage">
    <w:name w:val="Header Cover Page"/>
    <w:basedOn w:val="Normal"/>
    <w:link w:val="HeaderCoverPageChar"/>
    <w:pPr>
      <w:tabs>
        <w:tab w:val="center" w:pos="4535"/>
        <w:tab w:val="right" w:pos="9071"/>
      </w:tabs>
    </w:pPr>
  </w:style>
  <w:style w:type="character" w:customStyle="1" w:styleId="HeaderCoverPageChar">
    <w:name w:val="Header Cover Page Char"/>
    <w:link w:val="HeaderCoverPage"/>
  </w:style>
  <w:style w:type="paragraph" w:customStyle="1" w:styleId="HeaderSensitivity">
    <w:name w:val="Header Sensitivity"/>
    <w:basedOn w:val="Normal"/>
    <w:link w:val="HeaderSensitivityChar"/>
    <w:pPr>
      <w:pBdr>
        <w:top w:val="single" w:sz="4" w:space="1" w:color="auto"/>
        <w:left w:val="single" w:sz="4" w:space="4" w:color="auto"/>
        <w:bottom w:val="single" w:sz="4" w:space="1" w:color="auto"/>
        <w:right w:val="single" w:sz="4" w:space="4" w:color="auto"/>
      </w:pBdr>
      <w:ind w:left="113" w:right="113"/>
      <w:jc w:val="center"/>
    </w:pPr>
    <w:rPr>
      <w:b/>
      <w:sz w:val="32"/>
    </w:rPr>
  </w:style>
  <w:style w:type="character" w:customStyle="1" w:styleId="HeaderSensitivityChar">
    <w:name w:val="Header Sensitivity Char"/>
    <w:link w:val="HeaderSensitivity"/>
    <w:rPr>
      <w:b/>
      <w:sz w:val="32"/>
    </w:rPr>
  </w:style>
  <w:style w:type="paragraph" w:customStyle="1" w:styleId="HeaderSensitivityRight">
    <w:name w:val="Header Sensitivity Right"/>
    <w:basedOn w:val="Normal"/>
    <w:link w:val="HeaderSensitivityRightChar"/>
    <w:pPr>
      <w:jc w:val="right"/>
    </w:pPr>
    <w:rPr>
      <w:sz w:val="28"/>
    </w:rPr>
  </w:style>
  <w:style w:type="character" w:customStyle="1" w:styleId="HeaderSensitivityRightChar">
    <w:name w:val="Header Sensitivity Right Char"/>
    <w:link w:val="HeaderSensitivityRight"/>
    <w:rPr>
      <w:sz w:val="28"/>
    </w:rPr>
  </w:style>
  <w:style w:type="paragraph" w:styleId="ListBullet">
    <w:name w:val="List Bullet"/>
    <w:basedOn w:val="Normal"/>
    <w:autoRedefine/>
    <w:pPr>
      <w:numPr>
        <w:numId w:val="11"/>
      </w:numPr>
      <w:spacing w:after="240"/>
    </w:pPr>
    <w:rPr>
      <w:szCs w:val="24"/>
    </w:rPr>
  </w:style>
  <w:style w:type="paragraph" w:customStyle="1" w:styleId="default0">
    <w:name w:val="default"/>
    <w:basedOn w:val="Normal"/>
    <w:pPr>
      <w:autoSpaceDE w:val="0"/>
      <w:autoSpaceDN w:val="0"/>
      <w:spacing w:after="0"/>
      <w:jc w:val="left"/>
    </w:pPr>
    <w:rPr>
      <w:rFonts w:ascii="EUAlbertina" w:eastAsia="Calibri" w:hAnsi="EUAlbertina" w:cs="Calibri"/>
      <w:color w:val="000000"/>
      <w:szCs w:val="24"/>
      <w:lang w:eastAsia="en-GB"/>
    </w:rPr>
  </w:style>
  <w:style w:type="character" w:customStyle="1" w:styleId="BodyPlaceholderText">
    <w:name w:val="BodyPlaceholderText"/>
    <w:basedOn w:val="PlaceholderText"/>
    <w:semiHidden/>
    <w:rPr>
      <w:color w:val="3366CC"/>
    </w:rPr>
  </w:style>
  <w:style w:type="character" w:customStyle="1" w:styleId="CrossReference">
    <w:name w:val="Cross Reference"/>
    <w:basedOn w:val="DefaultParagraphFont"/>
    <w:semiHidden/>
  </w:style>
  <w:style w:type="character" w:styleId="FootnoteReference">
    <w:name w:val="footnote reference"/>
    <w:uiPriority w:val="99"/>
    <w:semiHidden/>
    <w:rPr>
      <w:vertAlign w:val="superscript"/>
    </w:rPr>
  </w:style>
  <w:style w:type="character" w:customStyle="1" w:styleId="InstructionBlue">
    <w:name w:val="InstructionBlue"/>
    <w:semiHidden/>
    <w:rPr>
      <w:i/>
      <w:color w:val="3366CC"/>
    </w:rPr>
  </w:style>
  <w:style w:type="character" w:customStyle="1" w:styleId="InstructionPlaceholder">
    <w:name w:val="InstructionPlaceholder"/>
    <w:semiHidden/>
    <w:rPr>
      <w:color w:val="CB3535"/>
    </w:rPr>
  </w:style>
  <w:style w:type="character" w:customStyle="1" w:styleId="InstructionRed">
    <w:name w:val="InstructionRed"/>
    <w:semiHidden/>
    <w:rPr>
      <w:i/>
      <w:color w:val="CB3535"/>
    </w:rPr>
  </w:style>
  <w:style w:type="character" w:customStyle="1" w:styleId="Marker2">
    <w:name w:val="Marker2"/>
    <w:basedOn w:val="PlaceholderText"/>
    <w:semiHidden/>
    <w:rPr>
      <w:color w:val="FF0000"/>
    </w:rPr>
  </w:style>
  <w:style w:type="character" w:customStyle="1" w:styleId="MarkingLabel">
    <w:name w:val="MarkingLabel"/>
    <w:semiHidden/>
    <w:rPr>
      <w:b/>
      <w:caps/>
      <w:sz w:val="28"/>
    </w:rPr>
  </w:style>
  <w:style w:type="character" w:customStyle="1" w:styleId="MarkingText">
    <w:name w:val="MarkingText"/>
    <w:semiHidden/>
    <w:rPr>
      <w:i/>
      <w:sz w:val="28"/>
    </w:rPr>
  </w:style>
  <w:style w:type="character" w:styleId="PlaceholderText">
    <w:name w:val="Placeholder Text"/>
    <w:basedOn w:val="DefaultParagraphFont"/>
    <w:semiHidden/>
    <w:rPr>
      <w:color w:val="288061"/>
    </w:rPr>
  </w:style>
  <w:style w:type="paragraph" w:customStyle="1" w:styleId="Address">
    <w:name w:val="Address"/>
    <w:basedOn w:val="Normal"/>
    <w:semiHidden/>
    <w:pPr>
      <w:spacing w:after="0"/>
      <w:contextualSpacing/>
      <w:jc w:val="left"/>
    </w:pPr>
  </w:style>
  <w:style w:type="paragraph" w:customStyle="1" w:styleId="AddressTL">
    <w:name w:val="AddressTL"/>
    <w:basedOn w:val="Normal"/>
    <w:semiHidden/>
    <w:pPr>
      <w:spacing w:after="840"/>
      <w:contextualSpacing/>
      <w:jc w:val="left"/>
    </w:pPr>
  </w:style>
  <w:style w:type="paragraph" w:customStyle="1" w:styleId="AddressTR">
    <w:name w:val="AddressTR"/>
    <w:basedOn w:val="Normal"/>
    <w:semiHidden/>
    <w:pPr>
      <w:spacing w:after="840"/>
      <w:ind w:left="5102"/>
      <w:contextualSpacing/>
      <w:jc w:val="left"/>
    </w:pPr>
  </w:style>
  <w:style w:type="paragraph" w:customStyle="1" w:styleId="AfterTable">
    <w:name w:val="After Table"/>
    <w:semiHidden/>
    <w:pPr>
      <w:spacing w:after="0"/>
    </w:pPr>
    <w:rPr>
      <w:sz w:val="4"/>
    </w:rPr>
  </w:style>
  <w:style w:type="paragraph" w:customStyle="1" w:styleId="AnnexeTitre">
    <w:name w:val="Annexe Titre"/>
    <w:basedOn w:val="Normal"/>
    <w:next w:val="Normal"/>
    <w:uiPriority w:val="45"/>
    <w:semiHidden/>
    <w:unhideWhenUsed/>
    <w:qFormat/>
    <w:pPr>
      <w:pageBreakBefore/>
      <w:spacing w:after="480"/>
      <w:jc w:val="center"/>
      <w:outlineLvl w:val="0"/>
    </w:pPr>
    <w:rPr>
      <w:b/>
      <w:caps/>
      <w:u w:val="single"/>
    </w:rPr>
  </w:style>
  <w:style w:type="paragraph" w:customStyle="1" w:styleId="Bullet0">
    <w:name w:val="Bullet 0"/>
    <w:basedOn w:val="Normal"/>
    <w:semiHidden/>
    <w:pPr>
      <w:numPr>
        <w:numId w:val="9"/>
      </w:numPr>
    </w:pPr>
  </w:style>
  <w:style w:type="paragraph" w:customStyle="1" w:styleId="Bullet1">
    <w:name w:val="Bullet 1"/>
    <w:basedOn w:val="Normal"/>
    <w:uiPriority w:val="30"/>
  </w:style>
  <w:style w:type="paragraph" w:customStyle="1" w:styleId="Bullet2">
    <w:name w:val="Bullet 2"/>
    <w:basedOn w:val="Normal"/>
    <w:uiPriority w:val="30"/>
    <w:pPr>
      <w:numPr>
        <w:numId w:val="8"/>
      </w:numPr>
    </w:pPr>
  </w:style>
  <w:style w:type="paragraph" w:customStyle="1" w:styleId="Bullet3">
    <w:name w:val="Bullet 3"/>
    <w:basedOn w:val="Normal"/>
    <w:semiHidden/>
    <w:pPr>
      <w:numPr>
        <w:numId w:val="7"/>
      </w:numPr>
    </w:pPr>
  </w:style>
  <w:style w:type="paragraph" w:customStyle="1" w:styleId="Bullet4">
    <w:name w:val="Bullet 4"/>
    <w:basedOn w:val="Normal"/>
    <w:semiHidden/>
    <w:pPr>
      <w:numPr>
        <w:numId w:val="6"/>
      </w:numPr>
    </w:pPr>
  </w:style>
  <w:style w:type="paragraph" w:styleId="Caption">
    <w:name w:val="caption"/>
    <w:basedOn w:val="Normal"/>
    <w:next w:val="Normal"/>
    <w:uiPriority w:val="99"/>
    <w:unhideWhenUsed/>
    <w:qFormat/>
    <w:pPr>
      <w:keepNext/>
      <w:spacing w:before="120"/>
    </w:pPr>
    <w:rPr>
      <w:b/>
    </w:rPr>
  </w:style>
  <w:style w:type="paragraph" w:styleId="Closing">
    <w:name w:val="Closing"/>
    <w:basedOn w:val="Normal"/>
    <w:next w:val="Signature"/>
    <w:semiHidden/>
    <w:pPr>
      <w:tabs>
        <w:tab w:val="left" w:pos="5102"/>
      </w:tabs>
      <w:spacing w:before="240"/>
      <w:ind w:left="5102"/>
      <w:jc w:val="left"/>
    </w:pPr>
  </w:style>
  <w:style w:type="paragraph" w:customStyle="1" w:styleId="ClosingL">
    <w:name w:val="ClosingL"/>
    <w:basedOn w:val="Normal"/>
    <w:next w:val="Signature"/>
    <w:semiHidden/>
    <w:pPr>
      <w:spacing w:before="240"/>
      <w:jc w:val="left"/>
    </w:pPr>
  </w:style>
  <w:style w:type="paragraph" w:customStyle="1" w:styleId="ConfidentialUE">
    <w:name w:val="Confidential UE"/>
    <w:basedOn w:val="Normal"/>
    <w:semiHidden/>
    <w:pPr>
      <w:spacing w:after="0"/>
      <w:jc w:val="center"/>
    </w:pPr>
    <w:rPr>
      <w:b/>
      <w:caps/>
      <w:sz w:val="32"/>
      <w:bdr w:val="single" w:sz="18" w:space="0" w:color="auto"/>
    </w:rPr>
  </w:style>
  <w:style w:type="paragraph" w:customStyle="1" w:styleId="Contact">
    <w:name w:val="Contact"/>
    <w:basedOn w:val="Normal"/>
    <w:semiHidden/>
    <w:pPr>
      <w:spacing w:before="480" w:after="0"/>
      <w:ind w:left="567" w:hanging="567"/>
      <w:contextualSpacing/>
      <w:jc w:val="left"/>
    </w:pPr>
  </w:style>
  <w:style w:type="paragraph" w:customStyle="1" w:styleId="Copies">
    <w:name w:val="Copies"/>
    <w:basedOn w:val="Normal"/>
    <w:semiHidden/>
    <w:pPr>
      <w:tabs>
        <w:tab w:val="left" w:pos="5669"/>
      </w:tabs>
      <w:spacing w:before="480" w:after="0"/>
      <w:ind w:left="1531" w:hanging="1531"/>
      <w:contextualSpacing/>
      <w:jc w:val="left"/>
    </w:pPr>
  </w:style>
  <w:style w:type="paragraph" w:styleId="Date">
    <w:name w:val="Date"/>
    <w:basedOn w:val="Normal"/>
    <w:next w:val="References"/>
    <w:semiHidden/>
    <w:pPr>
      <w:spacing w:after="0"/>
      <w:ind w:left="5102" w:right="-567"/>
      <w:jc w:val="left"/>
    </w:pPr>
  </w:style>
  <w:style w:type="paragraph" w:customStyle="1" w:styleId="Designator">
    <w:name w:val="Designator"/>
    <w:basedOn w:val="Normal"/>
    <w:semiHidden/>
    <w:pPr>
      <w:spacing w:after="0"/>
      <w:jc w:val="center"/>
    </w:pPr>
    <w:rPr>
      <w:b/>
      <w:caps/>
      <w:sz w:val="32"/>
    </w:rPr>
  </w:style>
  <w:style w:type="paragraph" w:customStyle="1" w:styleId="DoubSign">
    <w:name w:val="DoubSign"/>
    <w:basedOn w:val="Normal"/>
    <w:semiHidden/>
    <w:pPr>
      <w:spacing w:before="600" w:after="0"/>
      <w:jc w:val="left"/>
    </w:pPr>
  </w:style>
  <w:style w:type="paragraph" w:customStyle="1" w:styleId="EmptyParagraph">
    <w:name w:val="Empty Paragraph"/>
    <w:basedOn w:val="Normal"/>
    <w:next w:val="Normal"/>
    <w:semiHidden/>
    <w:pPr>
      <w:spacing w:before="240"/>
    </w:pPr>
  </w:style>
  <w:style w:type="paragraph" w:customStyle="1" w:styleId="Enclosures">
    <w:name w:val="Enclosures"/>
    <w:basedOn w:val="Normal"/>
    <w:semiHidden/>
    <w:pPr>
      <w:keepNext/>
      <w:keepLines/>
      <w:tabs>
        <w:tab w:val="left" w:pos="5669"/>
      </w:tabs>
      <w:spacing w:before="480" w:after="0"/>
      <w:ind w:left="1531" w:hanging="1531"/>
      <w:contextualSpacing/>
      <w:jc w:val="left"/>
    </w:pPr>
  </w:style>
  <w:style w:type="paragraph" w:styleId="EndnoteText">
    <w:name w:val="endnote text"/>
    <w:basedOn w:val="Normal"/>
    <w:semiHidden/>
    <w:pPr>
      <w:spacing w:after="0"/>
    </w:pPr>
    <w:rPr>
      <w:sz w:val="20"/>
    </w:rPr>
  </w:style>
  <w:style w:type="paragraph" w:customStyle="1" w:styleId="Figure">
    <w:name w:val="Figure"/>
    <w:semiHidden/>
    <w:unhideWhenUsed/>
    <w:pPr>
      <w:keepNext/>
      <w:spacing w:before="120"/>
    </w:pPr>
  </w:style>
  <w:style w:type="paragraph" w:customStyle="1" w:styleId="FigureBody">
    <w:name w:val="Figure Body"/>
    <w:basedOn w:val="Normal"/>
    <w:next w:val="Source"/>
    <w:uiPriority w:val="99"/>
    <w:semiHidden/>
    <w:unhideWhenUsed/>
    <w:pPr>
      <w:keepNext/>
      <w:spacing w:before="120"/>
    </w:pPr>
  </w:style>
  <w:style w:type="paragraph" w:styleId="Footer">
    <w:name w:val="footer"/>
    <w:basedOn w:val="Normal"/>
    <w:semiHidden/>
    <w:pPr>
      <w:spacing w:after="0"/>
      <w:ind w:right="-567"/>
      <w:jc w:val="left"/>
    </w:pPr>
    <w:rPr>
      <w:sz w:val="16"/>
    </w:rPr>
  </w:style>
  <w:style w:type="paragraph" w:customStyle="1" w:styleId="FooterLine">
    <w:name w:val="Footer Line"/>
    <w:basedOn w:val="Footer"/>
    <w:next w:val="Footer"/>
    <w:semiHidden/>
    <w:pPr>
      <w:tabs>
        <w:tab w:val="right" w:pos="8646"/>
      </w:tabs>
      <w:spacing w:before="120"/>
      <w:ind w:right="0"/>
    </w:pPr>
  </w:style>
  <w:style w:type="paragraph" w:styleId="FootnoteText">
    <w:name w:val="footnote text"/>
    <w:basedOn w:val="Normal"/>
    <w:uiPriority w:val="99"/>
    <w:pPr>
      <w:spacing w:after="0"/>
      <w:ind w:left="720" w:hanging="720"/>
    </w:pPr>
    <w:rPr>
      <w:sz w:val="20"/>
    </w:rPr>
  </w:style>
  <w:style w:type="paragraph" w:customStyle="1" w:styleId="Marking">
    <w:name w:val="Marking"/>
    <w:basedOn w:val="Normal"/>
    <w:semiHidden/>
    <w:pPr>
      <w:ind w:left="5102" w:right="-680"/>
      <w:contextualSpacing/>
      <w:jc w:val="left"/>
    </w:pPr>
    <w:rPr>
      <w:sz w:val="28"/>
    </w:rPr>
  </w:style>
  <w:style w:type="paragraph" w:customStyle="1" w:styleId="NoteAddressee">
    <w:name w:val="NoteAddressee"/>
    <w:basedOn w:val="Normal"/>
    <w:semiHidden/>
    <w:pPr>
      <w:spacing w:after="720"/>
      <w:contextualSpacing/>
      <w:jc w:val="center"/>
    </w:pPr>
    <w:rPr>
      <w:b/>
      <w:smallCaps/>
    </w:rPr>
  </w:style>
  <w:style w:type="paragraph" w:customStyle="1" w:styleId="NoteColumn">
    <w:name w:val="NoteColumn"/>
    <w:basedOn w:val="Normal"/>
    <w:semiHidden/>
    <w:pPr>
      <w:tabs>
        <w:tab w:val="left" w:pos="850"/>
        <w:tab w:val="left" w:pos="1570"/>
        <w:tab w:val="left" w:pos="5102"/>
        <w:tab w:val="left" w:pos="5822"/>
      </w:tabs>
      <w:spacing w:after="720"/>
      <w:ind w:left="680"/>
      <w:jc w:val="left"/>
    </w:pPr>
    <w:rPr>
      <w:b/>
      <w:smallCaps/>
    </w:rPr>
  </w:style>
  <w:style w:type="paragraph" w:customStyle="1" w:styleId="NoteHead">
    <w:name w:val="NoteHead"/>
    <w:basedOn w:val="Normal"/>
    <w:semiHidden/>
    <w:pPr>
      <w:spacing w:before="720" w:after="720"/>
      <w:contextualSpacing/>
      <w:jc w:val="center"/>
    </w:pPr>
    <w:rPr>
      <w:b/>
      <w:smallCaps/>
    </w:rPr>
  </w:style>
  <w:style w:type="paragraph" w:customStyle="1" w:styleId="NoteList">
    <w:name w:val="NoteList"/>
    <w:basedOn w:val="Normal"/>
    <w:semiHidden/>
    <w:pPr>
      <w:tabs>
        <w:tab w:val="left" w:pos="5822"/>
      </w:tabs>
      <w:spacing w:before="720" w:after="720"/>
      <w:ind w:left="5102" w:hanging="3118"/>
      <w:contextualSpacing/>
      <w:jc w:val="left"/>
    </w:pPr>
    <w:rPr>
      <w:b/>
      <w:smallCaps/>
    </w:rPr>
  </w:style>
  <w:style w:type="paragraph" w:customStyle="1" w:styleId="NoteTitle">
    <w:name w:val="NoteTitle"/>
    <w:basedOn w:val="Normal"/>
    <w:semiHidden/>
    <w:pPr>
      <w:spacing w:before="720" w:after="360"/>
      <w:contextualSpacing/>
      <w:jc w:val="center"/>
    </w:pPr>
    <w:rPr>
      <w:b/>
      <w:smallCaps/>
    </w:rPr>
  </w:style>
  <w:style w:type="paragraph" w:customStyle="1" w:styleId="Opening">
    <w:name w:val="Opening"/>
    <w:basedOn w:val="Normal"/>
    <w:semiHidden/>
    <w:pPr>
      <w:spacing w:before="480" w:after="480"/>
      <w:jc w:val="left"/>
    </w:pPr>
  </w:style>
  <w:style w:type="paragraph" w:customStyle="1" w:styleId="Participants">
    <w:name w:val="Participants"/>
    <w:basedOn w:val="Normal"/>
    <w:semiHidden/>
    <w:pPr>
      <w:tabs>
        <w:tab w:val="left" w:pos="2551"/>
        <w:tab w:val="left" w:pos="2835"/>
        <w:tab w:val="left" w:pos="5669"/>
        <w:tab w:val="left" w:pos="6378"/>
        <w:tab w:val="left" w:pos="6803"/>
      </w:tabs>
      <w:spacing w:before="480" w:after="0"/>
      <w:ind w:left="1531" w:hanging="1531"/>
      <w:contextualSpacing/>
      <w:jc w:val="left"/>
    </w:pPr>
  </w:style>
  <w:style w:type="paragraph" w:customStyle="1" w:styleId="Point0">
    <w:name w:val="Point 0"/>
    <w:basedOn w:val="Normal"/>
    <w:uiPriority w:val="20"/>
    <w:semiHidden/>
    <w:pPr>
      <w:ind w:left="567" w:hanging="567"/>
    </w:pPr>
  </w:style>
  <w:style w:type="paragraph" w:customStyle="1" w:styleId="Point0letter">
    <w:name w:val="Point 0 (letter)"/>
    <w:basedOn w:val="Normal"/>
    <w:uiPriority w:val="20"/>
    <w:semiHidden/>
    <w:pPr>
      <w:numPr>
        <w:ilvl w:val="1"/>
        <w:numId w:val="13"/>
      </w:numPr>
    </w:pPr>
  </w:style>
  <w:style w:type="paragraph" w:customStyle="1" w:styleId="Point0number">
    <w:name w:val="Point 0 (number)"/>
    <w:basedOn w:val="Normal"/>
    <w:uiPriority w:val="20"/>
    <w:pPr>
      <w:numPr>
        <w:numId w:val="13"/>
      </w:numPr>
    </w:pPr>
  </w:style>
  <w:style w:type="paragraph" w:customStyle="1" w:styleId="Point1">
    <w:name w:val="Point 1"/>
    <w:basedOn w:val="Normal"/>
    <w:uiPriority w:val="20"/>
    <w:semiHidden/>
    <w:pPr>
      <w:ind w:left="1417" w:hanging="567"/>
    </w:pPr>
  </w:style>
  <w:style w:type="paragraph" w:customStyle="1" w:styleId="Point1letter">
    <w:name w:val="Point 1 (letter)"/>
    <w:basedOn w:val="Normal"/>
    <w:uiPriority w:val="20"/>
    <w:pPr>
      <w:numPr>
        <w:ilvl w:val="3"/>
        <w:numId w:val="13"/>
      </w:numPr>
    </w:pPr>
  </w:style>
  <w:style w:type="paragraph" w:customStyle="1" w:styleId="Point1number">
    <w:name w:val="Point 1 (number)"/>
    <w:basedOn w:val="Normal"/>
    <w:uiPriority w:val="20"/>
    <w:semiHidden/>
    <w:pPr>
      <w:numPr>
        <w:ilvl w:val="2"/>
        <w:numId w:val="13"/>
      </w:numPr>
    </w:pPr>
  </w:style>
  <w:style w:type="paragraph" w:customStyle="1" w:styleId="Point2">
    <w:name w:val="Point 2"/>
    <w:basedOn w:val="Normal"/>
    <w:uiPriority w:val="20"/>
    <w:semiHidden/>
    <w:pPr>
      <w:ind w:left="1984" w:hanging="567"/>
    </w:pPr>
  </w:style>
  <w:style w:type="paragraph" w:customStyle="1" w:styleId="Point2letter">
    <w:name w:val="Point 2 (letter)"/>
    <w:basedOn w:val="Normal"/>
    <w:uiPriority w:val="20"/>
    <w:semiHidden/>
    <w:pPr>
      <w:numPr>
        <w:ilvl w:val="5"/>
        <w:numId w:val="13"/>
      </w:numPr>
    </w:pPr>
  </w:style>
  <w:style w:type="paragraph" w:customStyle="1" w:styleId="Point2number">
    <w:name w:val="Point 2 (number)"/>
    <w:basedOn w:val="Normal"/>
    <w:uiPriority w:val="20"/>
    <w:pPr>
      <w:numPr>
        <w:ilvl w:val="4"/>
        <w:numId w:val="13"/>
      </w:numPr>
    </w:pPr>
  </w:style>
  <w:style w:type="paragraph" w:customStyle="1" w:styleId="Point3">
    <w:name w:val="Point 3"/>
    <w:basedOn w:val="Normal"/>
    <w:uiPriority w:val="20"/>
    <w:semiHidden/>
    <w:pPr>
      <w:ind w:left="2551" w:hanging="567"/>
    </w:pPr>
  </w:style>
  <w:style w:type="paragraph" w:customStyle="1" w:styleId="Point3letter">
    <w:name w:val="Point 3 (letter)"/>
    <w:basedOn w:val="Normal"/>
    <w:uiPriority w:val="20"/>
    <w:semiHidden/>
    <w:pPr>
      <w:numPr>
        <w:ilvl w:val="7"/>
        <w:numId w:val="13"/>
      </w:numPr>
    </w:pPr>
  </w:style>
  <w:style w:type="paragraph" w:customStyle="1" w:styleId="Point3number">
    <w:name w:val="Point 3 (number)"/>
    <w:basedOn w:val="Normal"/>
    <w:uiPriority w:val="20"/>
    <w:semiHidden/>
    <w:pPr>
      <w:numPr>
        <w:ilvl w:val="6"/>
        <w:numId w:val="13"/>
      </w:numPr>
    </w:pPr>
  </w:style>
  <w:style w:type="paragraph" w:customStyle="1" w:styleId="Point4">
    <w:name w:val="Point 4"/>
    <w:basedOn w:val="Normal"/>
    <w:uiPriority w:val="20"/>
    <w:semiHidden/>
    <w:pPr>
      <w:ind w:left="3118" w:hanging="567"/>
    </w:pPr>
  </w:style>
  <w:style w:type="paragraph" w:customStyle="1" w:styleId="Point4letter">
    <w:name w:val="Point 4 (letter)"/>
    <w:basedOn w:val="Normal"/>
    <w:uiPriority w:val="20"/>
    <w:semiHidden/>
    <w:pPr>
      <w:numPr>
        <w:ilvl w:val="8"/>
        <w:numId w:val="13"/>
      </w:numPr>
    </w:pPr>
  </w:style>
  <w:style w:type="paragraph" w:customStyle="1" w:styleId="Point5">
    <w:name w:val="Point 5"/>
    <w:basedOn w:val="Normal"/>
    <w:uiPriority w:val="20"/>
    <w:semiHidden/>
    <w:pPr>
      <w:ind w:left="3685" w:hanging="567"/>
    </w:pPr>
  </w:style>
  <w:style w:type="paragraph" w:customStyle="1" w:styleId="Rfrenceinstitutionnelle0">
    <w:name w:val="Référence institutionnelle"/>
    <w:basedOn w:val="Normal"/>
    <w:semiHidden/>
    <w:pPr>
      <w:spacing w:after="360"/>
      <w:ind w:left="5102" w:right="-567"/>
      <w:jc w:val="left"/>
    </w:pPr>
  </w:style>
  <w:style w:type="paragraph" w:customStyle="1" w:styleId="References">
    <w:name w:val="References"/>
    <w:basedOn w:val="Normal"/>
    <w:semiHidden/>
    <w:pPr>
      <w:spacing w:after="240"/>
      <w:ind w:left="5102" w:right="-567"/>
      <w:contextualSpacing/>
      <w:jc w:val="left"/>
    </w:pPr>
    <w:rPr>
      <w:sz w:val="20"/>
    </w:rPr>
  </w:style>
  <w:style w:type="paragraph" w:customStyle="1" w:styleId="RegisteredLetter">
    <w:name w:val="Registered Letter"/>
    <w:basedOn w:val="Normal"/>
    <w:semiHidden/>
    <w:rPr>
      <w:u w:val="single"/>
    </w:rPr>
  </w:style>
  <w:style w:type="paragraph" w:customStyle="1" w:styleId="Releasable">
    <w:name w:val="Releasable"/>
    <w:basedOn w:val="Normal"/>
    <w:semiHidden/>
    <w:pPr>
      <w:spacing w:after="0"/>
      <w:jc w:val="center"/>
    </w:pPr>
    <w:rPr>
      <w:b/>
      <w:caps/>
      <w:sz w:val="32"/>
    </w:rPr>
  </w:style>
  <w:style w:type="paragraph" w:customStyle="1" w:styleId="RUE">
    <w:name w:val="RUE"/>
    <w:basedOn w:val="Normal"/>
    <w:semiHidden/>
    <w:pPr>
      <w:spacing w:after="0"/>
      <w:jc w:val="center"/>
    </w:pPr>
    <w:rPr>
      <w:b/>
      <w:caps/>
      <w:sz w:val="32"/>
      <w:bdr w:val="single" w:sz="18" w:space="0" w:color="auto"/>
    </w:rPr>
  </w:style>
  <w:style w:type="paragraph" w:customStyle="1" w:styleId="SecretUE">
    <w:name w:val="Secret UE"/>
    <w:basedOn w:val="Normal"/>
    <w:semiHidden/>
    <w:pPr>
      <w:spacing w:after="0"/>
      <w:jc w:val="center"/>
    </w:pPr>
    <w:rPr>
      <w:b/>
      <w:caps/>
      <w:color w:val="FF0000"/>
      <w:sz w:val="32"/>
      <w:bdr w:val="single" w:sz="18" w:space="0" w:color="FF0000"/>
    </w:rPr>
  </w:style>
  <w:style w:type="paragraph" w:styleId="Signature">
    <w:name w:val="Signature"/>
    <w:basedOn w:val="Normal"/>
    <w:semiHidden/>
    <w:pPr>
      <w:keepLines/>
      <w:spacing w:before="600" w:after="0"/>
      <w:ind w:left="5102"/>
      <w:jc w:val="left"/>
    </w:pPr>
  </w:style>
  <w:style w:type="paragraph" w:customStyle="1" w:styleId="SignatureL">
    <w:name w:val="SignatureL"/>
    <w:basedOn w:val="Normal"/>
    <w:semiHidden/>
    <w:pPr>
      <w:keepLines/>
      <w:spacing w:before="600" w:after="0"/>
      <w:jc w:val="left"/>
    </w:pPr>
  </w:style>
  <w:style w:type="paragraph" w:customStyle="1" w:styleId="Source">
    <w:name w:val="Source"/>
    <w:basedOn w:val="Normal"/>
    <w:next w:val="Normal"/>
    <w:uiPriority w:val="99"/>
    <w:semiHidden/>
    <w:unhideWhenUsed/>
    <w:pPr>
      <w:keepNext/>
      <w:spacing w:before="120"/>
    </w:pPr>
    <w:rPr>
      <w:i/>
      <w:sz w:val="20"/>
    </w:rPr>
  </w:style>
  <w:style w:type="paragraph" w:customStyle="1" w:styleId="Subject">
    <w:name w:val="Subject"/>
    <w:basedOn w:val="Normal"/>
    <w:semiHidden/>
    <w:pPr>
      <w:spacing w:after="240"/>
      <w:ind w:left="1191" w:hanging="1191"/>
      <w:contextualSpacing/>
      <w:jc w:val="left"/>
    </w:pPr>
    <w:rPr>
      <w:b/>
    </w:rPr>
  </w:style>
  <w:style w:type="paragraph" w:customStyle="1" w:styleId="TableListBullet">
    <w:name w:val="Table List Bullet"/>
    <w:basedOn w:val="TableText"/>
    <w:uiPriority w:val="55"/>
    <w:pPr>
      <w:tabs>
        <w:tab w:val="num" w:pos="283"/>
      </w:tabs>
      <w:ind w:left="283" w:hanging="283"/>
    </w:pPr>
  </w:style>
  <w:style w:type="paragraph" w:customStyle="1" w:styleId="TableListBulletLevel2">
    <w:name w:val="Table List Bullet (Level 2)"/>
    <w:basedOn w:val="TableText"/>
    <w:unhideWhenUsed/>
    <w:pPr>
      <w:ind w:left="1210" w:hanging="360"/>
    </w:pPr>
  </w:style>
  <w:style w:type="paragraph" w:customStyle="1" w:styleId="TableListBulletLevel3">
    <w:name w:val="Table List Bullet (Level 3)"/>
    <w:basedOn w:val="TableText"/>
    <w:semiHidden/>
    <w:unhideWhenUsed/>
    <w:pPr>
      <w:ind w:left="1210" w:hanging="360"/>
    </w:pPr>
  </w:style>
  <w:style w:type="paragraph" w:customStyle="1" w:styleId="TableListBulletLevel4">
    <w:name w:val="Table List Bullet (Level 4)"/>
    <w:basedOn w:val="TableText"/>
    <w:semiHidden/>
    <w:unhideWhenUsed/>
    <w:pPr>
      <w:ind w:left="1210" w:hanging="360"/>
    </w:pPr>
  </w:style>
  <w:style w:type="paragraph" w:customStyle="1" w:styleId="TableListDash">
    <w:name w:val="Table List Dash"/>
    <w:basedOn w:val="TableText"/>
    <w:uiPriority w:val="55"/>
    <w:pPr>
      <w:tabs>
        <w:tab w:val="num" w:pos="283"/>
      </w:tabs>
      <w:ind w:left="283" w:hanging="283"/>
    </w:pPr>
  </w:style>
  <w:style w:type="paragraph" w:customStyle="1" w:styleId="TableListDashLevel2">
    <w:name w:val="Table List Dash (Level 2)"/>
    <w:basedOn w:val="TableText"/>
    <w:unhideWhenUsed/>
    <w:pPr>
      <w:tabs>
        <w:tab w:val="num" w:pos="567"/>
      </w:tabs>
      <w:ind w:left="567" w:hanging="284"/>
    </w:pPr>
  </w:style>
  <w:style w:type="paragraph" w:customStyle="1" w:styleId="TableListDashLevel3">
    <w:name w:val="Table List Dash (Level 3)"/>
    <w:basedOn w:val="TableText"/>
    <w:semiHidden/>
    <w:unhideWhenUsed/>
    <w:pPr>
      <w:tabs>
        <w:tab w:val="num" w:pos="850"/>
      </w:tabs>
      <w:ind w:left="850" w:hanging="283"/>
    </w:pPr>
  </w:style>
  <w:style w:type="paragraph" w:customStyle="1" w:styleId="TableListDashLevel4">
    <w:name w:val="Table List Dash (Level 4)"/>
    <w:basedOn w:val="TableText"/>
    <w:semiHidden/>
    <w:unhideWhenUsed/>
    <w:pPr>
      <w:tabs>
        <w:tab w:val="num" w:pos="1134"/>
      </w:tabs>
      <w:ind w:left="1134" w:hanging="284"/>
    </w:pPr>
  </w:style>
  <w:style w:type="paragraph" w:customStyle="1" w:styleId="TableListNumber">
    <w:name w:val="Table List Number"/>
    <w:basedOn w:val="TableText"/>
    <w:uiPriority w:val="55"/>
    <w:pPr>
      <w:numPr>
        <w:numId w:val="10"/>
      </w:numPr>
    </w:pPr>
  </w:style>
  <w:style w:type="paragraph" w:customStyle="1" w:styleId="TableListNumberLevel2">
    <w:name w:val="Table List Number (Level 2)"/>
    <w:basedOn w:val="TableText"/>
    <w:semiHidden/>
    <w:unhideWhenUsed/>
    <w:pPr>
      <w:numPr>
        <w:ilvl w:val="1"/>
        <w:numId w:val="10"/>
      </w:numPr>
    </w:pPr>
  </w:style>
  <w:style w:type="paragraph" w:customStyle="1" w:styleId="TableListNumberLevel3">
    <w:name w:val="Table List Number (Level 3)"/>
    <w:basedOn w:val="TableText"/>
    <w:semiHidden/>
    <w:unhideWhenUsed/>
    <w:pPr>
      <w:numPr>
        <w:ilvl w:val="2"/>
        <w:numId w:val="10"/>
      </w:numPr>
    </w:pPr>
  </w:style>
  <w:style w:type="paragraph" w:customStyle="1" w:styleId="TableListNumberLevel4">
    <w:name w:val="Table List Number (Level 4)"/>
    <w:basedOn w:val="TableText"/>
    <w:semiHidden/>
    <w:unhideWhenUsed/>
    <w:pPr>
      <w:numPr>
        <w:ilvl w:val="3"/>
        <w:numId w:val="10"/>
      </w:numPr>
    </w:pPr>
  </w:style>
  <w:style w:type="paragraph" w:customStyle="1" w:styleId="TableText">
    <w:name w:val="Table Text"/>
    <w:basedOn w:val="Normal"/>
    <w:uiPriority w:val="50"/>
    <w:qFormat/>
    <w:pPr>
      <w:spacing w:before="60" w:after="60"/>
      <w:jc w:val="left"/>
    </w:pPr>
  </w:style>
  <w:style w:type="paragraph" w:customStyle="1" w:styleId="TableTitle">
    <w:name w:val="Table Title"/>
    <w:basedOn w:val="Normal"/>
    <w:uiPriority w:val="99"/>
    <w:semiHidden/>
    <w:unhideWhenUsed/>
    <w:pPr>
      <w:keepNext/>
      <w:spacing w:before="120"/>
    </w:pPr>
    <w:rPr>
      <w:b/>
    </w:rPr>
  </w:style>
  <w:style w:type="paragraph" w:customStyle="1" w:styleId="Text1">
    <w:name w:val="Text 1"/>
    <w:basedOn w:val="Normal"/>
    <w:qFormat/>
    <w:pPr>
      <w:ind w:left="850"/>
    </w:pPr>
  </w:style>
  <w:style w:type="paragraph" w:customStyle="1" w:styleId="Text2">
    <w:name w:val="Text 2"/>
    <w:basedOn w:val="Normal"/>
    <w:qFormat/>
    <w:pPr>
      <w:ind w:left="1417"/>
    </w:pPr>
  </w:style>
  <w:style w:type="paragraph" w:customStyle="1" w:styleId="Text3">
    <w:name w:val="Text 3"/>
    <w:basedOn w:val="Normal"/>
    <w:qFormat/>
    <w:pPr>
      <w:ind w:left="1984"/>
    </w:pPr>
  </w:style>
  <w:style w:type="paragraph" w:customStyle="1" w:styleId="Tiret0">
    <w:name w:val="Tiret 0"/>
    <w:basedOn w:val="Point0"/>
    <w:uiPriority w:val="30"/>
    <w:semiHidden/>
    <w:pPr>
      <w:numPr>
        <w:numId w:val="5"/>
      </w:numPr>
    </w:pPr>
  </w:style>
  <w:style w:type="paragraph" w:customStyle="1" w:styleId="Tiret1">
    <w:name w:val="Tiret 1"/>
    <w:basedOn w:val="Point1"/>
    <w:uiPriority w:val="30"/>
    <w:pPr>
      <w:numPr>
        <w:numId w:val="12"/>
      </w:numPr>
    </w:pPr>
  </w:style>
  <w:style w:type="paragraph" w:customStyle="1" w:styleId="Tiret2">
    <w:name w:val="Tiret 2"/>
    <w:basedOn w:val="Point2"/>
    <w:uiPriority w:val="30"/>
    <w:pPr>
      <w:numPr>
        <w:numId w:val="4"/>
      </w:numPr>
    </w:pPr>
  </w:style>
  <w:style w:type="paragraph" w:customStyle="1" w:styleId="Tiret3">
    <w:name w:val="Tiret 3"/>
    <w:basedOn w:val="Point3"/>
    <w:semiHidden/>
    <w:pPr>
      <w:numPr>
        <w:numId w:val="3"/>
      </w:numPr>
    </w:pPr>
  </w:style>
  <w:style w:type="paragraph" w:customStyle="1" w:styleId="Tiret4">
    <w:name w:val="Tiret 4"/>
    <w:basedOn w:val="Point4"/>
    <w:semiHidden/>
    <w:pPr>
      <w:numPr>
        <w:numId w:val="2"/>
      </w:numPr>
    </w:pPr>
  </w:style>
  <w:style w:type="paragraph" w:customStyle="1" w:styleId="Tiret5">
    <w:name w:val="Tiret 5"/>
    <w:basedOn w:val="Point5"/>
    <w:semiHidden/>
    <w:pPr>
      <w:numPr>
        <w:numId w:val="1"/>
      </w:numPr>
    </w:pPr>
  </w:style>
  <w:style w:type="paragraph" w:styleId="TOC1">
    <w:name w:val="toc 1"/>
    <w:basedOn w:val="Normal"/>
    <w:next w:val="Normal"/>
    <w:uiPriority w:val="39"/>
    <w:pPr>
      <w:tabs>
        <w:tab w:val="right" w:leader="dot" w:pos="8640"/>
      </w:tabs>
      <w:spacing w:before="120"/>
      <w:ind w:left="482" w:right="720" w:hanging="482"/>
    </w:pPr>
  </w:style>
  <w:style w:type="paragraph" w:styleId="TOC2">
    <w:name w:val="toc 2"/>
    <w:basedOn w:val="Normal"/>
    <w:next w:val="Normal"/>
    <w:uiPriority w:val="39"/>
    <w:pPr>
      <w:tabs>
        <w:tab w:val="right" w:leader="dot" w:pos="8640"/>
      </w:tabs>
      <w:spacing w:before="60" w:after="60"/>
      <w:ind w:left="1077" w:right="720" w:hanging="595"/>
    </w:pPr>
    <w:rPr>
      <w:noProof/>
    </w:rPr>
  </w:style>
  <w:style w:type="paragraph" w:styleId="TOC3">
    <w:name w:val="toc 3"/>
    <w:basedOn w:val="Normal"/>
    <w:next w:val="Normal"/>
    <w:uiPriority w:val="39"/>
    <w:pPr>
      <w:tabs>
        <w:tab w:val="right" w:leader="dot" w:pos="8640"/>
      </w:tabs>
      <w:spacing w:before="60" w:after="60"/>
      <w:ind w:left="1916" w:right="720" w:hanging="839"/>
    </w:pPr>
  </w:style>
  <w:style w:type="paragraph" w:styleId="TOC4">
    <w:name w:val="toc 4"/>
    <w:basedOn w:val="Normal"/>
    <w:next w:val="Normal"/>
    <w:semiHidden/>
    <w:pPr>
      <w:tabs>
        <w:tab w:val="right" w:leader="dot" w:pos="8640"/>
      </w:tabs>
      <w:spacing w:before="60" w:after="60"/>
      <w:ind w:left="2880" w:right="720" w:hanging="964"/>
    </w:pPr>
    <w:rPr>
      <w:noProof/>
    </w:rPr>
  </w:style>
  <w:style w:type="paragraph" w:styleId="TOC5">
    <w:name w:val="toc 5"/>
    <w:basedOn w:val="Normal"/>
    <w:next w:val="Normal"/>
    <w:semiHidden/>
    <w:pPr>
      <w:tabs>
        <w:tab w:val="right" w:leader="dot" w:pos="8640"/>
      </w:tabs>
      <w:spacing w:before="240"/>
      <w:ind w:right="720"/>
    </w:pPr>
    <w:rPr>
      <w:caps/>
    </w:rPr>
  </w:style>
  <w:style w:type="paragraph" w:styleId="TOC6">
    <w:name w:val="toc 6"/>
    <w:basedOn w:val="Normal"/>
    <w:next w:val="Normal"/>
    <w:semiHidden/>
    <w:pPr>
      <w:tabs>
        <w:tab w:val="right" w:leader="dot" w:pos="8640"/>
        <w:tab w:val="left" w:pos="2880"/>
      </w:tabs>
      <w:spacing w:before="120"/>
      <w:ind w:left="1916" w:right="720" w:hanging="1916"/>
    </w:pPr>
    <w:rPr>
      <w:caps/>
    </w:rPr>
  </w:style>
  <w:style w:type="paragraph" w:styleId="TOC7">
    <w:name w:val="toc 7"/>
    <w:basedOn w:val="Normal"/>
    <w:next w:val="Normal"/>
    <w:semiHidden/>
    <w:pPr>
      <w:tabs>
        <w:tab w:val="left" w:pos="3685"/>
      </w:tabs>
      <w:spacing w:after="0"/>
      <w:ind w:left="2880" w:hanging="1349"/>
    </w:pPr>
  </w:style>
  <w:style w:type="paragraph" w:styleId="TOC8">
    <w:name w:val="toc 8"/>
    <w:basedOn w:val="Normal"/>
    <w:next w:val="Normal"/>
    <w:semiHidden/>
    <w:pPr>
      <w:tabs>
        <w:tab w:val="right" w:leader="dot" w:pos="8640"/>
      </w:tabs>
    </w:pPr>
  </w:style>
  <w:style w:type="paragraph" w:styleId="TOC9">
    <w:name w:val="toc 9"/>
    <w:basedOn w:val="Normal"/>
    <w:next w:val="Normal"/>
    <w:semiHidden/>
    <w:pPr>
      <w:tabs>
        <w:tab w:val="right" w:leader="dot" w:pos="8640"/>
      </w:tabs>
    </w:pPr>
  </w:style>
  <w:style w:type="paragraph" w:styleId="TOCHeading">
    <w:name w:val="TOC Heading"/>
    <w:basedOn w:val="Normal"/>
    <w:next w:val="Normal"/>
    <w:qFormat/>
    <w:pPr>
      <w:spacing w:before="240" w:after="240"/>
      <w:jc w:val="center"/>
    </w:pPr>
    <w:rPr>
      <w:rFonts w:ascii="Times New Roman Bold" w:hAnsi="Times New Roman Bold"/>
      <w:b/>
      <w:caps/>
    </w:rPr>
  </w:style>
  <w:style w:type="paragraph" w:customStyle="1" w:styleId="TrsSecretUE">
    <w:name w:val="Très Secret UE"/>
    <w:basedOn w:val="Normal"/>
    <w:semiHidden/>
    <w:pPr>
      <w:spacing w:after="0"/>
      <w:jc w:val="center"/>
    </w:pPr>
    <w:rPr>
      <w:b/>
      <w:caps/>
      <w:color w:val="FF0000"/>
      <w:sz w:val="32"/>
      <w:bdr w:val="single" w:sz="18" w:space="0" w:color="FF0000"/>
    </w:rPr>
  </w:style>
  <w:style w:type="paragraph" w:customStyle="1" w:styleId="YReferences">
    <w:name w:val="YReferences"/>
    <w:basedOn w:val="Normal"/>
    <w:semiHidden/>
    <w:pPr>
      <w:spacing w:after="240"/>
      <w:ind w:left="1191" w:hanging="1191"/>
      <w:contextualSpacing/>
    </w:pPr>
  </w:style>
  <w:style w:type="paragraph" w:customStyle="1" w:styleId="ZCom">
    <w:name w:val="Z_Com"/>
    <w:basedOn w:val="Normal"/>
    <w:next w:val="ZDGName"/>
    <w:semiHidden/>
    <w:pPr>
      <w:widowControl w:val="0"/>
      <w:spacing w:before="90" w:after="0"/>
      <w:ind w:right="85"/>
      <w:jc w:val="left"/>
    </w:pPr>
  </w:style>
  <w:style w:type="paragraph" w:customStyle="1" w:styleId="ZDGName">
    <w:name w:val="Z_DGName"/>
    <w:basedOn w:val="Normal"/>
    <w:semiHidden/>
    <w:pPr>
      <w:widowControl w:val="0"/>
      <w:spacing w:after="0"/>
      <w:ind w:right="85"/>
      <w:jc w:val="left"/>
    </w:pPr>
    <w:rPr>
      <w:sz w:val="16"/>
    </w:rPr>
  </w:style>
  <w:style w:type="paragraph" w:customStyle="1" w:styleId="ZFlag">
    <w:name w:val="Z_Flag"/>
    <w:basedOn w:val="Normal"/>
    <w:next w:val="Normal"/>
    <w:semiHidden/>
    <w:pPr>
      <w:widowControl w:val="0"/>
      <w:spacing w:after="0"/>
      <w:ind w:right="85"/>
    </w:pPr>
  </w:style>
  <w:style w:type="paragraph" w:styleId="Header">
    <w:name w:val="header"/>
    <w:basedOn w:val="Normal"/>
    <w:link w:val="HeaderChar"/>
    <w:semiHidden/>
    <w:pPr>
      <w:tabs>
        <w:tab w:val="center" w:pos="4150"/>
        <w:tab w:val="right" w:pos="8306"/>
      </w:tabs>
      <w:spacing w:after="0"/>
    </w:pPr>
  </w:style>
  <w:style w:type="character" w:customStyle="1" w:styleId="HeaderChar">
    <w:name w:val="Header Char"/>
    <w:basedOn w:val="DefaultParagraphFont"/>
    <w:link w:val="Header"/>
    <w:semiHidden/>
    <w:rPr>
      <w:sz w:val="24"/>
    </w:rPr>
  </w:style>
  <w:style w:type="table" w:customStyle="1" w:styleId="AddressTableOfficial">
    <w:name w:val="Address Table Official"/>
    <w:basedOn w:val="HelperTableBase"/>
    <w:semiHidden/>
    <w:tblPr>
      <w:tblCellMar>
        <w:top w:w="240" w:type="dxa"/>
      </w:tblCellMar>
    </w:tblPr>
  </w:style>
  <w:style w:type="table" w:customStyle="1" w:styleId="AddressTableTop">
    <w:name w:val="Address Table Top"/>
    <w:basedOn w:val="HelperTableBase"/>
    <w:semiHidden/>
    <w:tblPr>
      <w:tblCellMar>
        <w:bottom w:w="794" w:type="dxa"/>
      </w:tblCellMar>
    </w:tblPr>
  </w:style>
  <w:style w:type="table" w:customStyle="1" w:styleId="EurolookClassicBlue">
    <w:name w:val="Eurolook Classic Blue"/>
    <w:basedOn w:val="TableNormal"/>
    <w:uiPriority w:val="80"/>
    <w:pPr>
      <w:spacing w:after="240"/>
    </w:pPr>
    <w:tblPr>
      <w:tblStyleRowBandSize w:val="1"/>
      <w:tblStyleColBandSize w:val="1"/>
      <w:tblBorders>
        <w:top w:val="single" w:sz="6" w:space="0" w:color="C5C7C8"/>
        <w:left w:val="single" w:sz="6" w:space="0" w:color="C5C7C8"/>
        <w:bottom w:val="single" w:sz="6" w:space="0" w:color="C5C7C8"/>
        <w:right w:val="single" w:sz="6" w:space="0" w:color="C5C7C8"/>
        <w:insideH w:val="single" w:sz="6" w:space="0" w:color="C5C7C8"/>
        <w:insideV w:val="single" w:sz="6" w:space="0" w:color="C5C7C8"/>
      </w:tblBorders>
    </w:tblPr>
    <w:tblStylePr w:type="firstRow">
      <w:rPr>
        <w:color w:val="FFFFFF"/>
      </w:rPr>
      <w:tblPr/>
      <w:tcPr>
        <w:shd w:val="clear" w:color="auto" w:fill="004494"/>
      </w:tcPr>
    </w:tblStylePr>
    <w:tblStylePr w:type="lastRow">
      <w:tblPr/>
      <w:tcPr>
        <w:shd w:val="clear" w:color="auto" w:fill="DADADA"/>
      </w:tcPr>
    </w:tblStylePr>
    <w:tblStylePr w:type="firstCol">
      <w:rPr>
        <w:color w:val="004494"/>
      </w:rPr>
    </w:tblStylePr>
    <w:tblStylePr w:type="band2Horz">
      <w:tblPr/>
      <w:tcPr>
        <w:shd w:val="clear" w:color="auto" w:fill="EBECED"/>
      </w:tcPr>
    </w:tblStylePr>
  </w:style>
  <w:style w:type="table" w:customStyle="1" w:styleId="EurolookClassicGrey">
    <w:name w:val="Eurolook Classic Grey"/>
    <w:basedOn w:val="TableNormal"/>
    <w:uiPriority w:val="80"/>
    <w:pPr>
      <w:spacing w:after="240"/>
    </w:pPr>
    <w:tblPr>
      <w:tblStyleRowBandSize w:val="1"/>
      <w:tblStyleColBandSize w:val="1"/>
      <w:tblBorders>
        <w:top w:val="single" w:sz="6" w:space="0" w:color="C5C7C8"/>
        <w:left w:val="single" w:sz="6" w:space="0" w:color="C5C7C8"/>
        <w:bottom w:val="single" w:sz="6" w:space="0" w:color="C5C7C8"/>
        <w:right w:val="single" w:sz="6" w:space="0" w:color="C5C7C8"/>
        <w:insideH w:val="single" w:sz="6" w:space="0" w:color="C5C7C8"/>
        <w:insideV w:val="single" w:sz="6" w:space="0" w:color="C5C7C8"/>
      </w:tblBorders>
    </w:tblPr>
    <w:tblStylePr w:type="firstRow">
      <w:rPr>
        <w:color w:val="FFFFFF"/>
      </w:rPr>
      <w:tblPr/>
      <w:tcPr>
        <w:shd w:val="clear" w:color="auto" w:fill="646567"/>
      </w:tcPr>
    </w:tblStylePr>
    <w:tblStylePr w:type="lastRow">
      <w:tblPr/>
      <w:tcPr>
        <w:shd w:val="clear" w:color="auto" w:fill="DADADA"/>
      </w:tcPr>
    </w:tblStylePr>
    <w:tblStylePr w:type="firstCol">
      <w:rPr>
        <w:color w:val="646567"/>
      </w:rPr>
    </w:tblStylePr>
    <w:tblStylePr w:type="band2Horz">
      <w:tblPr/>
      <w:tcPr>
        <w:shd w:val="clear" w:color="auto" w:fill="EBECED"/>
      </w:tcPr>
    </w:tblStylePr>
  </w:style>
  <w:style w:type="table" w:customStyle="1" w:styleId="EurolookClassicOlive">
    <w:name w:val="Eurolook Classic Olive"/>
    <w:basedOn w:val="TableNormal"/>
    <w:uiPriority w:val="80"/>
    <w:pPr>
      <w:spacing w:after="240"/>
    </w:pPr>
    <w:tblPr>
      <w:tblStyleRowBandSize w:val="1"/>
      <w:tblStyleColBandSize w:val="1"/>
      <w:tblBorders>
        <w:top w:val="single" w:sz="6" w:space="0" w:color="C5C7C8"/>
        <w:left w:val="single" w:sz="6" w:space="0" w:color="C5C7C8"/>
        <w:bottom w:val="single" w:sz="6" w:space="0" w:color="C5C7C8"/>
        <w:right w:val="single" w:sz="6" w:space="0" w:color="C5C7C8"/>
        <w:insideH w:val="single" w:sz="6" w:space="0" w:color="C5C7C8"/>
        <w:insideV w:val="single" w:sz="6" w:space="0" w:color="C5C7C8"/>
      </w:tblBorders>
    </w:tblPr>
    <w:tblStylePr w:type="firstRow">
      <w:rPr>
        <w:color w:val="FFFFFF"/>
      </w:rPr>
      <w:tblPr/>
      <w:tcPr>
        <w:shd w:val="clear" w:color="auto" w:fill="4E7849"/>
      </w:tcPr>
    </w:tblStylePr>
    <w:tblStylePr w:type="lastRow">
      <w:tblPr/>
      <w:tcPr>
        <w:shd w:val="clear" w:color="auto" w:fill="DADADA"/>
      </w:tcPr>
    </w:tblStylePr>
    <w:tblStylePr w:type="firstCol">
      <w:rPr>
        <w:color w:val="4E7849"/>
      </w:rPr>
    </w:tblStylePr>
    <w:tblStylePr w:type="band2Horz">
      <w:tblPr/>
      <w:tcPr>
        <w:shd w:val="clear" w:color="auto" w:fill="EBECED"/>
      </w:tcPr>
    </w:tblStylePr>
  </w:style>
  <w:style w:type="table" w:customStyle="1" w:styleId="EurolookClassicPetrol">
    <w:name w:val="Eurolook Classic Petrol"/>
    <w:basedOn w:val="TableNormal"/>
    <w:uiPriority w:val="80"/>
    <w:pPr>
      <w:spacing w:after="240"/>
    </w:pPr>
    <w:tblPr>
      <w:tblStyleRowBandSize w:val="1"/>
      <w:tblStyleColBandSize w:val="1"/>
      <w:tblBorders>
        <w:top w:val="single" w:sz="6" w:space="0" w:color="C5C7C8"/>
        <w:left w:val="single" w:sz="6" w:space="0" w:color="C5C7C8"/>
        <w:bottom w:val="single" w:sz="6" w:space="0" w:color="C5C7C8"/>
        <w:right w:val="single" w:sz="6" w:space="0" w:color="C5C7C8"/>
        <w:insideH w:val="single" w:sz="6" w:space="0" w:color="C5C7C8"/>
        <w:insideV w:val="single" w:sz="6" w:space="0" w:color="C5C7C8"/>
      </w:tblBorders>
    </w:tblPr>
    <w:tblStylePr w:type="firstRow">
      <w:rPr>
        <w:color w:val="FFFFFF"/>
      </w:rPr>
      <w:tblPr/>
      <w:tcPr>
        <w:shd w:val="clear" w:color="auto" w:fill="007D98"/>
      </w:tcPr>
    </w:tblStylePr>
    <w:tblStylePr w:type="lastRow">
      <w:tblPr/>
      <w:tcPr>
        <w:shd w:val="clear" w:color="auto" w:fill="DADADA"/>
      </w:tcPr>
    </w:tblStylePr>
    <w:tblStylePr w:type="firstCol">
      <w:rPr>
        <w:color w:val="007D98"/>
      </w:rPr>
    </w:tblStylePr>
    <w:tblStylePr w:type="band2Horz">
      <w:tblPr/>
      <w:tcPr>
        <w:shd w:val="clear" w:color="auto" w:fill="EBECED"/>
      </w:tcPr>
    </w:tblStylePr>
  </w:style>
  <w:style w:type="table" w:customStyle="1" w:styleId="EurolookClassicPurple">
    <w:name w:val="Eurolook Classic Purple"/>
    <w:basedOn w:val="TableNormal"/>
    <w:uiPriority w:val="80"/>
    <w:pPr>
      <w:spacing w:after="240"/>
    </w:pPr>
    <w:tblPr>
      <w:tblStyleRowBandSize w:val="1"/>
      <w:tblStyleColBandSize w:val="1"/>
      <w:tblBorders>
        <w:top w:val="single" w:sz="6" w:space="0" w:color="C5C7C8"/>
        <w:left w:val="single" w:sz="6" w:space="0" w:color="C5C7C8"/>
        <w:bottom w:val="single" w:sz="6" w:space="0" w:color="C5C7C8"/>
        <w:right w:val="single" w:sz="6" w:space="0" w:color="C5C7C8"/>
        <w:insideH w:val="single" w:sz="6" w:space="0" w:color="C5C7C8"/>
        <w:insideV w:val="single" w:sz="6" w:space="0" w:color="C5C7C8"/>
      </w:tblBorders>
    </w:tblPr>
    <w:tblStylePr w:type="firstRow">
      <w:rPr>
        <w:color w:val="FFFFFF"/>
      </w:rPr>
      <w:tblPr/>
      <w:tcPr>
        <w:shd w:val="clear" w:color="auto" w:fill="771D7B"/>
      </w:tcPr>
    </w:tblStylePr>
    <w:tblStylePr w:type="lastRow">
      <w:tblPr/>
      <w:tcPr>
        <w:shd w:val="clear" w:color="auto" w:fill="DADADA"/>
      </w:tcPr>
    </w:tblStylePr>
    <w:tblStylePr w:type="firstCol">
      <w:rPr>
        <w:color w:val="771D7B"/>
      </w:rPr>
    </w:tblStylePr>
    <w:tblStylePr w:type="band2Horz">
      <w:tblPr/>
      <w:tcPr>
        <w:shd w:val="clear" w:color="auto" w:fill="EBECED"/>
      </w:tcPr>
    </w:tblStylePr>
  </w:style>
  <w:style w:type="table" w:customStyle="1" w:styleId="EurolookClassicRust">
    <w:name w:val="Eurolook Classic Rust"/>
    <w:basedOn w:val="TableNormal"/>
    <w:uiPriority w:val="80"/>
    <w:pPr>
      <w:spacing w:after="240"/>
    </w:pPr>
    <w:tblPr>
      <w:tblStyleRowBandSize w:val="1"/>
      <w:tblStyleColBandSize w:val="1"/>
      <w:tblBorders>
        <w:top w:val="single" w:sz="6" w:space="0" w:color="C5C7C8"/>
        <w:left w:val="single" w:sz="6" w:space="0" w:color="C5C7C8"/>
        <w:bottom w:val="single" w:sz="6" w:space="0" w:color="C5C7C8"/>
        <w:right w:val="single" w:sz="6" w:space="0" w:color="C5C7C8"/>
        <w:insideH w:val="single" w:sz="6" w:space="0" w:color="C5C7C8"/>
        <w:insideV w:val="single" w:sz="6" w:space="0" w:color="C5C7C8"/>
      </w:tblBorders>
    </w:tblPr>
    <w:tblStylePr w:type="firstRow">
      <w:rPr>
        <w:color w:val="FFFFFF"/>
      </w:rPr>
      <w:tblPr/>
      <w:tcPr>
        <w:shd w:val="clear" w:color="auto" w:fill="BF4B36"/>
      </w:tcPr>
    </w:tblStylePr>
    <w:tblStylePr w:type="lastRow">
      <w:tblPr/>
      <w:tcPr>
        <w:shd w:val="clear" w:color="auto" w:fill="DADADA"/>
      </w:tcPr>
    </w:tblStylePr>
    <w:tblStylePr w:type="firstCol">
      <w:rPr>
        <w:color w:val="BF4B36"/>
      </w:rPr>
    </w:tblStylePr>
    <w:tblStylePr w:type="band2Horz">
      <w:tblPr/>
      <w:tcPr>
        <w:shd w:val="clear" w:color="auto" w:fill="EBECED"/>
      </w:tcPr>
    </w:tblStylePr>
  </w:style>
  <w:style w:type="table" w:customStyle="1" w:styleId="EurolookLightBlue">
    <w:name w:val="Eurolook Light Blue"/>
    <w:basedOn w:val="TableNormal"/>
    <w:uiPriority w:val="80"/>
    <w:pPr>
      <w:spacing w:after="240"/>
    </w:pPr>
    <w:tblPr>
      <w:tblStyleRowBandSize w:val="1"/>
      <w:tblStyleColBandSize w:val="1"/>
      <w:tblBorders>
        <w:top w:val="nil"/>
        <w:left w:val="nil"/>
        <w:bottom w:val="nil"/>
        <w:right w:val="nil"/>
        <w:insideH w:val="single" w:sz="6" w:space="0" w:color="C5C7C8"/>
        <w:insideV w:val="single" w:sz="6" w:space="0" w:color="C5C7C8"/>
      </w:tblBorders>
    </w:tblPr>
    <w:tcPr>
      <w:shd w:val="clear" w:color="auto" w:fill="auto"/>
    </w:tcPr>
    <w:tblStylePr w:type="firstRow">
      <w:rPr>
        <w:b w:val="0"/>
        <w:smallCaps/>
        <w:color w:val="004494"/>
      </w:rPr>
      <w:tblPr/>
      <w:tcPr>
        <w:tcBorders>
          <w:bottom w:val="single" w:sz="12" w:space="0" w:color="404040" w:themeColor="text1" w:themeTint="BF"/>
        </w:tcBorders>
        <w:shd w:val="clear" w:color="auto" w:fill="auto"/>
        <w:vAlign w:val="bottom"/>
      </w:tcPr>
    </w:tblStylePr>
    <w:tblStylePr w:type="lastRow">
      <w:rPr>
        <w:b w:val="0"/>
      </w:rPr>
      <w:tblPr/>
      <w:tcPr>
        <w:tcBorders>
          <w:top w:val="single" w:sz="12" w:space="0" w:color="404040" w:themeColor="text1" w:themeTint="BF"/>
        </w:tcBorders>
        <w:shd w:val="clear" w:color="auto" w:fill="auto"/>
      </w:tcPr>
    </w:tblStylePr>
    <w:tblStylePr w:type="firstCol">
      <w:rPr>
        <w:b w:val="0"/>
        <w:color w:val="000000"/>
      </w:rPr>
      <w:tblPr/>
      <w:tcPr>
        <w:tcBorders>
          <w:right w:val="single" w:sz="12" w:space="0" w:color="404040" w:themeColor="text1" w:themeTint="BF"/>
        </w:tcBorders>
      </w:tcPr>
    </w:tblStylePr>
    <w:tblStylePr w:type="band1Horz">
      <w:tblPr/>
      <w:tcPr>
        <w:shd w:val="clear" w:color="auto" w:fill="auto"/>
      </w:tcPr>
    </w:tblStylePr>
    <w:tblStylePr w:type="band2Horz">
      <w:tblPr/>
      <w:tcPr>
        <w:shd w:val="clear" w:color="FFFFFF" w:themeColor="background1" w:fill="F2F2F2"/>
      </w:tcPr>
    </w:tblStylePr>
  </w:style>
  <w:style w:type="table" w:customStyle="1" w:styleId="EurolookLightGrey">
    <w:name w:val="Eurolook Light Grey"/>
    <w:basedOn w:val="TableNormal"/>
    <w:uiPriority w:val="80"/>
    <w:pPr>
      <w:spacing w:after="240"/>
    </w:pPr>
    <w:tblPr>
      <w:tblStyleRowBandSize w:val="1"/>
      <w:tblStyleColBandSize w:val="1"/>
      <w:tblBorders>
        <w:top w:val="nil"/>
        <w:left w:val="nil"/>
        <w:bottom w:val="nil"/>
        <w:right w:val="nil"/>
        <w:insideH w:val="single" w:sz="6" w:space="0" w:color="C5C7C8"/>
        <w:insideV w:val="single" w:sz="6" w:space="0" w:color="C5C7C8"/>
      </w:tblBorders>
    </w:tblPr>
    <w:tcPr>
      <w:shd w:val="clear" w:color="auto" w:fill="auto"/>
    </w:tcPr>
    <w:tblStylePr w:type="firstRow">
      <w:rPr>
        <w:b w:val="0"/>
        <w:smallCaps/>
        <w:color w:val="646567"/>
      </w:rPr>
      <w:tblPr/>
      <w:tcPr>
        <w:tcBorders>
          <w:bottom w:val="single" w:sz="12" w:space="0" w:color="404040" w:themeColor="text1" w:themeTint="BF"/>
        </w:tcBorders>
        <w:shd w:val="clear" w:color="auto" w:fill="auto"/>
        <w:vAlign w:val="bottom"/>
      </w:tcPr>
    </w:tblStylePr>
    <w:tblStylePr w:type="lastRow">
      <w:rPr>
        <w:b w:val="0"/>
      </w:rPr>
      <w:tblPr/>
      <w:tcPr>
        <w:tcBorders>
          <w:top w:val="single" w:sz="12" w:space="0" w:color="404040" w:themeColor="text1" w:themeTint="BF"/>
        </w:tcBorders>
        <w:shd w:val="clear" w:color="auto" w:fill="auto"/>
      </w:tcPr>
    </w:tblStylePr>
    <w:tblStylePr w:type="firstCol">
      <w:rPr>
        <w:color w:val="000000"/>
      </w:rPr>
      <w:tblPr/>
      <w:tcPr>
        <w:tcBorders>
          <w:right w:val="single" w:sz="12" w:space="0" w:color="404040" w:themeColor="text1" w:themeTint="BF"/>
        </w:tcBorders>
      </w:tcPr>
    </w:tblStylePr>
    <w:tblStylePr w:type="band1Horz">
      <w:tblPr/>
      <w:tcPr>
        <w:shd w:val="clear" w:color="auto" w:fill="auto"/>
      </w:tcPr>
    </w:tblStylePr>
    <w:tblStylePr w:type="band2Horz">
      <w:tblPr/>
      <w:tcPr>
        <w:shd w:val="clear" w:color="FFFFFF" w:themeColor="background1" w:fill="F2F2F2"/>
      </w:tcPr>
    </w:tblStylePr>
  </w:style>
  <w:style w:type="table" w:customStyle="1" w:styleId="EurolookLightOlive">
    <w:name w:val="Eurolook Light Olive"/>
    <w:basedOn w:val="TableNormal"/>
    <w:uiPriority w:val="80"/>
    <w:pPr>
      <w:spacing w:after="240"/>
    </w:pPr>
    <w:tblPr>
      <w:tblStyleRowBandSize w:val="1"/>
      <w:tblStyleColBandSize w:val="1"/>
      <w:tblBorders>
        <w:top w:val="nil"/>
        <w:left w:val="nil"/>
        <w:bottom w:val="nil"/>
        <w:right w:val="nil"/>
        <w:insideH w:val="single" w:sz="6" w:space="0" w:color="C5C7C8"/>
        <w:insideV w:val="single" w:sz="6" w:space="0" w:color="C5C7C8"/>
      </w:tblBorders>
    </w:tblPr>
    <w:tcPr>
      <w:shd w:val="clear" w:color="auto" w:fill="auto"/>
    </w:tcPr>
    <w:tblStylePr w:type="firstRow">
      <w:rPr>
        <w:b w:val="0"/>
        <w:smallCaps/>
        <w:color w:val="4E7849"/>
      </w:rPr>
      <w:tblPr/>
      <w:tcPr>
        <w:tcBorders>
          <w:bottom w:val="single" w:sz="12" w:space="0" w:color="404040" w:themeColor="text1" w:themeTint="BF"/>
        </w:tcBorders>
        <w:shd w:val="clear" w:color="auto" w:fill="auto"/>
        <w:vAlign w:val="bottom"/>
      </w:tcPr>
    </w:tblStylePr>
    <w:tblStylePr w:type="lastRow">
      <w:rPr>
        <w:b w:val="0"/>
      </w:rPr>
      <w:tblPr/>
      <w:tcPr>
        <w:tcBorders>
          <w:top w:val="single" w:sz="12" w:space="0" w:color="404040" w:themeColor="text1" w:themeTint="BF"/>
        </w:tcBorders>
        <w:shd w:val="clear" w:color="auto" w:fill="auto"/>
      </w:tcPr>
    </w:tblStylePr>
    <w:tblStylePr w:type="firstCol">
      <w:rPr>
        <w:color w:val="000000"/>
      </w:rPr>
      <w:tblPr/>
      <w:tcPr>
        <w:tcBorders>
          <w:right w:val="single" w:sz="12" w:space="0" w:color="404040" w:themeColor="text1" w:themeTint="BF"/>
        </w:tcBorders>
      </w:tcPr>
    </w:tblStylePr>
    <w:tblStylePr w:type="band1Horz">
      <w:tblPr/>
      <w:tcPr>
        <w:shd w:val="clear" w:color="auto" w:fill="auto"/>
      </w:tcPr>
    </w:tblStylePr>
    <w:tblStylePr w:type="band2Horz">
      <w:tblPr/>
      <w:tcPr>
        <w:shd w:val="clear" w:color="FFFFFF" w:themeColor="background1" w:fill="F2F2F2"/>
      </w:tcPr>
    </w:tblStylePr>
  </w:style>
  <w:style w:type="table" w:customStyle="1" w:styleId="EurolookLightPetrol">
    <w:name w:val="Eurolook Light Petrol"/>
    <w:basedOn w:val="TableNormal"/>
    <w:uiPriority w:val="80"/>
    <w:pPr>
      <w:spacing w:after="240"/>
    </w:pPr>
    <w:tblPr>
      <w:tblStyleRowBandSize w:val="1"/>
      <w:tblStyleColBandSize w:val="1"/>
      <w:tblBorders>
        <w:top w:val="nil"/>
        <w:left w:val="nil"/>
        <w:bottom w:val="nil"/>
        <w:right w:val="nil"/>
        <w:insideH w:val="single" w:sz="6" w:space="0" w:color="C5C7C8"/>
        <w:insideV w:val="single" w:sz="6" w:space="0" w:color="C5C7C8"/>
      </w:tblBorders>
    </w:tblPr>
    <w:tcPr>
      <w:shd w:val="clear" w:color="auto" w:fill="auto"/>
    </w:tcPr>
    <w:tblStylePr w:type="firstRow">
      <w:rPr>
        <w:b w:val="0"/>
        <w:smallCaps/>
        <w:color w:val="007D98"/>
      </w:rPr>
      <w:tblPr/>
      <w:tcPr>
        <w:tcBorders>
          <w:bottom w:val="single" w:sz="12" w:space="0" w:color="404040" w:themeColor="text1" w:themeTint="BF"/>
        </w:tcBorders>
        <w:shd w:val="clear" w:color="auto" w:fill="auto"/>
        <w:vAlign w:val="bottom"/>
      </w:tcPr>
    </w:tblStylePr>
    <w:tblStylePr w:type="lastRow">
      <w:rPr>
        <w:b w:val="0"/>
      </w:rPr>
      <w:tblPr/>
      <w:tcPr>
        <w:tcBorders>
          <w:top w:val="single" w:sz="12" w:space="0" w:color="404040" w:themeColor="text1" w:themeTint="BF"/>
        </w:tcBorders>
        <w:shd w:val="clear" w:color="auto" w:fill="auto"/>
      </w:tcPr>
    </w:tblStylePr>
    <w:tblStylePr w:type="firstCol">
      <w:rPr>
        <w:color w:val="000000"/>
      </w:rPr>
      <w:tblPr/>
      <w:tcPr>
        <w:tcBorders>
          <w:right w:val="single" w:sz="12" w:space="0" w:color="404040" w:themeColor="text1" w:themeTint="BF"/>
        </w:tcBorders>
      </w:tcPr>
    </w:tblStylePr>
    <w:tblStylePr w:type="band1Horz">
      <w:tblPr/>
      <w:tcPr>
        <w:shd w:val="clear" w:color="auto" w:fill="auto"/>
      </w:tcPr>
    </w:tblStylePr>
    <w:tblStylePr w:type="band2Horz">
      <w:tblPr/>
      <w:tcPr>
        <w:shd w:val="clear" w:color="FFFFFF" w:themeColor="background1" w:fill="F2F2F2"/>
      </w:tcPr>
    </w:tblStylePr>
  </w:style>
  <w:style w:type="table" w:customStyle="1" w:styleId="EurolookLightPurple">
    <w:name w:val="Eurolook Light Purple"/>
    <w:basedOn w:val="TableNormal"/>
    <w:uiPriority w:val="80"/>
    <w:pPr>
      <w:spacing w:after="240"/>
    </w:pPr>
    <w:tblPr>
      <w:tblStyleRowBandSize w:val="1"/>
      <w:tblStyleColBandSize w:val="1"/>
      <w:tblBorders>
        <w:top w:val="nil"/>
        <w:left w:val="nil"/>
        <w:bottom w:val="nil"/>
        <w:right w:val="nil"/>
        <w:insideH w:val="single" w:sz="6" w:space="0" w:color="C5C7C8"/>
        <w:insideV w:val="single" w:sz="6" w:space="0" w:color="C5C7C8"/>
      </w:tblBorders>
    </w:tblPr>
    <w:tcPr>
      <w:shd w:val="clear" w:color="auto" w:fill="auto"/>
    </w:tcPr>
    <w:tblStylePr w:type="firstRow">
      <w:rPr>
        <w:b w:val="0"/>
        <w:smallCaps/>
        <w:color w:val="771D7B"/>
      </w:rPr>
      <w:tblPr/>
      <w:tcPr>
        <w:tcBorders>
          <w:bottom w:val="single" w:sz="12" w:space="0" w:color="404040" w:themeColor="text1" w:themeTint="BF"/>
        </w:tcBorders>
        <w:shd w:val="clear" w:color="auto" w:fill="auto"/>
        <w:vAlign w:val="bottom"/>
      </w:tcPr>
    </w:tblStylePr>
    <w:tblStylePr w:type="lastRow">
      <w:rPr>
        <w:b w:val="0"/>
      </w:rPr>
      <w:tblPr/>
      <w:tcPr>
        <w:tcBorders>
          <w:top w:val="single" w:sz="12" w:space="0" w:color="404040" w:themeColor="text1" w:themeTint="BF"/>
        </w:tcBorders>
        <w:shd w:val="clear" w:color="auto" w:fill="auto"/>
      </w:tcPr>
    </w:tblStylePr>
    <w:tblStylePr w:type="firstCol">
      <w:rPr>
        <w:color w:val="000000"/>
      </w:rPr>
      <w:tblPr/>
      <w:tcPr>
        <w:tcBorders>
          <w:right w:val="single" w:sz="12" w:space="0" w:color="404040" w:themeColor="text1" w:themeTint="BF"/>
        </w:tcBorders>
      </w:tcPr>
    </w:tblStylePr>
    <w:tblStylePr w:type="band1Horz">
      <w:tblPr/>
      <w:tcPr>
        <w:shd w:val="clear" w:color="auto" w:fill="auto"/>
      </w:tcPr>
    </w:tblStylePr>
    <w:tblStylePr w:type="band2Horz">
      <w:tblPr/>
      <w:tcPr>
        <w:shd w:val="clear" w:color="FFFFFF" w:themeColor="background1" w:fill="F2F2F2"/>
      </w:tcPr>
    </w:tblStylePr>
  </w:style>
  <w:style w:type="table" w:customStyle="1" w:styleId="EurolookLightRust">
    <w:name w:val="Eurolook Light Rust"/>
    <w:basedOn w:val="TableNormal"/>
    <w:uiPriority w:val="80"/>
    <w:pPr>
      <w:spacing w:after="240"/>
    </w:pPr>
    <w:tblPr>
      <w:tblStyleRowBandSize w:val="1"/>
      <w:tblStyleColBandSize w:val="1"/>
      <w:tblBorders>
        <w:top w:val="nil"/>
        <w:left w:val="nil"/>
        <w:bottom w:val="nil"/>
        <w:right w:val="nil"/>
        <w:insideH w:val="single" w:sz="6" w:space="0" w:color="C5C7C8"/>
        <w:insideV w:val="single" w:sz="6" w:space="0" w:color="C5C7C8"/>
      </w:tblBorders>
    </w:tblPr>
    <w:tcPr>
      <w:shd w:val="clear" w:color="auto" w:fill="auto"/>
    </w:tcPr>
    <w:tblStylePr w:type="firstRow">
      <w:rPr>
        <w:b w:val="0"/>
        <w:smallCaps/>
        <w:color w:val="BF4B36"/>
      </w:rPr>
      <w:tblPr/>
      <w:tcPr>
        <w:tcBorders>
          <w:bottom w:val="single" w:sz="12" w:space="0" w:color="404040" w:themeColor="text1" w:themeTint="BF"/>
        </w:tcBorders>
        <w:shd w:val="clear" w:color="auto" w:fill="auto"/>
        <w:vAlign w:val="bottom"/>
      </w:tcPr>
    </w:tblStylePr>
    <w:tblStylePr w:type="lastRow">
      <w:rPr>
        <w:b w:val="0"/>
      </w:rPr>
      <w:tblPr/>
      <w:tcPr>
        <w:tcBorders>
          <w:top w:val="single" w:sz="12" w:space="0" w:color="404040" w:themeColor="text1" w:themeTint="BF"/>
        </w:tcBorders>
        <w:shd w:val="clear" w:color="auto" w:fill="auto"/>
      </w:tcPr>
    </w:tblStylePr>
    <w:tblStylePr w:type="firstCol">
      <w:rPr>
        <w:color w:val="000000"/>
      </w:rPr>
      <w:tblPr/>
      <w:tcPr>
        <w:tcBorders>
          <w:right w:val="single" w:sz="12" w:space="0" w:color="404040" w:themeColor="text1" w:themeTint="BF"/>
        </w:tcBorders>
      </w:tcPr>
    </w:tblStylePr>
    <w:tblStylePr w:type="band1Horz">
      <w:tblPr/>
      <w:tcPr>
        <w:shd w:val="clear" w:color="auto" w:fill="auto"/>
      </w:tcPr>
    </w:tblStylePr>
    <w:tblStylePr w:type="band2Horz">
      <w:tblPr/>
      <w:tcPr>
        <w:shd w:val="clear" w:color="FFFFFF" w:themeColor="background1" w:fill="F2F2F2"/>
      </w:tcPr>
    </w:tblStylePr>
  </w:style>
  <w:style w:type="table" w:customStyle="1" w:styleId="EurolookTable">
    <w:name w:val="Eurolook Table"/>
    <w:semiHidden/>
    <w:tblPr>
      <w:tblInd w:w="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0" w:type="dxa"/>
        <w:left w:w="108" w:type="dxa"/>
        <w:bottom w:w="0" w:type="dxa"/>
        <w:right w:w="108" w:type="dxa"/>
      </w:tblCellMar>
    </w:tblPr>
    <w:tblStylePr w:type="firstRow">
      <w:rPr>
        <w:b/>
      </w:rPr>
      <w:tblPr/>
      <w:trPr>
        <w:cantSplit/>
        <w:tblHeader/>
      </w:trPr>
    </w:tblStylePr>
  </w:style>
  <w:style w:type="table" w:customStyle="1" w:styleId="HelperTableBase">
    <w:name w:val="Helper Table Base"/>
    <w:semiHidden/>
    <w:pPr>
      <w:spacing w:after="0"/>
    </w:pPr>
    <w:tblPr>
      <w:tblInd w:w="0" w:type="dxa"/>
      <w:tblCellMar>
        <w:top w:w="0" w:type="dxa"/>
        <w:left w:w="0" w:type="dxa"/>
        <w:bottom w:w="0" w:type="dxa"/>
        <w:right w:w="0" w:type="dxa"/>
      </w:tblCellMar>
    </w:tblPr>
  </w:style>
  <w:style w:type="table" w:customStyle="1" w:styleId="NoteTable">
    <w:name w:val="Note Table"/>
    <w:basedOn w:val="HelperTableBase"/>
    <w:semiHidden/>
    <w:tblPr>
      <w:tblCellMar>
        <w:left w:w="108" w:type="dxa"/>
        <w:right w:w="108" w:type="dxa"/>
      </w:tblCellMar>
    </w:tblPr>
  </w:style>
  <w:style w:type="table" w:customStyle="1" w:styleId="SignatureTable">
    <w:name w:val="Signature Table"/>
    <w:basedOn w:val="HelperTableBase"/>
    <w:semiHidden/>
    <w:tblPr/>
  </w:style>
  <w:style w:type="table" w:styleId="TableGrid">
    <w:name w:val="Table Grid"/>
    <w:tblPr>
      <w:tblStyleRowBandSize w:val="1"/>
      <w:tblStyleColBandSize w:val="1"/>
      <w:tblInd w:w="0" w:type="dxa"/>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CellMar>
        <w:top w:w="0" w:type="dxa"/>
        <w:left w:w="108" w:type="dxa"/>
        <w:bottom w:w="0" w:type="dxa"/>
        <w:right w:w="108" w:type="dxa"/>
      </w:tblCellMar>
    </w:tblPr>
  </w:style>
  <w:style w:type="table" w:customStyle="1" w:styleId="TableLetterhead">
    <w:name w:val="Table Letterhead"/>
    <w:basedOn w:val="TableNormal"/>
    <w:semiHidden/>
    <w:tblPr>
      <w:tblCellMar>
        <w:left w:w="0" w:type="dxa"/>
        <w:bottom w:w="340" w:type="dxa"/>
        <w:right w:w="0" w:type="dxa"/>
      </w:tblCellMar>
    </w:tblPr>
  </w:style>
  <w:style w:type="character" w:styleId="UnresolvedMention">
    <w:name w:val="Unresolved Mention"/>
    <w:basedOn w:val="DefaultParagraphFont"/>
    <w:uiPriority w:val="99"/>
    <w:semiHidden/>
    <w:unhideWhenUsed/>
    <w:rPr>
      <w:color w:val="605E5C"/>
      <w:shd w:val="clear" w:color="auto" w:fill="E1DFDD"/>
    </w:rPr>
  </w:style>
  <w:style w:type="character" w:styleId="Mention">
    <w:name w:val="Mention"/>
    <w:basedOn w:val="DefaultParagraphFont"/>
    <w:uiPriority w:val="99"/>
    <w:unhideWhenUsed/>
    <w:rPr>
      <w:color w:val="2B579A"/>
      <w:shd w:val="clear" w:color="auto" w:fill="E1DFDD"/>
    </w:rPr>
  </w:style>
  <w:style w:type="paragraph" w:styleId="Title">
    <w:name w:val="Title"/>
    <w:basedOn w:val="Normal"/>
    <w:next w:val="Normal"/>
    <w:link w:val="TitleChar"/>
    <w:uiPriority w:val="10"/>
    <w:qFormat/>
    <w:pPr>
      <w:spacing w:after="0"/>
      <w:contextualSpacing/>
      <w:jc w:val="left"/>
    </w:pPr>
    <w:rPr>
      <w:rFonts w:asciiTheme="majorHAnsi" w:eastAsiaTheme="majorEastAsia" w:hAnsiTheme="majorHAnsi" w:cstheme="majorBidi"/>
      <w:color w:val="156082" w:themeColor="accent1"/>
      <w:spacing w:val="-10"/>
      <w:sz w:val="56"/>
      <w:szCs w:val="56"/>
    </w:rPr>
  </w:style>
  <w:style w:type="character" w:customStyle="1" w:styleId="TitleChar">
    <w:name w:val="Title Char"/>
    <w:basedOn w:val="DefaultParagraphFont"/>
    <w:link w:val="Title"/>
    <w:uiPriority w:val="10"/>
    <w:rPr>
      <w:rFonts w:asciiTheme="majorHAnsi" w:eastAsiaTheme="majorEastAsia" w:hAnsiTheme="majorHAnsi" w:cstheme="majorBidi"/>
      <w:color w:val="156082" w:themeColor="accent1"/>
      <w:spacing w:val="-10"/>
      <w:sz w:val="56"/>
      <w:szCs w:val="56"/>
    </w:rPr>
  </w:style>
  <w:style w:type="paragraph" w:styleId="Subtitle">
    <w:name w:val="Subtitle"/>
    <w:basedOn w:val="Normal"/>
    <w:next w:val="Normal"/>
    <w:link w:val="SubtitleChar"/>
    <w:uiPriority w:val="11"/>
    <w:qFormat/>
    <w:pPr>
      <w:numPr>
        <w:ilvl w:val="1"/>
      </w:numPr>
      <w:jc w:val="left"/>
    </w:pPr>
    <w:rPr>
      <w:rFonts w:asciiTheme="majorHAnsi" w:eastAsiaTheme="majorEastAsia" w:hAnsiTheme="majorHAnsi" w:cstheme="majorBidi"/>
      <w:szCs w:val="24"/>
    </w:rPr>
  </w:style>
  <w:style w:type="character" w:customStyle="1" w:styleId="SubtitleChar">
    <w:name w:val="Subtitle Char"/>
    <w:basedOn w:val="DefaultParagraphFont"/>
    <w:link w:val="Subtitle"/>
    <w:uiPriority w:val="11"/>
    <w:rPr>
      <w:rFonts w:asciiTheme="majorHAnsi" w:eastAsiaTheme="majorEastAsia" w:hAnsiTheme="majorHAnsi" w:cstheme="majorBidi"/>
      <w:szCs w:val="24"/>
    </w:rPr>
  </w:style>
  <w:style w:type="paragraph" w:styleId="NoSpacing">
    <w:name w:val="No Spacing"/>
    <w:uiPriority w:val="1"/>
    <w:qFormat/>
    <w:pPr>
      <w:spacing w:after="0"/>
      <w:jc w:val="left"/>
    </w:pPr>
    <w:rPr>
      <w:rFonts w:asciiTheme="minorHAnsi" w:eastAsiaTheme="minorEastAsia" w:hAnsiTheme="minorHAnsi" w:cstheme="minorBidi"/>
      <w:sz w:val="20"/>
    </w:rPr>
  </w:style>
  <w:style w:type="paragraph" w:styleId="Quote">
    <w:name w:val="Quote"/>
    <w:basedOn w:val="Normal"/>
    <w:next w:val="Normal"/>
    <w:link w:val="QuoteChar"/>
    <w:uiPriority w:val="29"/>
    <w:qFormat/>
    <w:pPr>
      <w:spacing w:before="160" w:line="264" w:lineRule="auto"/>
      <w:ind w:left="720" w:right="720"/>
      <w:jc w:val="left"/>
    </w:pPr>
    <w:rPr>
      <w:rFonts w:asciiTheme="minorHAnsi" w:eastAsiaTheme="minorEastAsia" w:hAnsiTheme="minorHAnsi" w:cstheme="minorBidi"/>
      <w:i/>
      <w:iCs/>
      <w:color w:val="404040" w:themeColor="text1" w:themeTint="BF"/>
      <w:sz w:val="20"/>
    </w:rPr>
  </w:style>
  <w:style w:type="character" w:customStyle="1" w:styleId="QuoteChar">
    <w:name w:val="Quote Char"/>
    <w:basedOn w:val="DefaultParagraphFont"/>
    <w:link w:val="Quote"/>
    <w:uiPriority w:val="29"/>
    <w:rPr>
      <w:rFonts w:asciiTheme="minorHAnsi" w:eastAsiaTheme="minorEastAsia" w:hAnsiTheme="minorHAnsi" w:cstheme="minorBidi"/>
      <w:i/>
      <w:iCs/>
      <w:color w:val="404040" w:themeColor="text1" w:themeTint="BF"/>
      <w:sz w:val="20"/>
    </w:rPr>
  </w:style>
  <w:style w:type="paragraph" w:styleId="IntenseQuote">
    <w:name w:val="Intense Quote"/>
    <w:basedOn w:val="Normal"/>
    <w:next w:val="Normal"/>
    <w:link w:val="IntenseQuoteChar"/>
    <w:uiPriority w:val="30"/>
    <w:qFormat/>
    <w:pPr>
      <w:pBdr>
        <w:left w:val="single" w:sz="18" w:space="12" w:color="156082" w:themeColor="accent1"/>
      </w:pBdr>
      <w:spacing w:before="100" w:beforeAutospacing="1" w:line="300" w:lineRule="auto"/>
      <w:ind w:left="1224" w:right="1224"/>
      <w:jc w:val="left"/>
    </w:pPr>
    <w:rPr>
      <w:rFonts w:asciiTheme="majorHAnsi" w:eastAsiaTheme="majorEastAsia" w:hAnsiTheme="majorHAnsi" w:cstheme="majorBidi"/>
      <w:color w:val="156082" w:themeColor="accent1"/>
      <w:sz w:val="28"/>
      <w:szCs w:val="28"/>
    </w:rPr>
  </w:style>
  <w:style w:type="character" w:customStyle="1" w:styleId="IntenseQuoteChar">
    <w:name w:val="Intense Quote Char"/>
    <w:basedOn w:val="DefaultParagraphFont"/>
    <w:link w:val="IntenseQuote"/>
    <w:uiPriority w:val="30"/>
    <w:rPr>
      <w:rFonts w:asciiTheme="majorHAnsi" w:eastAsiaTheme="majorEastAsia" w:hAnsiTheme="majorHAnsi" w:cstheme="majorBidi"/>
      <w:color w:val="156082" w:themeColor="accent1"/>
      <w:sz w:val="28"/>
      <w:szCs w:val="28"/>
    </w:rPr>
  </w:style>
  <w:style w:type="character" w:styleId="SubtleEmphasis">
    <w:name w:val="Subtle Emphasis"/>
    <w:basedOn w:val="DefaultParagraphFont"/>
    <w:uiPriority w:val="19"/>
    <w:qFormat/>
    <w:rPr>
      <w:i/>
      <w:iCs/>
      <w:color w:val="404040" w:themeColor="text1" w:themeTint="BF"/>
    </w:rPr>
  </w:style>
  <w:style w:type="character" w:styleId="IntenseEmphasis">
    <w:name w:val="Intense Emphasis"/>
    <w:basedOn w:val="DefaultParagraphFont"/>
    <w:uiPriority w:val="21"/>
    <w:qFormat/>
    <w:rPr>
      <w:b/>
      <w:bCs/>
      <w:i/>
      <w:iCs/>
    </w:rPr>
  </w:style>
  <w:style w:type="character" w:styleId="SubtleReference">
    <w:name w:val="Subtle Reference"/>
    <w:basedOn w:val="DefaultParagraphFont"/>
    <w:uiPriority w:val="31"/>
    <w:qFormat/>
    <w:rPr>
      <w:smallCaps/>
      <w:color w:val="404040" w:themeColor="text1" w:themeTint="BF"/>
      <w:u w:val="single" w:color="7F7F7F" w:themeColor="text1" w:themeTint="80"/>
    </w:rPr>
  </w:style>
  <w:style w:type="character" w:styleId="IntenseReference">
    <w:name w:val="Intense Reference"/>
    <w:basedOn w:val="DefaultParagraphFont"/>
    <w:uiPriority w:val="32"/>
    <w:qFormat/>
    <w:rPr>
      <w:b/>
      <w:bCs/>
      <w:smallCaps/>
      <w:spacing w:val="5"/>
      <w:u w:val="single"/>
    </w:rPr>
  </w:style>
  <w:style w:type="character" w:styleId="BookTitle">
    <w:name w:val="Book Title"/>
    <w:basedOn w:val="DefaultParagraphFont"/>
    <w:uiPriority w:val="33"/>
    <w:qFormat/>
    <w:rPr>
      <w:b/>
      <w:bCs/>
      <w:smallCaps/>
    </w:rPr>
  </w:style>
  <w:style w:type="paragraph" w:styleId="TableofFigures">
    <w:name w:val="table of figures"/>
    <w:basedOn w:val="Normal"/>
    <w:next w:val="Normal"/>
    <w:uiPriority w:val="99"/>
    <w:pPr>
      <w:spacing w:after="0"/>
    </w:p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6753140">
      <w:bodyDiv w:val="1"/>
      <w:marLeft w:val="0"/>
      <w:marRight w:val="0"/>
      <w:marTop w:val="0"/>
      <w:marBottom w:val="0"/>
      <w:divBdr>
        <w:top w:val="none" w:sz="0" w:space="0" w:color="auto"/>
        <w:left w:val="none" w:sz="0" w:space="0" w:color="auto"/>
        <w:bottom w:val="none" w:sz="0" w:space="0" w:color="auto"/>
        <w:right w:val="none" w:sz="0" w:space="0" w:color="auto"/>
      </w:divBdr>
    </w:div>
    <w:div w:id="22872394">
      <w:bodyDiv w:val="1"/>
      <w:marLeft w:val="0"/>
      <w:marRight w:val="0"/>
      <w:marTop w:val="0"/>
      <w:marBottom w:val="0"/>
      <w:divBdr>
        <w:top w:val="none" w:sz="0" w:space="0" w:color="auto"/>
        <w:left w:val="none" w:sz="0" w:space="0" w:color="auto"/>
        <w:bottom w:val="none" w:sz="0" w:space="0" w:color="auto"/>
        <w:right w:val="none" w:sz="0" w:space="0" w:color="auto"/>
      </w:divBdr>
    </w:div>
    <w:div w:id="31271017">
      <w:bodyDiv w:val="1"/>
      <w:marLeft w:val="0"/>
      <w:marRight w:val="0"/>
      <w:marTop w:val="0"/>
      <w:marBottom w:val="0"/>
      <w:divBdr>
        <w:top w:val="none" w:sz="0" w:space="0" w:color="auto"/>
        <w:left w:val="none" w:sz="0" w:space="0" w:color="auto"/>
        <w:bottom w:val="none" w:sz="0" w:space="0" w:color="auto"/>
        <w:right w:val="none" w:sz="0" w:space="0" w:color="auto"/>
      </w:divBdr>
      <w:divsChild>
        <w:div w:id="798911636">
          <w:blockQuote w:val="1"/>
          <w:marLeft w:val="720"/>
          <w:marRight w:val="720"/>
          <w:marTop w:val="100"/>
          <w:marBottom w:val="100"/>
          <w:divBdr>
            <w:top w:val="none" w:sz="0" w:space="0" w:color="auto"/>
            <w:left w:val="none" w:sz="0" w:space="0" w:color="auto"/>
            <w:bottom w:val="none" w:sz="0" w:space="0" w:color="auto"/>
            <w:right w:val="none" w:sz="0" w:space="0" w:color="auto"/>
          </w:divBdr>
        </w:div>
      </w:divsChild>
    </w:div>
    <w:div w:id="35202772">
      <w:bodyDiv w:val="1"/>
      <w:marLeft w:val="0"/>
      <w:marRight w:val="0"/>
      <w:marTop w:val="0"/>
      <w:marBottom w:val="0"/>
      <w:divBdr>
        <w:top w:val="none" w:sz="0" w:space="0" w:color="auto"/>
        <w:left w:val="none" w:sz="0" w:space="0" w:color="auto"/>
        <w:bottom w:val="none" w:sz="0" w:space="0" w:color="auto"/>
        <w:right w:val="none" w:sz="0" w:space="0" w:color="auto"/>
      </w:divBdr>
    </w:div>
    <w:div w:id="88239208">
      <w:bodyDiv w:val="1"/>
      <w:marLeft w:val="0"/>
      <w:marRight w:val="0"/>
      <w:marTop w:val="0"/>
      <w:marBottom w:val="0"/>
      <w:divBdr>
        <w:top w:val="none" w:sz="0" w:space="0" w:color="auto"/>
        <w:left w:val="none" w:sz="0" w:space="0" w:color="auto"/>
        <w:bottom w:val="none" w:sz="0" w:space="0" w:color="auto"/>
        <w:right w:val="none" w:sz="0" w:space="0" w:color="auto"/>
      </w:divBdr>
    </w:div>
    <w:div w:id="113256804">
      <w:bodyDiv w:val="1"/>
      <w:marLeft w:val="0"/>
      <w:marRight w:val="0"/>
      <w:marTop w:val="0"/>
      <w:marBottom w:val="0"/>
      <w:divBdr>
        <w:top w:val="none" w:sz="0" w:space="0" w:color="auto"/>
        <w:left w:val="none" w:sz="0" w:space="0" w:color="auto"/>
        <w:bottom w:val="none" w:sz="0" w:space="0" w:color="auto"/>
        <w:right w:val="none" w:sz="0" w:space="0" w:color="auto"/>
      </w:divBdr>
    </w:div>
    <w:div w:id="119108597">
      <w:bodyDiv w:val="1"/>
      <w:marLeft w:val="0"/>
      <w:marRight w:val="0"/>
      <w:marTop w:val="0"/>
      <w:marBottom w:val="0"/>
      <w:divBdr>
        <w:top w:val="none" w:sz="0" w:space="0" w:color="auto"/>
        <w:left w:val="none" w:sz="0" w:space="0" w:color="auto"/>
        <w:bottom w:val="none" w:sz="0" w:space="0" w:color="auto"/>
        <w:right w:val="none" w:sz="0" w:space="0" w:color="auto"/>
      </w:divBdr>
    </w:div>
    <w:div w:id="153034698">
      <w:bodyDiv w:val="1"/>
      <w:marLeft w:val="0"/>
      <w:marRight w:val="0"/>
      <w:marTop w:val="0"/>
      <w:marBottom w:val="0"/>
      <w:divBdr>
        <w:top w:val="none" w:sz="0" w:space="0" w:color="auto"/>
        <w:left w:val="none" w:sz="0" w:space="0" w:color="auto"/>
        <w:bottom w:val="none" w:sz="0" w:space="0" w:color="auto"/>
        <w:right w:val="none" w:sz="0" w:space="0" w:color="auto"/>
      </w:divBdr>
    </w:div>
    <w:div w:id="164783435">
      <w:bodyDiv w:val="1"/>
      <w:marLeft w:val="0"/>
      <w:marRight w:val="0"/>
      <w:marTop w:val="0"/>
      <w:marBottom w:val="0"/>
      <w:divBdr>
        <w:top w:val="none" w:sz="0" w:space="0" w:color="auto"/>
        <w:left w:val="none" w:sz="0" w:space="0" w:color="auto"/>
        <w:bottom w:val="none" w:sz="0" w:space="0" w:color="auto"/>
        <w:right w:val="none" w:sz="0" w:space="0" w:color="auto"/>
      </w:divBdr>
      <w:divsChild>
        <w:div w:id="441800140">
          <w:marLeft w:val="0"/>
          <w:marRight w:val="0"/>
          <w:marTop w:val="0"/>
          <w:marBottom w:val="0"/>
          <w:divBdr>
            <w:top w:val="none" w:sz="0" w:space="0" w:color="auto"/>
            <w:left w:val="none" w:sz="0" w:space="0" w:color="auto"/>
            <w:bottom w:val="none" w:sz="0" w:space="0" w:color="auto"/>
            <w:right w:val="none" w:sz="0" w:space="0" w:color="auto"/>
          </w:divBdr>
        </w:div>
        <w:div w:id="499127174">
          <w:marLeft w:val="0"/>
          <w:marRight w:val="0"/>
          <w:marTop w:val="0"/>
          <w:marBottom w:val="0"/>
          <w:divBdr>
            <w:top w:val="none" w:sz="0" w:space="0" w:color="auto"/>
            <w:left w:val="none" w:sz="0" w:space="0" w:color="auto"/>
            <w:bottom w:val="none" w:sz="0" w:space="0" w:color="auto"/>
            <w:right w:val="none" w:sz="0" w:space="0" w:color="auto"/>
          </w:divBdr>
        </w:div>
      </w:divsChild>
    </w:div>
    <w:div w:id="172964739">
      <w:bodyDiv w:val="1"/>
      <w:marLeft w:val="0"/>
      <w:marRight w:val="0"/>
      <w:marTop w:val="0"/>
      <w:marBottom w:val="0"/>
      <w:divBdr>
        <w:top w:val="none" w:sz="0" w:space="0" w:color="auto"/>
        <w:left w:val="none" w:sz="0" w:space="0" w:color="auto"/>
        <w:bottom w:val="none" w:sz="0" w:space="0" w:color="auto"/>
        <w:right w:val="none" w:sz="0" w:space="0" w:color="auto"/>
      </w:divBdr>
    </w:div>
    <w:div w:id="181435817">
      <w:bodyDiv w:val="1"/>
      <w:marLeft w:val="0"/>
      <w:marRight w:val="0"/>
      <w:marTop w:val="0"/>
      <w:marBottom w:val="0"/>
      <w:divBdr>
        <w:top w:val="none" w:sz="0" w:space="0" w:color="auto"/>
        <w:left w:val="none" w:sz="0" w:space="0" w:color="auto"/>
        <w:bottom w:val="none" w:sz="0" w:space="0" w:color="auto"/>
        <w:right w:val="none" w:sz="0" w:space="0" w:color="auto"/>
      </w:divBdr>
    </w:div>
    <w:div w:id="199055457">
      <w:bodyDiv w:val="1"/>
      <w:marLeft w:val="0"/>
      <w:marRight w:val="0"/>
      <w:marTop w:val="0"/>
      <w:marBottom w:val="0"/>
      <w:divBdr>
        <w:top w:val="none" w:sz="0" w:space="0" w:color="auto"/>
        <w:left w:val="none" w:sz="0" w:space="0" w:color="auto"/>
        <w:bottom w:val="none" w:sz="0" w:space="0" w:color="auto"/>
        <w:right w:val="none" w:sz="0" w:space="0" w:color="auto"/>
      </w:divBdr>
    </w:div>
    <w:div w:id="199439792">
      <w:bodyDiv w:val="1"/>
      <w:marLeft w:val="0"/>
      <w:marRight w:val="0"/>
      <w:marTop w:val="0"/>
      <w:marBottom w:val="0"/>
      <w:divBdr>
        <w:top w:val="none" w:sz="0" w:space="0" w:color="auto"/>
        <w:left w:val="none" w:sz="0" w:space="0" w:color="auto"/>
        <w:bottom w:val="none" w:sz="0" w:space="0" w:color="auto"/>
        <w:right w:val="none" w:sz="0" w:space="0" w:color="auto"/>
      </w:divBdr>
    </w:div>
    <w:div w:id="210381968">
      <w:bodyDiv w:val="1"/>
      <w:marLeft w:val="0"/>
      <w:marRight w:val="0"/>
      <w:marTop w:val="0"/>
      <w:marBottom w:val="0"/>
      <w:divBdr>
        <w:top w:val="none" w:sz="0" w:space="0" w:color="auto"/>
        <w:left w:val="none" w:sz="0" w:space="0" w:color="auto"/>
        <w:bottom w:val="none" w:sz="0" w:space="0" w:color="auto"/>
        <w:right w:val="none" w:sz="0" w:space="0" w:color="auto"/>
      </w:divBdr>
    </w:div>
    <w:div w:id="224418656">
      <w:bodyDiv w:val="1"/>
      <w:marLeft w:val="0"/>
      <w:marRight w:val="0"/>
      <w:marTop w:val="0"/>
      <w:marBottom w:val="0"/>
      <w:divBdr>
        <w:top w:val="none" w:sz="0" w:space="0" w:color="auto"/>
        <w:left w:val="none" w:sz="0" w:space="0" w:color="auto"/>
        <w:bottom w:val="none" w:sz="0" w:space="0" w:color="auto"/>
        <w:right w:val="none" w:sz="0" w:space="0" w:color="auto"/>
      </w:divBdr>
      <w:divsChild>
        <w:div w:id="1780951540">
          <w:marLeft w:val="0"/>
          <w:marRight w:val="0"/>
          <w:marTop w:val="0"/>
          <w:marBottom w:val="0"/>
          <w:divBdr>
            <w:top w:val="none" w:sz="0" w:space="0" w:color="auto"/>
            <w:left w:val="none" w:sz="0" w:space="0" w:color="auto"/>
            <w:bottom w:val="none" w:sz="0" w:space="0" w:color="auto"/>
            <w:right w:val="none" w:sz="0" w:space="0" w:color="auto"/>
          </w:divBdr>
        </w:div>
        <w:div w:id="1937444130">
          <w:marLeft w:val="0"/>
          <w:marRight w:val="0"/>
          <w:marTop w:val="0"/>
          <w:marBottom w:val="0"/>
          <w:divBdr>
            <w:top w:val="none" w:sz="0" w:space="0" w:color="auto"/>
            <w:left w:val="none" w:sz="0" w:space="0" w:color="auto"/>
            <w:bottom w:val="none" w:sz="0" w:space="0" w:color="auto"/>
            <w:right w:val="none" w:sz="0" w:space="0" w:color="auto"/>
          </w:divBdr>
        </w:div>
      </w:divsChild>
    </w:div>
    <w:div w:id="247346257">
      <w:bodyDiv w:val="1"/>
      <w:marLeft w:val="0"/>
      <w:marRight w:val="0"/>
      <w:marTop w:val="0"/>
      <w:marBottom w:val="0"/>
      <w:divBdr>
        <w:top w:val="none" w:sz="0" w:space="0" w:color="auto"/>
        <w:left w:val="none" w:sz="0" w:space="0" w:color="auto"/>
        <w:bottom w:val="none" w:sz="0" w:space="0" w:color="auto"/>
        <w:right w:val="none" w:sz="0" w:space="0" w:color="auto"/>
      </w:divBdr>
    </w:div>
    <w:div w:id="266473395">
      <w:bodyDiv w:val="1"/>
      <w:marLeft w:val="0"/>
      <w:marRight w:val="0"/>
      <w:marTop w:val="0"/>
      <w:marBottom w:val="0"/>
      <w:divBdr>
        <w:top w:val="none" w:sz="0" w:space="0" w:color="auto"/>
        <w:left w:val="none" w:sz="0" w:space="0" w:color="auto"/>
        <w:bottom w:val="none" w:sz="0" w:space="0" w:color="auto"/>
        <w:right w:val="none" w:sz="0" w:space="0" w:color="auto"/>
      </w:divBdr>
    </w:div>
    <w:div w:id="287785917">
      <w:bodyDiv w:val="1"/>
      <w:marLeft w:val="0"/>
      <w:marRight w:val="0"/>
      <w:marTop w:val="0"/>
      <w:marBottom w:val="0"/>
      <w:divBdr>
        <w:top w:val="none" w:sz="0" w:space="0" w:color="auto"/>
        <w:left w:val="none" w:sz="0" w:space="0" w:color="auto"/>
        <w:bottom w:val="none" w:sz="0" w:space="0" w:color="auto"/>
        <w:right w:val="none" w:sz="0" w:space="0" w:color="auto"/>
      </w:divBdr>
      <w:divsChild>
        <w:div w:id="391851015">
          <w:marLeft w:val="994"/>
          <w:marRight w:val="0"/>
          <w:marTop w:val="100"/>
          <w:marBottom w:val="120"/>
          <w:divBdr>
            <w:top w:val="none" w:sz="0" w:space="0" w:color="auto"/>
            <w:left w:val="none" w:sz="0" w:space="0" w:color="auto"/>
            <w:bottom w:val="none" w:sz="0" w:space="0" w:color="auto"/>
            <w:right w:val="none" w:sz="0" w:space="0" w:color="auto"/>
          </w:divBdr>
        </w:div>
        <w:div w:id="395471629">
          <w:marLeft w:val="994"/>
          <w:marRight w:val="0"/>
          <w:marTop w:val="100"/>
          <w:marBottom w:val="120"/>
          <w:divBdr>
            <w:top w:val="none" w:sz="0" w:space="0" w:color="auto"/>
            <w:left w:val="none" w:sz="0" w:space="0" w:color="auto"/>
            <w:bottom w:val="none" w:sz="0" w:space="0" w:color="auto"/>
            <w:right w:val="none" w:sz="0" w:space="0" w:color="auto"/>
          </w:divBdr>
        </w:div>
        <w:div w:id="464396257">
          <w:marLeft w:val="994"/>
          <w:marRight w:val="0"/>
          <w:marTop w:val="100"/>
          <w:marBottom w:val="120"/>
          <w:divBdr>
            <w:top w:val="none" w:sz="0" w:space="0" w:color="auto"/>
            <w:left w:val="none" w:sz="0" w:space="0" w:color="auto"/>
            <w:bottom w:val="none" w:sz="0" w:space="0" w:color="auto"/>
            <w:right w:val="none" w:sz="0" w:space="0" w:color="auto"/>
          </w:divBdr>
        </w:div>
        <w:div w:id="981814507">
          <w:marLeft w:val="446"/>
          <w:marRight w:val="0"/>
          <w:marTop w:val="100"/>
          <w:marBottom w:val="120"/>
          <w:divBdr>
            <w:top w:val="none" w:sz="0" w:space="0" w:color="auto"/>
            <w:left w:val="none" w:sz="0" w:space="0" w:color="auto"/>
            <w:bottom w:val="none" w:sz="0" w:space="0" w:color="auto"/>
            <w:right w:val="none" w:sz="0" w:space="0" w:color="auto"/>
          </w:divBdr>
        </w:div>
        <w:div w:id="1519004942">
          <w:marLeft w:val="994"/>
          <w:marRight w:val="0"/>
          <w:marTop w:val="100"/>
          <w:marBottom w:val="120"/>
          <w:divBdr>
            <w:top w:val="none" w:sz="0" w:space="0" w:color="auto"/>
            <w:left w:val="none" w:sz="0" w:space="0" w:color="auto"/>
            <w:bottom w:val="none" w:sz="0" w:space="0" w:color="auto"/>
            <w:right w:val="none" w:sz="0" w:space="0" w:color="auto"/>
          </w:divBdr>
        </w:div>
      </w:divsChild>
    </w:div>
    <w:div w:id="299651117">
      <w:bodyDiv w:val="1"/>
      <w:marLeft w:val="0"/>
      <w:marRight w:val="0"/>
      <w:marTop w:val="0"/>
      <w:marBottom w:val="0"/>
      <w:divBdr>
        <w:top w:val="none" w:sz="0" w:space="0" w:color="auto"/>
        <w:left w:val="none" w:sz="0" w:space="0" w:color="auto"/>
        <w:bottom w:val="none" w:sz="0" w:space="0" w:color="auto"/>
        <w:right w:val="none" w:sz="0" w:space="0" w:color="auto"/>
      </w:divBdr>
    </w:div>
    <w:div w:id="313722346">
      <w:bodyDiv w:val="1"/>
      <w:marLeft w:val="0"/>
      <w:marRight w:val="0"/>
      <w:marTop w:val="0"/>
      <w:marBottom w:val="0"/>
      <w:divBdr>
        <w:top w:val="none" w:sz="0" w:space="0" w:color="auto"/>
        <w:left w:val="none" w:sz="0" w:space="0" w:color="auto"/>
        <w:bottom w:val="none" w:sz="0" w:space="0" w:color="auto"/>
        <w:right w:val="none" w:sz="0" w:space="0" w:color="auto"/>
      </w:divBdr>
    </w:div>
    <w:div w:id="317000274">
      <w:bodyDiv w:val="1"/>
      <w:marLeft w:val="0"/>
      <w:marRight w:val="0"/>
      <w:marTop w:val="0"/>
      <w:marBottom w:val="0"/>
      <w:divBdr>
        <w:top w:val="none" w:sz="0" w:space="0" w:color="auto"/>
        <w:left w:val="none" w:sz="0" w:space="0" w:color="auto"/>
        <w:bottom w:val="none" w:sz="0" w:space="0" w:color="auto"/>
        <w:right w:val="none" w:sz="0" w:space="0" w:color="auto"/>
      </w:divBdr>
    </w:div>
    <w:div w:id="340201608">
      <w:bodyDiv w:val="1"/>
      <w:marLeft w:val="0"/>
      <w:marRight w:val="0"/>
      <w:marTop w:val="0"/>
      <w:marBottom w:val="0"/>
      <w:divBdr>
        <w:top w:val="none" w:sz="0" w:space="0" w:color="auto"/>
        <w:left w:val="none" w:sz="0" w:space="0" w:color="auto"/>
        <w:bottom w:val="none" w:sz="0" w:space="0" w:color="auto"/>
        <w:right w:val="none" w:sz="0" w:space="0" w:color="auto"/>
      </w:divBdr>
    </w:div>
    <w:div w:id="348412848">
      <w:bodyDiv w:val="1"/>
      <w:marLeft w:val="0"/>
      <w:marRight w:val="0"/>
      <w:marTop w:val="0"/>
      <w:marBottom w:val="0"/>
      <w:divBdr>
        <w:top w:val="none" w:sz="0" w:space="0" w:color="auto"/>
        <w:left w:val="none" w:sz="0" w:space="0" w:color="auto"/>
        <w:bottom w:val="none" w:sz="0" w:space="0" w:color="auto"/>
        <w:right w:val="none" w:sz="0" w:space="0" w:color="auto"/>
      </w:divBdr>
      <w:divsChild>
        <w:div w:id="131480931">
          <w:marLeft w:val="446"/>
          <w:marRight w:val="0"/>
          <w:marTop w:val="120"/>
          <w:marBottom w:val="120"/>
          <w:divBdr>
            <w:top w:val="none" w:sz="0" w:space="0" w:color="auto"/>
            <w:left w:val="none" w:sz="0" w:space="0" w:color="auto"/>
            <w:bottom w:val="none" w:sz="0" w:space="0" w:color="auto"/>
            <w:right w:val="none" w:sz="0" w:space="0" w:color="auto"/>
          </w:divBdr>
        </w:div>
        <w:div w:id="1477721493">
          <w:marLeft w:val="994"/>
          <w:marRight w:val="0"/>
          <w:marTop w:val="120"/>
          <w:marBottom w:val="120"/>
          <w:divBdr>
            <w:top w:val="none" w:sz="0" w:space="0" w:color="auto"/>
            <w:left w:val="none" w:sz="0" w:space="0" w:color="auto"/>
            <w:bottom w:val="none" w:sz="0" w:space="0" w:color="auto"/>
            <w:right w:val="none" w:sz="0" w:space="0" w:color="auto"/>
          </w:divBdr>
        </w:div>
      </w:divsChild>
    </w:div>
    <w:div w:id="384330671">
      <w:bodyDiv w:val="1"/>
      <w:marLeft w:val="0"/>
      <w:marRight w:val="0"/>
      <w:marTop w:val="0"/>
      <w:marBottom w:val="0"/>
      <w:divBdr>
        <w:top w:val="none" w:sz="0" w:space="0" w:color="auto"/>
        <w:left w:val="none" w:sz="0" w:space="0" w:color="auto"/>
        <w:bottom w:val="none" w:sz="0" w:space="0" w:color="auto"/>
        <w:right w:val="none" w:sz="0" w:space="0" w:color="auto"/>
      </w:divBdr>
      <w:divsChild>
        <w:div w:id="1890415784">
          <w:marLeft w:val="0"/>
          <w:marRight w:val="0"/>
          <w:marTop w:val="0"/>
          <w:marBottom w:val="0"/>
          <w:divBdr>
            <w:top w:val="none" w:sz="0" w:space="0" w:color="auto"/>
            <w:left w:val="none" w:sz="0" w:space="0" w:color="auto"/>
            <w:bottom w:val="none" w:sz="0" w:space="0" w:color="auto"/>
            <w:right w:val="none" w:sz="0" w:space="0" w:color="auto"/>
          </w:divBdr>
        </w:div>
        <w:div w:id="2063207579">
          <w:marLeft w:val="0"/>
          <w:marRight w:val="0"/>
          <w:marTop w:val="0"/>
          <w:marBottom w:val="0"/>
          <w:divBdr>
            <w:top w:val="none" w:sz="0" w:space="0" w:color="auto"/>
            <w:left w:val="none" w:sz="0" w:space="0" w:color="auto"/>
            <w:bottom w:val="none" w:sz="0" w:space="0" w:color="auto"/>
            <w:right w:val="none" w:sz="0" w:space="0" w:color="auto"/>
          </w:divBdr>
        </w:div>
      </w:divsChild>
    </w:div>
    <w:div w:id="389768411">
      <w:bodyDiv w:val="1"/>
      <w:marLeft w:val="0"/>
      <w:marRight w:val="0"/>
      <w:marTop w:val="0"/>
      <w:marBottom w:val="0"/>
      <w:divBdr>
        <w:top w:val="none" w:sz="0" w:space="0" w:color="auto"/>
        <w:left w:val="none" w:sz="0" w:space="0" w:color="auto"/>
        <w:bottom w:val="none" w:sz="0" w:space="0" w:color="auto"/>
        <w:right w:val="none" w:sz="0" w:space="0" w:color="auto"/>
      </w:divBdr>
    </w:div>
    <w:div w:id="443303459">
      <w:bodyDiv w:val="1"/>
      <w:marLeft w:val="0"/>
      <w:marRight w:val="0"/>
      <w:marTop w:val="0"/>
      <w:marBottom w:val="0"/>
      <w:divBdr>
        <w:top w:val="none" w:sz="0" w:space="0" w:color="auto"/>
        <w:left w:val="none" w:sz="0" w:space="0" w:color="auto"/>
        <w:bottom w:val="none" w:sz="0" w:space="0" w:color="auto"/>
        <w:right w:val="none" w:sz="0" w:space="0" w:color="auto"/>
      </w:divBdr>
    </w:div>
    <w:div w:id="454256430">
      <w:bodyDiv w:val="1"/>
      <w:marLeft w:val="0"/>
      <w:marRight w:val="0"/>
      <w:marTop w:val="0"/>
      <w:marBottom w:val="0"/>
      <w:divBdr>
        <w:top w:val="none" w:sz="0" w:space="0" w:color="auto"/>
        <w:left w:val="none" w:sz="0" w:space="0" w:color="auto"/>
        <w:bottom w:val="none" w:sz="0" w:space="0" w:color="auto"/>
        <w:right w:val="none" w:sz="0" w:space="0" w:color="auto"/>
      </w:divBdr>
    </w:div>
    <w:div w:id="478306928">
      <w:bodyDiv w:val="1"/>
      <w:marLeft w:val="0"/>
      <w:marRight w:val="0"/>
      <w:marTop w:val="0"/>
      <w:marBottom w:val="0"/>
      <w:divBdr>
        <w:top w:val="none" w:sz="0" w:space="0" w:color="auto"/>
        <w:left w:val="none" w:sz="0" w:space="0" w:color="auto"/>
        <w:bottom w:val="none" w:sz="0" w:space="0" w:color="auto"/>
        <w:right w:val="none" w:sz="0" w:space="0" w:color="auto"/>
      </w:divBdr>
    </w:div>
    <w:div w:id="492142217">
      <w:bodyDiv w:val="1"/>
      <w:marLeft w:val="0"/>
      <w:marRight w:val="0"/>
      <w:marTop w:val="0"/>
      <w:marBottom w:val="0"/>
      <w:divBdr>
        <w:top w:val="none" w:sz="0" w:space="0" w:color="auto"/>
        <w:left w:val="none" w:sz="0" w:space="0" w:color="auto"/>
        <w:bottom w:val="none" w:sz="0" w:space="0" w:color="auto"/>
        <w:right w:val="none" w:sz="0" w:space="0" w:color="auto"/>
      </w:divBdr>
    </w:div>
    <w:div w:id="499735142">
      <w:bodyDiv w:val="1"/>
      <w:marLeft w:val="0"/>
      <w:marRight w:val="0"/>
      <w:marTop w:val="0"/>
      <w:marBottom w:val="0"/>
      <w:divBdr>
        <w:top w:val="none" w:sz="0" w:space="0" w:color="auto"/>
        <w:left w:val="none" w:sz="0" w:space="0" w:color="auto"/>
        <w:bottom w:val="none" w:sz="0" w:space="0" w:color="auto"/>
        <w:right w:val="none" w:sz="0" w:space="0" w:color="auto"/>
      </w:divBdr>
      <w:divsChild>
        <w:div w:id="108010534">
          <w:marLeft w:val="0"/>
          <w:marRight w:val="0"/>
          <w:marTop w:val="0"/>
          <w:marBottom w:val="0"/>
          <w:divBdr>
            <w:top w:val="none" w:sz="0" w:space="0" w:color="auto"/>
            <w:left w:val="none" w:sz="0" w:space="0" w:color="auto"/>
            <w:bottom w:val="none" w:sz="0" w:space="0" w:color="auto"/>
            <w:right w:val="none" w:sz="0" w:space="0" w:color="auto"/>
          </w:divBdr>
        </w:div>
        <w:div w:id="149105345">
          <w:marLeft w:val="0"/>
          <w:marRight w:val="0"/>
          <w:marTop w:val="0"/>
          <w:marBottom w:val="0"/>
          <w:divBdr>
            <w:top w:val="none" w:sz="0" w:space="0" w:color="auto"/>
            <w:left w:val="none" w:sz="0" w:space="0" w:color="auto"/>
            <w:bottom w:val="none" w:sz="0" w:space="0" w:color="auto"/>
            <w:right w:val="none" w:sz="0" w:space="0" w:color="auto"/>
          </w:divBdr>
        </w:div>
        <w:div w:id="327439083">
          <w:marLeft w:val="0"/>
          <w:marRight w:val="0"/>
          <w:marTop w:val="0"/>
          <w:marBottom w:val="0"/>
          <w:divBdr>
            <w:top w:val="none" w:sz="0" w:space="0" w:color="auto"/>
            <w:left w:val="none" w:sz="0" w:space="0" w:color="auto"/>
            <w:bottom w:val="none" w:sz="0" w:space="0" w:color="auto"/>
            <w:right w:val="none" w:sz="0" w:space="0" w:color="auto"/>
          </w:divBdr>
        </w:div>
        <w:div w:id="560216547">
          <w:marLeft w:val="0"/>
          <w:marRight w:val="0"/>
          <w:marTop w:val="0"/>
          <w:marBottom w:val="0"/>
          <w:divBdr>
            <w:top w:val="none" w:sz="0" w:space="0" w:color="auto"/>
            <w:left w:val="none" w:sz="0" w:space="0" w:color="auto"/>
            <w:bottom w:val="none" w:sz="0" w:space="0" w:color="auto"/>
            <w:right w:val="none" w:sz="0" w:space="0" w:color="auto"/>
          </w:divBdr>
        </w:div>
        <w:div w:id="779422868">
          <w:marLeft w:val="0"/>
          <w:marRight w:val="0"/>
          <w:marTop w:val="0"/>
          <w:marBottom w:val="0"/>
          <w:divBdr>
            <w:top w:val="none" w:sz="0" w:space="0" w:color="auto"/>
            <w:left w:val="none" w:sz="0" w:space="0" w:color="auto"/>
            <w:bottom w:val="none" w:sz="0" w:space="0" w:color="auto"/>
            <w:right w:val="none" w:sz="0" w:space="0" w:color="auto"/>
          </w:divBdr>
        </w:div>
        <w:div w:id="917906718">
          <w:marLeft w:val="0"/>
          <w:marRight w:val="0"/>
          <w:marTop w:val="0"/>
          <w:marBottom w:val="0"/>
          <w:divBdr>
            <w:top w:val="none" w:sz="0" w:space="0" w:color="auto"/>
            <w:left w:val="none" w:sz="0" w:space="0" w:color="auto"/>
            <w:bottom w:val="none" w:sz="0" w:space="0" w:color="auto"/>
            <w:right w:val="none" w:sz="0" w:space="0" w:color="auto"/>
          </w:divBdr>
        </w:div>
        <w:div w:id="1392271167">
          <w:marLeft w:val="0"/>
          <w:marRight w:val="0"/>
          <w:marTop w:val="0"/>
          <w:marBottom w:val="0"/>
          <w:divBdr>
            <w:top w:val="none" w:sz="0" w:space="0" w:color="auto"/>
            <w:left w:val="none" w:sz="0" w:space="0" w:color="auto"/>
            <w:bottom w:val="none" w:sz="0" w:space="0" w:color="auto"/>
            <w:right w:val="none" w:sz="0" w:space="0" w:color="auto"/>
          </w:divBdr>
        </w:div>
        <w:div w:id="1895043830">
          <w:marLeft w:val="0"/>
          <w:marRight w:val="0"/>
          <w:marTop w:val="0"/>
          <w:marBottom w:val="0"/>
          <w:divBdr>
            <w:top w:val="none" w:sz="0" w:space="0" w:color="auto"/>
            <w:left w:val="none" w:sz="0" w:space="0" w:color="auto"/>
            <w:bottom w:val="none" w:sz="0" w:space="0" w:color="auto"/>
            <w:right w:val="none" w:sz="0" w:space="0" w:color="auto"/>
          </w:divBdr>
        </w:div>
        <w:div w:id="1988389102">
          <w:marLeft w:val="0"/>
          <w:marRight w:val="0"/>
          <w:marTop w:val="0"/>
          <w:marBottom w:val="0"/>
          <w:divBdr>
            <w:top w:val="none" w:sz="0" w:space="0" w:color="auto"/>
            <w:left w:val="none" w:sz="0" w:space="0" w:color="auto"/>
            <w:bottom w:val="none" w:sz="0" w:space="0" w:color="auto"/>
            <w:right w:val="none" w:sz="0" w:space="0" w:color="auto"/>
          </w:divBdr>
        </w:div>
      </w:divsChild>
    </w:div>
    <w:div w:id="531726163">
      <w:bodyDiv w:val="1"/>
      <w:marLeft w:val="0"/>
      <w:marRight w:val="0"/>
      <w:marTop w:val="0"/>
      <w:marBottom w:val="0"/>
      <w:divBdr>
        <w:top w:val="none" w:sz="0" w:space="0" w:color="auto"/>
        <w:left w:val="none" w:sz="0" w:space="0" w:color="auto"/>
        <w:bottom w:val="none" w:sz="0" w:space="0" w:color="auto"/>
        <w:right w:val="none" w:sz="0" w:space="0" w:color="auto"/>
      </w:divBdr>
    </w:div>
    <w:div w:id="541482437">
      <w:bodyDiv w:val="1"/>
      <w:marLeft w:val="0"/>
      <w:marRight w:val="0"/>
      <w:marTop w:val="0"/>
      <w:marBottom w:val="0"/>
      <w:divBdr>
        <w:top w:val="none" w:sz="0" w:space="0" w:color="auto"/>
        <w:left w:val="none" w:sz="0" w:space="0" w:color="auto"/>
        <w:bottom w:val="none" w:sz="0" w:space="0" w:color="auto"/>
        <w:right w:val="none" w:sz="0" w:space="0" w:color="auto"/>
      </w:divBdr>
    </w:div>
    <w:div w:id="581066300">
      <w:bodyDiv w:val="1"/>
      <w:marLeft w:val="0"/>
      <w:marRight w:val="0"/>
      <w:marTop w:val="0"/>
      <w:marBottom w:val="0"/>
      <w:divBdr>
        <w:top w:val="none" w:sz="0" w:space="0" w:color="auto"/>
        <w:left w:val="none" w:sz="0" w:space="0" w:color="auto"/>
        <w:bottom w:val="none" w:sz="0" w:space="0" w:color="auto"/>
        <w:right w:val="none" w:sz="0" w:space="0" w:color="auto"/>
      </w:divBdr>
    </w:div>
    <w:div w:id="588003618">
      <w:bodyDiv w:val="1"/>
      <w:marLeft w:val="0"/>
      <w:marRight w:val="0"/>
      <w:marTop w:val="0"/>
      <w:marBottom w:val="0"/>
      <w:divBdr>
        <w:top w:val="none" w:sz="0" w:space="0" w:color="auto"/>
        <w:left w:val="none" w:sz="0" w:space="0" w:color="auto"/>
        <w:bottom w:val="none" w:sz="0" w:space="0" w:color="auto"/>
        <w:right w:val="none" w:sz="0" w:space="0" w:color="auto"/>
      </w:divBdr>
    </w:div>
    <w:div w:id="624848565">
      <w:bodyDiv w:val="1"/>
      <w:marLeft w:val="0"/>
      <w:marRight w:val="0"/>
      <w:marTop w:val="0"/>
      <w:marBottom w:val="0"/>
      <w:divBdr>
        <w:top w:val="none" w:sz="0" w:space="0" w:color="auto"/>
        <w:left w:val="none" w:sz="0" w:space="0" w:color="auto"/>
        <w:bottom w:val="none" w:sz="0" w:space="0" w:color="auto"/>
        <w:right w:val="none" w:sz="0" w:space="0" w:color="auto"/>
      </w:divBdr>
    </w:div>
    <w:div w:id="630330887">
      <w:bodyDiv w:val="1"/>
      <w:marLeft w:val="0"/>
      <w:marRight w:val="0"/>
      <w:marTop w:val="0"/>
      <w:marBottom w:val="0"/>
      <w:divBdr>
        <w:top w:val="none" w:sz="0" w:space="0" w:color="auto"/>
        <w:left w:val="none" w:sz="0" w:space="0" w:color="auto"/>
        <w:bottom w:val="none" w:sz="0" w:space="0" w:color="auto"/>
        <w:right w:val="none" w:sz="0" w:space="0" w:color="auto"/>
      </w:divBdr>
    </w:div>
    <w:div w:id="633296144">
      <w:bodyDiv w:val="1"/>
      <w:marLeft w:val="0"/>
      <w:marRight w:val="0"/>
      <w:marTop w:val="0"/>
      <w:marBottom w:val="0"/>
      <w:divBdr>
        <w:top w:val="none" w:sz="0" w:space="0" w:color="auto"/>
        <w:left w:val="none" w:sz="0" w:space="0" w:color="auto"/>
        <w:bottom w:val="none" w:sz="0" w:space="0" w:color="auto"/>
        <w:right w:val="none" w:sz="0" w:space="0" w:color="auto"/>
      </w:divBdr>
    </w:div>
    <w:div w:id="690424193">
      <w:bodyDiv w:val="1"/>
      <w:marLeft w:val="0"/>
      <w:marRight w:val="0"/>
      <w:marTop w:val="0"/>
      <w:marBottom w:val="0"/>
      <w:divBdr>
        <w:top w:val="none" w:sz="0" w:space="0" w:color="auto"/>
        <w:left w:val="none" w:sz="0" w:space="0" w:color="auto"/>
        <w:bottom w:val="none" w:sz="0" w:space="0" w:color="auto"/>
        <w:right w:val="none" w:sz="0" w:space="0" w:color="auto"/>
      </w:divBdr>
    </w:div>
    <w:div w:id="714353640">
      <w:bodyDiv w:val="1"/>
      <w:marLeft w:val="0"/>
      <w:marRight w:val="0"/>
      <w:marTop w:val="0"/>
      <w:marBottom w:val="0"/>
      <w:divBdr>
        <w:top w:val="none" w:sz="0" w:space="0" w:color="auto"/>
        <w:left w:val="none" w:sz="0" w:space="0" w:color="auto"/>
        <w:bottom w:val="none" w:sz="0" w:space="0" w:color="auto"/>
        <w:right w:val="none" w:sz="0" w:space="0" w:color="auto"/>
      </w:divBdr>
      <w:divsChild>
        <w:div w:id="17463298">
          <w:marLeft w:val="446"/>
          <w:marRight w:val="0"/>
          <w:marTop w:val="0"/>
          <w:marBottom w:val="100"/>
          <w:divBdr>
            <w:top w:val="none" w:sz="0" w:space="0" w:color="auto"/>
            <w:left w:val="none" w:sz="0" w:space="0" w:color="auto"/>
            <w:bottom w:val="none" w:sz="0" w:space="0" w:color="auto"/>
            <w:right w:val="none" w:sz="0" w:space="0" w:color="auto"/>
          </w:divBdr>
        </w:div>
        <w:div w:id="87653172">
          <w:marLeft w:val="446"/>
          <w:marRight w:val="0"/>
          <w:marTop w:val="0"/>
          <w:marBottom w:val="100"/>
          <w:divBdr>
            <w:top w:val="none" w:sz="0" w:space="0" w:color="auto"/>
            <w:left w:val="none" w:sz="0" w:space="0" w:color="auto"/>
            <w:bottom w:val="none" w:sz="0" w:space="0" w:color="auto"/>
            <w:right w:val="none" w:sz="0" w:space="0" w:color="auto"/>
          </w:divBdr>
        </w:div>
        <w:div w:id="151413671">
          <w:marLeft w:val="446"/>
          <w:marRight w:val="0"/>
          <w:marTop w:val="0"/>
          <w:marBottom w:val="100"/>
          <w:divBdr>
            <w:top w:val="none" w:sz="0" w:space="0" w:color="auto"/>
            <w:left w:val="none" w:sz="0" w:space="0" w:color="auto"/>
            <w:bottom w:val="none" w:sz="0" w:space="0" w:color="auto"/>
            <w:right w:val="none" w:sz="0" w:space="0" w:color="auto"/>
          </w:divBdr>
        </w:div>
        <w:div w:id="1005598147">
          <w:marLeft w:val="446"/>
          <w:marRight w:val="0"/>
          <w:marTop w:val="0"/>
          <w:marBottom w:val="100"/>
          <w:divBdr>
            <w:top w:val="none" w:sz="0" w:space="0" w:color="auto"/>
            <w:left w:val="none" w:sz="0" w:space="0" w:color="auto"/>
            <w:bottom w:val="none" w:sz="0" w:space="0" w:color="auto"/>
            <w:right w:val="none" w:sz="0" w:space="0" w:color="auto"/>
          </w:divBdr>
        </w:div>
        <w:div w:id="1099831068">
          <w:marLeft w:val="446"/>
          <w:marRight w:val="0"/>
          <w:marTop w:val="0"/>
          <w:marBottom w:val="100"/>
          <w:divBdr>
            <w:top w:val="none" w:sz="0" w:space="0" w:color="auto"/>
            <w:left w:val="none" w:sz="0" w:space="0" w:color="auto"/>
            <w:bottom w:val="none" w:sz="0" w:space="0" w:color="auto"/>
            <w:right w:val="none" w:sz="0" w:space="0" w:color="auto"/>
          </w:divBdr>
        </w:div>
        <w:div w:id="1314986673">
          <w:marLeft w:val="446"/>
          <w:marRight w:val="0"/>
          <w:marTop w:val="0"/>
          <w:marBottom w:val="100"/>
          <w:divBdr>
            <w:top w:val="none" w:sz="0" w:space="0" w:color="auto"/>
            <w:left w:val="none" w:sz="0" w:space="0" w:color="auto"/>
            <w:bottom w:val="none" w:sz="0" w:space="0" w:color="auto"/>
            <w:right w:val="none" w:sz="0" w:space="0" w:color="auto"/>
          </w:divBdr>
        </w:div>
        <w:div w:id="1918972574">
          <w:marLeft w:val="446"/>
          <w:marRight w:val="0"/>
          <w:marTop w:val="0"/>
          <w:marBottom w:val="100"/>
          <w:divBdr>
            <w:top w:val="none" w:sz="0" w:space="0" w:color="auto"/>
            <w:left w:val="none" w:sz="0" w:space="0" w:color="auto"/>
            <w:bottom w:val="none" w:sz="0" w:space="0" w:color="auto"/>
            <w:right w:val="none" w:sz="0" w:space="0" w:color="auto"/>
          </w:divBdr>
        </w:div>
      </w:divsChild>
    </w:div>
    <w:div w:id="748431743">
      <w:bodyDiv w:val="1"/>
      <w:marLeft w:val="0"/>
      <w:marRight w:val="0"/>
      <w:marTop w:val="0"/>
      <w:marBottom w:val="0"/>
      <w:divBdr>
        <w:top w:val="none" w:sz="0" w:space="0" w:color="auto"/>
        <w:left w:val="none" w:sz="0" w:space="0" w:color="auto"/>
        <w:bottom w:val="none" w:sz="0" w:space="0" w:color="auto"/>
        <w:right w:val="none" w:sz="0" w:space="0" w:color="auto"/>
      </w:divBdr>
    </w:div>
    <w:div w:id="777986919">
      <w:bodyDiv w:val="1"/>
      <w:marLeft w:val="0"/>
      <w:marRight w:val="0"/>
      <w:marTop w:val="0"/>
      <w:marBottom w:val="0"/>
      <w:divBdr>
        <w:top w:val="none" w:sz="0" w:space="0" w:color="auto"/>
        <w:left w:val="none" w:sz="0" w:space="0" w:color="auto"/>
        <w:bottom w:val="none" w:sz="0" w:space="0" w:color="auto"/>
        <w:right w:val="none" w:sz="0" w:space="0" w:color="auto"/>
      </w:divBdr>
      <w:divsChild>
        <w:div w:id="1815826789">
          <w:blockQuote w:val="1"/>
          <w:marLeft w:val="720"/>
          <w:marRight w:val="720"/>
          <w:marTop w:val="100"/>
          <w:marBottom w:val="100"/>
          <w:divBdr>
            <w:top w:val="none" w:sz="0" w:space="0" w:color="auto"/>
            <w:left w:val="none" w:sz="0" w:space="0" w:color="auto"/>
            <w:bottom w:val="none" w:sz="0" w:space="0" w:color="auto"/>
            <w:right w:val="none" w:sz="0" w:space="0" w:color="auto"/>
          </w:divBdr>
        </w:div>
      </w:divsChild>
    </w:div>
    <w:div w:id="797644556">
      <w:bodyDiv w:val="1"/>
      <w:marLeft w:val="0"/>
      <w:marRight w:val="0"/>
      <w:marTop w:val="0"/>
      <w:marBottom w:val="0"/>
      <w:divBdr>
        <w:top w:val="none" w:sz="0" w:space="0" w:color="auto"/>
        <w:left w:val="none" w:sz="0" w:space="0" w:color="auto"/>
        <w:bottom w:val="none" w:sz="0" w:space="0" w:color="auto"/>
        <w:right w:val="none" w:sz="0" w:space="0" w:color="auto"/>
      </w:divBdr>
    </w:div>
    <w:div w:id="833378604">
      <w:bodyDiv w:val="1"/>
      <w:marLeft w:val="0"/>
      <w:marRight w:val="0"/>
      <w:marTop w:val="0"/>
      <w:marBottom w:val="0"/>
      <w:divBdr>
        <w:top w:val="none" w:sz="0" w:space="0" w:color="auto"/>
        <w:left w:val="none" w:sz="0" w:space="0" w:color="auto"/>
        <w:bottom w:val="none" w:sz="0" w:space="0" w:color="auto"/>
        <w:right w:val="none" w:sz="0" w:space="0" w:color="auto"/>
      </w:divBdr>
    </w:div>
    <w:div w:id="892816570">
      <w:bodyDiv w:val="1"/>
      <w:marLeft w:val="0"/>
      <w:marRight w:val="0"/>
      <w:marTop w:val="0"/>
      <w:marBottom w:val="0"/>
      <w:divBdr>
        <w:top w:val="none" w:sz="0" w:space="0" w:color="auto"/>
        <w:left w:val="none" w:sz="0" w:space="0" w:color="auto"/>
        <w:bottom w:val="none" w:sz="0" w:space="0" w:color="auto"/>
        <w:right w:val="none" w:sz="0" w:space="0" w:color="auto"/>
      </w:divBdr>
    </w:div>
    <w:div w:id="894001454">
      <w:bodyDiv w:val="1"/>
      <w:marLeft w:val="0"/>
      <w:marRight w:val="0"/>
      <w:marTop w:val="0"/>
      <w:marBottom w:val="0"/>
      <w:divBdr>
        <w:top w:val="none" w:sz="0" w:space="0" w:color="auto"/>
        <w:left w:val="none" w:sz="0" w:space="0" w:color="auto"/>
        <w:bottom w:val="none" w:sz="0" w:space="0" w:color="auto"/>
        <w:right w:val="none" w:sz="0" w:space="0" w:color="auto"/>
      </w:divBdr>
    </w:div>
    <w:div w:id="894009272">
      <w:bodyDiv w:val="1"/>
      <w:marLeft w:val="0"/>
      <w:marRight w:val="0"/>
      <w:marTop w:val="0"/>
      <w:marBottom w:val="0"/>
      <w:divBdr>
        <w:top w:val="none" w:sz="0" w:space="0" w:color="auto"/>
        <w:left w:val="none" w:sz="0" w:space="0" w:color="auto"/>
        <w:bottom w:val="none" w:sz="0" w:space="0" w:color="auto"/>
        <w:right w:val="none" w:sz="0" w:space="0" w:color="auto"/>
      </w:divBdr>
    </w:div>
    <w:div w:id="897669633">
      <w:bodyDiv w:val="1"/>
      <w:marLeft w:val="0"/>
      <w:marRight w:val="0"/>
      <w:marTop w:val="0"/>
      <w:marBottom w:val="0"/>
      <w:divBdr>
        <w:top w:val="none" w:sz="0" w:space="0" w:color="auto"/>
        <w:left w:val="none" w:sz="0" w:space="0" w:color="auto"/>
        <w:bottom w:val="none" w:sz="0" w:space="0" w:color="auto"/>
        <w:right w:val="none" w:sz="0" w:space="0" w:color="auto"/>
      </w:divBdr>
    </w:div>
    <w:div w:id="913852883">
      <w:bodyDiv w:val="1"/>
      <w:marLeft w:val="0"/>
      <w:marRight w:val="0"/>
      <w:marTop w:val="0"/>
      <w:marBottom w:val="0"/>
      <w:divBdr>
        <w:top w:val="none" w:sz="0" w:space="0" w:color="auto"/>
        <w:left w:val="none" w:sz="0" w:space="0" w:color="auto"/>
        <w:bottom w:val="none" w:sz="0" w:space="0" w:color="auto"/>
        <w:right w:val="none" w:sz="0" w:space="0" w:color="auto"/>
      </w:divBdr>
    </w:div>
    <w:div w:id="919019521">
      <w:bodyDiv w:val="1"/>
      <w:marLeft w:val="0"/>
      <w:marRight w:val="0"/>
      <w:marTop w:val="0"/>
      <w:marBottom w:val="0"/>
      <w:divBdr>
        <w:top w:val="none" w:sz="0" w:space="0" w:color="auto"/>
        <w:left w:val="none" w:sz="0" w:space="0" w:color="auto"/>
        <w:bottom w:val="none" w:sz="0" w:space="0" w:color="auto"/>
        <w:right w:val="none" w:sz="0" w:space="0" w:color="auto"/>
      </w:divBdr>
    </w:div>
    <w:div w:id="940067809">
      <w:bodyDiv w:val="1"/>
      <w:marLeft w:val="0"/>
      <w:marRight w:val="0"/>
      <w:marTop w:val="0"/>
      <w:marBottom w:val="0"/>
      <w:divBdr>
        <w:top w:val="none" w:sz="0" w:space="0" w:color="auto"/>
        <w:left w:val="none" w:sz="0" w:space="0" w:color="auto"/>
        <w:bottom w:val="none" w:sz="0" w:space="0" w:color="auto"/>
        <w:right w:val="none" w:sz="0" w:space="0" w:color="auto"/>
      </w:divBdr>
    </w:div>
    <w:div w:id="941228100">
      <w:bodyDiv w:val="1"/>
      <w:marLeft w:val="0"/>
      <w:marRight w:val="0"/>
      <w:marTop w:val="0"/>
      <w:marBottom w:val="0"/>
      <w:divBdr>
        <w:top w:val="none" w:sz="0" w:space="0" w:color="auto"/>
        <w:left w:val="none" w:sz="0" w:space="0" w:color="auto"/>
        <w:bottom w:val="none" w:sz="0" w:space="0" w:color="auto"/>
        <w:right w:val="none" w:sz="0" w:space="0" w:color="auto"/>
      </w:divBdr>
    </w:div>
    <w:div w:id="984625759">
      <w:bodyDiv w:val="1"/>
      <w:marLeft w:val="0"/>
      <w:marRight w:val="0"/>
      <w:marTop w:val="0"/>
      <w:marBottom w:val="0"/>
      <w:divBdr>
        <w:top w:val="none" w:sz="0" w:space="0" w:color="auto"/>
        <w:left w:val="none" w:sz="0" w:space="0" w:color="auto"/>
        <w:bottom w:val="none" w:sz="0" w:space="0" w:color="auto"/>
        <w:right w:val="none" w:sz="0" w:space="0" w:color="auto"/>
      </w:divBdr>
    </w:div>
    <w:div w:id="988242269">
      <w:bodyDiv w:val="1"/>
      <w:marLeft w:val="0"/>
      <w:marRight w:val="0"/>
      <w:marTop w:val="0"/>
      <w:marBottom w:val="0"/>
      <w:divBdr>
        <w:top w:val="none" w:sz="0" w:space="0" w:color="auto"/>
        <w:left w:val="none" w:sz="0" w:space="0" w:color="auto"/>
        <w:bottom w:val="none" w:sz="0" w:space="0" w:color="auto"/>
        <w:right w:val="none" w:sz="0" w:space="0" w:color="auto"/>
      </w:divBdr>
    </w:div>
    <w:div w:id="1017852960">
      <w:bodyDiv w:val="1"/>
      <w:marLeft w:val="0"/>
      <w:marRight w:val="0"/>
      <w:marTop w:val="0"/>
      <w:marBottom w:val="0"/>
      <w:divBdr>
        <w:top w:val="none" w:sz="0" w:space="0" w:color="auto"/>
        <w:left w:val="none" w:sz="0" w:space="0" w:color="auto"/>
        <w:bottom w:val="none" w:sz="0" w:space="0" w:color="auto"/>
        <w:right w:val="none" w:sz="0" w:space="0" w:color="auto"/>
      </w:divBdr>
      <w:divsChild>
        <w:div w:id="497698096">
          <w:marLeft w:val="0"/>
          <w:marRight w:val="0"/>
          <w:marTop w:val="0"/>
          <w:marBottom w:val="0"/>
          <w:divBdr>
            <w:top w:val="none" w:sz="0" w:space="0" w:color="auto"/>
            <w:left w:val="none" w:sz="0" w:space="0" w:color="auto"/>
            <w:bottom w:val="none" w:sz="0" w:space="0" w:color="auto"/>
            <w:right w:val="none" w:sz="0" w:space="0" w:color="auto"/>
          </w:divBdr>
        </w:div>
        <w:div w:id="656148725">
          <w:marLeft w:val="0"/>
          <w:marRight w:val="0"/>
          <w:marTop w:val="0"/>
          <w:marBottom w:val="0"/>
          <w:divBdr>
            <w:top w:val="none" w:sz="0" w:space="0" w:color="auto"/>
            <w:left w:val="none" w:sz="0" w:space="0" w:color="auto"/>
            <w:bottom w:val="none" w:sz="0" w:space="0" w:color="auto"/>
            <w:right w:val="none" w:sz="0" w:space="0" w:color="auto"/>
          </w:divBdr>
        </w:div>
        <w:div w:id="662204352">
          <w:marLeft w:val="0"/>
          <w:marRight w:val="0"/>
          <w:marTop w:val="0"/>
          <w:marBottom w:val="0"/>
          <w:divBdr>
            <w:top w:val="none" w:sz="0" w:space="0" w:color="auto"/>
            <w:left w:val="none" w:sz="0" w:space="0" w:color="auto"/>
            <w:bottom w:val="none" w:sz="0" w:space="0" w:color="auto"/>
            <w:right w:val="none" w:sz="0" w:space="0" w:color="auto"/>
          </w:divBdr>
        </w:div>
        <w:div w:id="713040245">
          <w:marLeft w:val="0"/>
          <w:marRight w:val="0"/>
          <w:marTop w:val="0"/>
          <w:marBottom w:val="0"/>
          <w:divBdr>
            <w:top w:val="none" w:sz="0" w:space="0" w:color="auto"/>
            <w:left w:val="none" w:sz="0" w:space="0" w:color="auto"/>
            <w:bottom w:val="none" w:sz="0" w:space="0" w:color="auto"/>
            <w:right w:val="none" w:sz="0" w:space="0" w:color="auto"/>
          </w:divBdr>
        </w:div>
        <w:div w:id="759447327">
          <w:marLeft w:val="0"/>
          <w:marRight w:val="0"/>
          <w:marTop w:val="0"/>
          <w:marBottom w:val="0"/>
          <w:divBdr>
            <w:top w:val="none" w:sz="0" w:space="0" w:color="auto"/>
            <w:left w:val="none" w:sz="0" w:space="0" w:color="auto"/>
            <w:bottom w:val="none" w:sz="0" w:space="0" w:color="auto"/>
            <w:right w:val="none" w:sz="0" w:space="0" w:color="auto"/>
          </w:divBdr>
        </w:div>
        <w:div w:id="822625623">
          <w:marLeft w:val="0"/>
          <w:marRight w:val="0"/>
          <w:marTop w:val="0"/>
          <w:marBottom w:val="0"/>
          <w:divBdr>
            <w:top w:val="none" w:sz="0" w:space="0" w:color="auto"/>
            <w:left w:val="none" w:sz="0" w:space="0" w:color="auto"/>
            <w:bottom w:val="none" w:sz="0" w:space="0" w:color="auto"/>
            <w:right w:val="none" w:sz="0" w:space="0" w:color="auto"/>
          </w:divBdr>
        </w:div>
        <w:div w:id="855264813">
          <w:marLeft w:val="0"/>
          <w:marRight w:val="0"/>
          <w:marTop w:val="0"/>
          <w:marBottom w:val="0"/>
          <w:divBdr>
            <w:top w:val="none" w:sz="0" w:space="0" w:color="auto"/>
            <w:left w:val="none" w:sz="0" w:space="0" w:color="auto"/>
            <w:bottom w:val="none" w:sz="0" w:space="0" w:color="auto"/>
            <w:right w:val="none" w:sz="0" w:space="0" w:color="auto"/>
          </w:divBdr>
        </w:div>
        <w:div w:id="1020005424">
          <w:marLeft w:val="0"/>
          <w:marRight w:val="0"/>
          <w:marTop w:val="0"/>
          <w:marBottom w:val="0"/>
          <w:divBdr>
            <w:top w:val="none" w:sz="0" w:space="0" w:color="auto"/>
            <w:left w:val="none" w:sz="0" w:space="0" w:color="auto"/>
            <w:bottom w:val="none" w:sz="0" w:space="0" w:color="auto"/>
            <w:right w:val="none" w:sz="0" w:space="0" w:color="auto"/>
          </w:divBdr>
        </w:div>
        <w:div w:id="1857496812">
          <w:marLeft w:val="0"/>
          <w:marRight w:val="0"/>
          <w:marTop w:val="0"/>
          <w:marBottom w:val="0"/>
          <w:divBdr>
            <w:top w:val="none" w:sz="0" w:space="0" w:color="auto"/>
            <w:left w:val="none" w:sz="0" w:space="0" w:color="auto"/>
            <w:bottom w:val="none" w:sz="0" w:space="0" w:color="auto"/>
            <w:right w:val="none" w:sz="0" w:space="0" w:color="auto"/>
          </w:divBdr>
        </w:div>
      </w:divsChild>
    </w:div>
    <w:div w:id="1081291474">
      <w:bodyDiv w:val="1"/>
      <w:marLeft w:val="0"/>
      <w:marRight w:val="0"/>
      <w:marTop w:val="0"/>
      <w:marBottom w:val="0"/>
      <w:divBdr>
        <w:top w:val="none" w:sz="0" w:space="0" w:color="auto"/>
        <w:left w:val="none" w:sz="0" w:space="0" w:color="auto"/>
        <w:bottom w:val="none" w:sz="0" w:space="0" w:color="auto"/>
        <w:right w:val="none" w:sz="0" w:space="0" w:color="auto"/>
      </w:divBdr>
    </w:div>
    <w:div w:id="1101560962">
      <w:bodyDiv w:val="1"/>
      <w:marLeft w:val="0"/>
      <w:marRight w:val="0"/>
      <w:marTop w:val="0"/>
      <w:marBottom w:val="0"/>
      <w:divBdr>
        <w:top w:val="none" w:sz="0" w:space="0" w:color="auto"/>
        <w:left w:val="none" w:sz="0" w:space="0" w:color="auto"/>
        <w:bottom w:val="none" w:sz="0" w:space="0" w:color="auto"/>
        <w:right w:val="none" w:sz="0" w:space="0" w:color="auto"/>
      </w:divBdr>
    </w:div>
    <w:div w:id="1107578077">
      <w:bodyDiv w:val="1"/>
      <w:marLeft w:val="0"/>
      <w:marRight w:val="0"/>
      <w:marTop w:val="0"/>
      <w:marBottom w:val="0"/>
      <w:divBdr>
        <w:top w:val="none" w:sz="0" w:space="0" w:color="auto"/>
        <w:left w:val="none" w:sz="0" w:space="0" w:color="auto"/>
        <w:bottom w:val="none" w:sz="0" w:space="0" w:color="auto"/>
        <w:right w:val="none" w:sz="0" w:space="0" w:color="auto"/>
      </w:divBdr>
    </w:div>
    <w:div w:id="1169757347">
      <w:bodyDiv w:val="1"/>
      <w:marLeft w:val="0"/>
      <w:marRight w:val="0"/>
      <w:marTop w:val="0"/>
      <w:marBottom w:val="0"/>
      <w:divBdr>
        <w:top w:val="none" w:sz="0" w:space="0" w:color="auto"/>
        <w:left w:val="none" w:sz="0" w:space="0" w:color="auto"/>
        <w:bottom w:val="none" w:sz="0" w:space="0" w:color="auto"/>
        <w:right w:val="none" w:sz="0" w:space="0" w:color="auto"/>
      </w:divBdr>
    </w:div>
    <w:div w:id="1198083448">
      <w:bodyDiv w:val="1"/>
      <w:marLeft w:val="0"/>
      <w:marRight w:val="0"/>
      <w:marTop w:val="0"/>
      <w:marBottom w:val="0"/>
      <w:divBdr>
        <w:top w:val="none" w:sz="0" w:space="0" w:color="auto"/>
        <w:left w:val="none" w:sz="0" w:space="0" w:color="auto"/>
        <w:bottom w:val="none" w:sz="0" w:space="0" w:color="auto"/>
        <w:right w:val="none" w:sz="0" w:space="0" w:color="auto"/>
      </w:divBdr>
    </w:div>
    <w:div w:id="1203712227">
      <w:bodyDiv w:val="1"/>
      <w:marLeft w:val="0"/>
      <w:marRight w:val="0"/>
      <w:marTop w:val="0"/>
      <w:marBottom w:val="0"/>
      <w:divBdr>
        <w:top w:val="none" w:sz="0" w:space="0" w:color="auto"/>
        <w:left w:val="none" w:sz="0" w:space="0" w:color="auto"/>
        <w:bottom w:val="none" w:sz="0" w:space="0" w:color="auto"/>
        <w:right w:val="none" w:sz="0" w:space="0" w:color="auto"/>
      </w:divBdr>
    </w:div>
    <w:div w:id="1211915927">
      <w:bodyDiv w:val="1"/>
      <w:marLeft w:val="0"/>
      <w:marRight w:val="0"/>
      <w:marTop w:val="0"/>
      <w:marBottom w:val="0"/>
      <w:divBdr>
        <w:top w:val="none" w:sz="0" w:space="0" w:color="auto"/>
        <w:left w:val="none" w:sz="0" w:space="0" w:color="auto"/>
        <w:bottom w:val="none" w:sz="0" w:space="0" w:color="auto"/>
        <w:right w:val="none" w:sz="0" w:space="0" w:color="auto"/>
      </w:divBdr>
    </w:div>
    <w:div w:id="1223369036">
      <w:bodyDiv w:val="1"/>
      <w:marLeft w:val="0"/>
      <w:marRight w:val="0"/>
      <w:marTop w:val="0"/>
      <w:marBottom w:val="0"/>
      <w:divBdr>
        <w:top w:val="none" w:sz="0" w:space="0" w:color="auto"/>
        <w:left w:val="none" w:sz="0" w:space="0" w:color="auto"/>
        <w:bottom w:val="none" w:sz="0" w:space="0" w:color="auto"/>
        <w:right w:val="none" w:sz="0" w:space="0" w:color="auto"/>
      </w:divBdr>
    </w:div>
    <w:div w:id="1241017739">
      <w:bodyDiv w:val="1"/>
      <w:marLeft w:val="0"/>
      <w:marRight w:val="0"/>
      <w:marTop w:val="0"/>
      <w:marBottom w:val="0"/>
      <w:divBdr>
        <w:top w:val="none" w:sz="0" w:space="0" w:color="auto"/>
        <w:left w:val="none" w:sz="0" w:space="0" w:color="auto"/>
        <w:bottom w:val="none" w:sz="0" w:space="0" w:color="auto"/>
        <w:right w:val="none" w:sz="0" w:space="0" w:color="auto"/>
      </w:divBdr>
    </w:div>
    <w:div w:id="1301497348">
      <w:bodyDiv w:val="1"/>
      <w:marLeft w:val="0"/>
      <w:marRight w:val="0"/>
      <w:marTop w:val="0"/>
      <w:marBottom w:val="0"/>
      <w:divBdr>
        <w:top w:val="none" w:sz="0" w:space="0" w:color="auto"/>
        <w:left w:val="none" w:sz="0" w:space="0" w:color="auto"/>
        <w:bottom w:val="none" w:sz="0" w:space="0" w:color="auto"/>
        <w:right w:val="none" w:sz="0" w:space="0" w:color="auto"/>
      </w:divBdr>
      <w:divsChild>
        <w:div w:id="332492803">
          <w:marLeft w:val="0"/>
          <w:marRight w:val="0"/>
          <w:marTop w:val="0"/>
          <w:marBottom w:val="0"/>
          <w:divBdr>
            <w:top w:val="none" w:sz="0" w:space="0" w:color="auto"/>
            <w:left w:val="none" w:sz="0" w:space="0" w:color="auto"/>
            <w:bottom w:val="none" w:sz="0" w:space="0" w:color="auto"/>
            <w:right w:val="none" w:sz="0" w:space="0" w:color="auto"/>
          </w:divBdr>
        </w:div>
        <w:div w:id="410280343">
          <w:marLeft w:val="0"/>
          <w:marRight w:val="0"/>
          <w:marTop w:val="0"/>
          <w:marBottom w:val="0"/>
          <w:divBdr>
            <w:top w:val="none" w:sz="0" w:space="0" w:color="auto"/>
            <w:left w:val="none" w:sz="0" w:space="0" w:color="auto"/>
            <w:bottom w:val="none" w:sz="0" w:space="0" w:color="auto"/>
            <w:right w:val="none" w:sz="0" w:space="0" w:color="auto"/>
          </w:divBdr>
        </w:div>
        <w:div w:id="1030108016">
          <w:marLeft w:val="0"/>
          <w:marRight w:val="0"/>
          <w:marTop w:val="0"/>
          <w:marBottom w:val="0"/>
          <w:divBdr>
            <w:top w:val="none" w:sz="0" w:space="0" w:color="auto"/>
            <w:left w:val="none" w:sz="0" w:space="0" w:color="auto"/>
            <w:bottom w:val="none" w:sz="0" w:space="0" w:color="auto"/>
            <w:right w:val="none" w:sz="0" w:space="0" w:color="auto"/>
          </w:divBdr>
        </w:div>
        <w:div w:id="1430811082">
          <w:marLeft w:val="0"/>
          <w:marRight w:val="0"/>
          <w:marTop w:val="0"/>
          <w:marBottom w:val="0"/>
          <w:divBdr>
            <w:top w:val="none" w:sz="0" w:space="0" w:color="auto"/>
            <w:left w:val="none" w:sz="0" w:space="0" w:color="auto"/>
            <w:bottom w:val="none" w:sz="0" w:space="0" w:color="auto"/>
            <w:right w:val="none" w:sz="0" w:space="0" w:color="auto"/>
          </w:divBdr>
        </w:div>
        <w:div w:id="1440686988">
          <w:marLeft w:val="0"/>
          <w:marRight w:val="0"/>
          <w:marTop w:val="0"/>
          <w:marBottom w:val="0"/>
          <w:divBdr>
            <w:top w:val="none" w:sz="0" w:space="0" w:color="auto"/>
            <w:left w:val="none" w:sz="0" w:space="0" w:color="auto"/>
            <w:bottom w:val="none" w:sz="0" w:space="0" w:color="auto"/>
            <w:right w:val="none" w:sz="0" w:space="0" w:color="auto"/>
          </w:divBdr>
        </w:div>
        <w:div w:id="1721905968">
          <w:marLeft w:val="0"/>
          <w:marRight w:val="0"/>
          <w:marTop w:val="0"/>
          <w:marBottom w:val="0"/>
          <w:divBdr>
            <w:top w:val="none" w:sz="0" w:space="0" w:color="auto"/>
            <w:left w:val="none" w:sz="0" w:space="0" w:color="auto"/>
            <w:bottom w:val="none" w:sz="0" w:space="0" w:color="auto"/>
            <w:right w:val="none" w:sz="0" w:space="0" w:color="auto"/>
          </w:divBdr>
        </w:div>
        <w:div w:id="1751584174">
          <w:marLeft w:val="0"/>
          <w:marRight w:val="0"/>
          <w:marTop w:val="0"/>
          <w:marBottom w:val="0"/>
          <w:divBdr>
            <w:top w:val="none" w:sz="0" w:space="0" w:color="auto"/>
            <w:left w:val="none" w:sz="0" w:space="0" w:color="auto"/>
            <w:bottom w:val="none" w:sz="0" w:space="0" w:color="auto"/>
            <w:right w:val="none" w:sz="0" w:space="0" w:color="auto"/>
          </w:divBdr>
        </w:div>
        <w:div w:id="1784034053">
          <w:marLeft w:val="0"/>
          <w:marRight w:val="0"/>
          <w:marTop w:val="0"/>
          <w:marBottom w:val="0"/>
          <w:divBdr>
            <w:top w:val="none" w:sz="0" w:space="0" w:color="auto"/>
            <w:left w:val="none" w:sz="0" w:space="0" w:color="auto"/>
            <w:bottom w:val="none" w:sz="0" w:space="0" w:color="auto"/>
            <w:right w:val="none" w:sz="0" w:space="0" w:color="auto"/>
          </w:divBdr>
        </w:div>
        <w:div w:id="1956476603">
          <w:marLeft w:val="0"/>
          <w:marRight w:val="0"/>
          <w:marTop w:val="0"/>
          <w:marBottom w:val="0"/>
          <w:divBdr>
            <w:top w:val="none" w:sz="0" w:space="0" w:color="auto"/>
            <w:left w:val="none" w:sz="0" w:space="0" w:color="auto"/>
            <w:bottom w:val="none" w:sz="0" w:space="0" w:color="auto"/>
            <w:right w:val="none" w:sz="0" w:space="0" w:color="auto"/>
          </w:divBdr>
        </w:div>
      </w:divsChild>
    </w:div>
    <w:div w:id="1306230712">
      <w:bodyDiv w:val="1"/>
      <w:marLeft w:val="0"/>
      <w:marRight w:val="0"/>
      <w:marTop w:val="0"/>
      <w:marBottom w:val="0"/>
      <w:divBdr>
        <w:top w:val="none" w:sz="0" w:space="0" w:color="auto"/>
        <w:left w:val="none" w:sz="0" w:space="0" w:color="auto"/>
        <w:bottom w:val="none" w:sz="0" w:space="0" w:color="auto"/>
        <w:right w:val="none" w:sz="0" w:space="0" w:color="auto"/>
      </w:divBdr>
    </w:div>
    <w:div w:id="1321231626">
      <w:bodyDiv w:val="1"/>
      <w:marLeft w:val="0"/>
      <w:marRight w:val="0"/>
      <w:marTop w:val="0"/>
      <w:marBottom w:val="0"/>
      <w:divBdr>
        <w:top w:val="none" w:sz="0" w:space="0" w:color="auto"/>
        <w:left w:val="none" w:sz="0" w:space="0" w:color="auto"/>
        <w:bottom w:val="none" w:sz="0" w:space="0" w:color="auto"/>
        <w:right w:val="none" w:sz="0" w:space="0" w:color="auto"/>
      </w:divBdr>
    </w:div>
    <w:div w:id="1348822711">
      <w:bodyDiv w:val="1"/>
      <w:marLeft w:val="0"/>
      <w:marRight w:val="0"/>
      <w:marTop w:val="0"/>
      <w:marBottom w:val="0"/>
      <w:divBdr>
        <w:top w:val="none" w:sz="0" w:space="0" w:color="auto"/>
        <w:left w:val="none" w:sz="0" w:space="0" w:color="auto"/>
        <w:bottom w:val="none" w:sz="0" w:space="0" w:color="auto"/>
        <w:right w:val="none" w:sz="0" w:space="0" w:color="auto"/>
      </w:divBdr>
    </w:div>
    <w:div w:id="1352991758">
      <w:bodyDiv w:val="1"/>
      <w:marLeft w:val="0"/>
      <w:marRight w:val="0"/>
      <w:marTop w:val="0"/>
      <w:marBottom w:val="0"/>
      <w:divBdr>
        <w:top w:val="none" w:sz="0" w:space="0" w:color="auto"/>
        <w:left w:val="none" w:sz="0" w:space="0" w:color="auto"/>
        <w:bottom w:val="none" w:sz="0" w:space="0" w:color="auto"/>
        <w:right w:val="none" w:sz="0" w:space="0" w:color="auto"/>
      </w:divBdr>
    </w:div>
    <w:div w:id="1368409176">
      <w:bodyDiv w:val="1"/>
      <w:marLeft w:val="0"/>
      <w:marRight w:val="0"/>
      <w:marTop w:val="0"/>
      <w:marBottom w:val="0"/>
      <w:divBdr>
        <w:top w:val="none" w:sz="0" w:space="0" w:color="auto"/>
        <w:left w:val="none" w:sz="0" w:space="0" w:color="auto"/>
        <w:bottom w:val="none" w:sz="0" w:space="0" w:color="auto"/>
        <w:right w:val="none" w:sz="0" w:space="0" w:color="auto"/>
      </w:divBdr>
    </w:div>
    <w:div w:id="1377585352">
      <w:bodyDiv w:val="1"/>
      <w:marLeft w:val="0"/>
      <w:marRight w:val="0"/>
      <w:marTop w:val="0"/>
      <w:marBottom w:val="0"/>
      <w:divBdr>
        <w:top w:val="none" w:sz="0" w:space="0" w:color="auto"/>
        <w:left w:val="none" w:sz="0" w:space="0" w:color="auto"/>
        <w:bottom w:val="none" w:sz="0" w:space="0" w:color="auto"/>
        <w:right w:val="none" w:sz="0" w:space="0" w:color="auto"/>
      </w:divBdr>
    </w:div>
    <w:div w:id="1414085230">
      <w:bodyDiv w:val="1"/>
      <w:marLeft w:val="0"/>
      <w:marRight w:val="0"/>
      <w:marTop w:val="0"/>
      <w:marBottom w:val="0"/>
      <w:divBdr>
        <w:top w:val="none" w:sz="0" w:space="0" w:color="auto"/>
        <w:left w:val="none" w:sz="0" w:space="0" w:color="auto"/>
        <w:bottom w:val="none" w:sz="0" w:space="0" w:color="auto"/>
        <w:right w:val="none" w:sz="0" w:space="0" w:color="auto"/>
      </w:divBdr>
    </w:div>
    <w:div w:id="1417095014">
      <w:bodyDiv w:val="1"/>
      <w:marLeft w:val="0"/>
      <w:marRight w:val="0"/>
      <w:marTop w:val="0"/>
      <w:marBottom w:val="0"/>
      <w:divBdr>
        <w:top w:val="none" w:sz="0" w:space="0" w:color="auto"/>
        <w:left w:val="none" w:sz="0" w:space="0" w:color="auto"/>
        <w:bottom w:val="none" w:sz="0" w:space="0" w:color="auto"/>
        <w:right w:val="none" w:sz="0" w:space="0" w:color="auto"/>
      </w:divBdr>
    </w:div>
    <w:div w:id="1441680107">
      <w:bodyDiv w:val="1"/>
      <w:marLeft w:val="0"/>
      <w:marRight w:val="0"/>
      <w:marTop w:val="0"/>
      <w:marBottom w:val="0"/>
      <w:divBdr>
        <w:top w:val="none" w:sz="0" w:space="0" w:color="auto"/>
        <w:left w:val="none" w:sz="0" w:space="0" w:color="auto"/>
        <w:bottom w:val="none" w:sz="0" w:space="0" w:color="auto"/>
        <w:right w:val="none" w:sz="0" w:space="0" w:color="auto"/>
      </w:divBdr>
    </w:div>
    <w:div w:id="1447039029">
      <w:bodyDiv w:val="1"/>
      <w:marLeft w:val="0"/>
      <w:marRight w:val="0"/>
      <w:marTop w:val="0"/>
      <w:marBottom w:val="0"/>
      <w:divBdr>
        <w:top w:val="none" w:sz="0" w:space="0" w:color="auto"/>
        <w:left w:val="none" w:sz="0" w:space="0" w:color="auto"/>
        <w:bottom w:val="none" w:sz="0" w:space="0" w:color="auto"/>
        <w:right w:val="none" w:sz="0" w:space="0" w:color="auto"/>
      </w:divBdr>
    </w:div>
    <w:div w:id="1462846640">
      <w:bodyDiv w:val="1"/>
      <w:marLeft w:val="0"/>
      <w:marRight w:val="0"/>
      <w:marTop w:val="0"/>
      <w:marBottom w:val="0"/>
      <w:divBdr>
        <w:top w:val="none" w:sz="0" w:space="0" w:color="auto"/>
        <w:left w:val="none" w:sz="0" w:space="0" w:color="auto"/>
        <w:bottom w:val="none" w:sz="0" w:space="0" w:color="auto"/>
        <w:right w:val="none" w:sz="0" w:space="0" w:color="auto"/>
      </w:divBdr>
      <w:divsChild>
        <w:div w:id="250313640">
          <w:marLeft w:val="0"/>
          <w:marRight w:val="0"/>
          <w:marTop w:val="0"/>
          <w:marBottom w:val="0"/>
          <w:divBdr>
            <w:top w:val="none" w:sz="0" w:space="0" w:color="auto"/>
            <w:left w:val="none" w:sz="0" w:space="0" w:color="auto"/>
            <w:bottom w:val="none" w:sz="0" w:space="0" w:color="auto"/>
            <w:right w:val="none" w:sz="0" w:space="0" w:color="auto"/>
          </w:divBdr>
        </w:div>
        <w:div w:id="290327512">
          <w:marLeft w:val="0"/>
          <w:marRight w:val="0"/>
          <w:marTop w:val="0"/>
          <w:marBottom w:val="0"/>
          <w:divBdr>
            <w:top w:val="none" w:sz="0" w:space="0" w:color="auto"/>
            <w:left w:val="none" w:sz="0" w:space="0" w:color="auto"/>
            <w:bottom w:val="none" w:sz="0" w:space="0" w:color="auto"/>
            <w:right w:val="none" w:sz="0" w:space="0" w:color="auto"/>
          </w:divBdr>
        </w:div>
        <w:div w:id="364143119">
          <w:marLeft w:val="0"/>
          <w:marRight w:val="0"/>
          <w:marTop w:val="0"/>
          <w:marBottom w:val="0"/>
          <w:divBdr>
            <w:top w:val="none" w:sz="0" w:space="0" w:color="auto"/>
            <w:left w:val="none" w:sz="0" w:space="0" w:color="auto"/>
            <w:bottom w:val="none" w:sz="0" w:space="0" w:color="auto"/>
            <w:right w:val="none" w:sz="0" w:space="0" w:color="auto"/>
          </w:divBdr>
        </w:div>
        <w:div w:id="582375711">
          <w:marLeft w:val="0"/>
          <w:marRight w:val="0"/>
          <w:marTop w:val="0"/>
          <w:marBottom w:val="0"/>
          <w:divBdr>
            <w:top w:val="none" w:sz="0" w:space="0" w:color="auto"/>
            <w:left w:val="none" w:sz="0" w:space="0" w:color="auto"/>
            <w:bottom w:val="none" w:sz="0" w:space="0" w:color="auto"/>
            <w:right w:val="none" w:sz="0" w:space="0" w:color="auto"/>
          </w:divBdr>
        </w:div>
        <w:div w:id="879704355">
          <w:marLeft w:val="0"/>
          <w:marRight w:val="0"/>
          <w:marTop w:val="0"/>
          <w:marBottom w:val="0"/>
          <w:divBdr>
            <w:top w:val="none" w:sz="0" w:space="0" w:color="auto"/>
            <w:left w:val="none" w:sz="0" w:space="0" w:color="auto"/>
            <w:bottom w:val="none" w:sz="0" w:space="0" w:color="auto"/>
            <w:right w:val="none" w:sz="0" w:space="0" w:color="auto"/>
          </w:divBdr>
        </w:div>
        <w:div w:id="892157985">
          <w:marLeft w:val="0"/>
          <w:marRight w:val="0"/>
          <w:marTop w:val="0"/>
          <w:marBottom w:val="0"/>
          <w:divBdr>
            <w:top w:val="none" w:sz="0" w:space="0" w:color="auto"/>
            <w:left w:val="none" w:sz="0" w:space="0" w:color="auto"/>
            <w:bottom w:val="none" w:sz="0" w:space="0" w:color="auto"/>
            <w:right w:val="none" w:sz="0" w:space="0" w:color="auto"/>
          </w:divBdr>
        </w:div>
        <w:div w:id="1413430527">
          <w:marLeft w:val="0"/>
          <w:marRight w:val="0"/>
          <w:marTop w:val="0"/>
          <w:marBottom w:val="0"/>
          <w:divBdr>
            <w:top w:val="none" w:sz="0" w:space="0" w:color="auto"/>
            <w:left w:val="none" w:sz="0" w:space="0" w:color="auto"/>
            <w:bottom w:val="none" w:sz="0" w:space="0" w:color="auto"/>
            <w:right w:val="none" w:sz="0" w:space="0" w:color="auto"/>
          </w:divBdr>
        </w:div>
        <w:div w:id="1446344658">
          <w:marLeft w:val="0"/>
          <w:marRight w:val="0"/>
          <w:marTop w:val="0"/>
          <w:marBottom w:val="0"/>
          <w:divBdr>
            <w:top w:val="none" w:sz="0" w:space="0" w:color="auto"/>
            <w:left w:val="none" w:sz="0" w:space="0" w:color="auto"/>
            <w:bottom w:val="none" w:sz="0" w:space="0" w:color="auto"/>
            <w:right w:val="none" w:sz="0" w:space="0" w:color="auto"/>
          </w:divBdr>
        </w:div>
        <w:div w:id="2038771953">
          <w:marLeft w:val="0"/>
          <w:marRight w:val="0"/>
          <w:marTop w:val="0"/>
          <w:marBottom w:val="0"/>
          <w:divBdr>
            <w:top w:val="none" w:sz="0" w:space="0" w:color="auto"/>
            <w:left w:val="none" w:sz="0" w:space="0" w:color="auto"/>
            <w:bottom w:val="none" w:sz="0" w:space="0" w:color="auto"/>
            <w:right w:val="none" w:sz="0" w:space="0" w:color="auto"/>
          </w:divBdr>
        </w:div>
      </w:divsChild>
    </w:div>
    <w:div w:id="1474714103">
      <w:bodyDiv w:val="1"/>
      <w:marLeft w:val="0"/>
      <w:marRight w:val="0"/>
      <w:marTop w:val="0"/>
      <w:marBottom w:val="0"/>
      <w:divBdr>
        <w:top w:val="none" w:sz="0" w:space="0" w:color="auto"/>
        <w:left w:val="none" w:sz="0" w:space="0" w:color="auto"/>
        <w:bottom w:val="none" w:sz="0" w:space="0" w:color="auto"/>
        <w:right w:val="none" w:sz="0" w:space="0" w:color="auto"/>
      </w:divBdr>
    </w:div>
    <w:div w:id="1521241775">
      <w:bodyDiv w:val="1"/>
      <w:marLeft w:val="0"/>
      <w:marRight w:val="0"/>
      <w:marTop w:val="0"/>
      <w:marBottom w:val="0"/>
      <w:divBdr>
        <w:top w:val="none" w:sz="0" w:space="0" w:color="auto"/>
        <w:left w:val="none" w:sz="0" w:space="0" w:color="auto"/>
        <w:bottom w:val="none" w:sz="0" w:space="0" w:color="auto"/>
        <w:right w:val="none" w:sz="0" w:space="0" w:color="auto"/>
      </w:divBdr>
    </w:div>
    <w:div w:id="1541280276">
      <w:bodyDiv w:val="1"/>
      <w:marLeft w:val="0"/>
      <w:marRight w:val="0"/>
      <w:marTop w:val="0"/>
      <w:marBottom w:val="0"/>
      <w:divBdr>
        <w:top w:val="none" w:sz="0" w:space="0" w:color="auto"/>
        <w:left w:val="none" w:sz="0" w:space="0" w:color="auto"/>
        <w:bottom w:val="none" w:sz="0" w:space="0" w:color="auto"/>
        <w:right w:val="none" w:sz="0" w:space="0" w:color="auto"/>
      </w:divBdr>
      <w:divsChild>
        <w:div w:id="276304078">
          <w:marLeft w:val="0"/>
          <w:marRight w:val="0"/>
          <w:marTop w:val="0"/>
          <w:marBottom w:val="0"/>
          <w:divBdr>
            <w:top w:val="none" w:sz="0" w:space="0" w:color="auto"/>
            <w:left w:val="none" w:sz="0" w:space="0" w:color="auto"/>
            <w:bottom w:val="none" w:sz="0" w:space="0" w:color="auto"/>
            <w:right w:val="none" w:sz="0" w:space="0" w:color="auto"/>
          </w:divBdr>
        </w:div>
        <w:div w:id="505943293">
          <w:marLeft w:val="0"/>
          <w:marRight w:val="0"/>
          <w:marTop w:val="0"/>
          <w:marBottom w:val="0"/>
          <w:divBdr>
            <w:top w:val="none" w:sz="0" w:space="0" w:color="auto"/>
            <w:left w:val="none" w:sz="0" w:space="0" w:color="auto"/>
            <w:bottom w:val="none" w:sz="0" w:space="0" w:color="auto"/>
            <w:right w:val="none" w:sz="0" w:space="0" w:color="auto"/>
          </w:divBdr>
        </w:div>
        <w:div w:id="717238294">
          <w:marLeft w:val="0"/>
          <w:marRight w:val="0"/>
          <w:marTop w:val="0"/>
          <w:marBottom w:val="0"/>
          <w:divBdr>
            <w:top w:val="none" w:sz="0" w:space="0" w:color="auto"/>
            <w:left w:val="none" w:sz="0" w:space="0" w:color="auto"/>
            <w:bottom w:val="none" w:sz="0" w:space="0" w:color="auto"/>
            <w:right w:val="none" w:sz="0" w:space="0" w:color="auto"/>
          </w:divBdr>
        </w:div>
        <w:div w:id="1169981418">
          <w:marLeft w:val="0"/>
          <w:marRight w:val="0"/>
          <w:marTop w:val="0"/>
          <w:marBottom w:val="0"/>
          <w:divBdr>
            <w:top w:val="none" w:sz="0" w:space="0" w:color="auto"/>
            <w:left w:val="none" w:sz="0" w:space="0" w:color="auto"/>
            <w:bottom w:val="none" w:sz="0" w:space="0" w:color="auto"/>
            <w:right w:val="none" w:sz="0" w:space="0" w:color="auto"/>
          </w:divBdr>
        </w:div>
        <w:div w:id="1260942041">
          <w:marLeft w:val="0"/>
          <w:marRight w:val="0"/>
          <w:marTop w:val="0"/>
          <w:marBottom w:val="0"/>
          <w:divBdr>
            <w:top w:val="none" w:sz="0" w:space="0" w:color="auto"/>
            <w:left w:val="none" w:sz="0" w:space="0" w:color="auto"/>
            <w:bottom w:val="none" w:sz="0" w:space="0" w:color="auto"/>
            <w:right w:val="none" w:sz="0" w:space="0" w:color="auto"/>
          </w:divBdr>
        </w:div>
        <w:div w:id="1362365270">
          <w:marLeft w:val="0"/>
          <w:marRight w:val="0"/>
          <w:marTop w:val="0"/>
          <w:marBottom w:val="0"/>
          <w:divBdr>
            <w:top w:val="none" w:sz="0" w:space="0" w:color="auto"/>
            <w:left w:val="none" w:sz="0" w:space="0" w:color="auto"/>
            <w:bottom w:val="none" w:sz="0" w:space="0" w:color="auto"/>
            <w:right w:val="none" w:sz="0" w:space="0" w:color="auto"/>
          </w:divBdr>
        </w:div>
        <w:div w:id="1374161349">
          <w:marLeft w:val="0"/>
          <w:marRight w:val="0"/>
          <w:marTop w:val="0"/>
          <w:marBottom w:val="0"/>
          <w:divBdr>
            <w:top w:val="none" w:sz="0" w:space="0" w:color="auto"/>
            <w:left w:val="none" w:sz="0" w:space="0" w:color="auto"/>
            <w:bottom w:val="none" w:sz="0" w:space="0" w:color="auto"/>
            <w:right w:val="none" w:sz="0" w:space="0" w:color="auto"/>
          </w:divBdr>
        </w:div>
        <w:div w:id="1386179697">
          <w:marLeft w:val="0"/>
          <w:marRight w:val="0"/>
          <w:marTop w:val="0"/>
          <w:marBottom w:val="0"/>
          <w:divBdr>
            <w:top w:val="none" w:sz="0" w:space="0" w:color="auto"/>
            <w:left w:val="none" w:sz="0" w:space="0" w:color="auto"/>
            <w:bottom w:val="none" w:sz="0" w:space="0" w:color="auto"/>
            <w:right w:val="none" w:sz="0" w:space="0" w:color="auto"/>
          </w:divBdr>
        </w:div>
        <w:div w:id="1393624960">
          <w:marLeft w:val="0"/>
          <w:marRight w:val="0"/>
          <w:marTop w:val="0"/>
          <w:marBottom w:val="0"/>
          <w:divBdr>
            <w:top w:val="none" w:sz="0" w:space="0" w:color="auto"/>
            <w:left w:val="none" w:sz="0" w:space="0" w:color="auto"/>
            <w:bottom w:val="none" w:sz="0" w:space="0" w:color="auto"/>
            <w:right w:val="none" w:sz="0" w:space="0" w:color="auto"/>
          </w:divBdr>
        </w:div>
      </w:divsChild>
    </w:div>
    <w:div w:id="1546022708">
      <w:bodyDiv w:val="1"/>
      <w:marLeft w:val="0"/>
      <w:marRight w:val="0"/>
      <w:marTop w:val="0"/>
      <w:marBottom w:val="0"/>
      <w:divBdr>
        <w:top w:val="none" w:sz="0" w:space="0" w:color="auto"/>
        <w:left w:val="none" w:sz="0" w:space="0" w:color="auto"/>
        <w:bottom w:val="none" w:sz="0" w:space="0" w:color="auto"/>
        <w:right w:val="none" w:sz="0" w:space="0" w:color="auto"/>
      </w:divBdr>
      <w:divsChild>
        <w:div w:id="133984152">
          <w:marLeft w:val="0"/>
          <w:marRight w:val="0"/>
          <w:marTop w:val="0"/>
          <w:marBottom w:val="0"/>
          <w:divBdr>
            <w:top w:val="none" w:sz="0" w:space="0" w:color="auto"/>
            <w:left w:val="none" w:sz="0" w:space="0" w:color="auto"/>
            <w:bottom w:val="none" w:sz="0" w:space="0" w:color="auto"/>
            <w:right w:val="none" w:sz="0" w:space="0" w:color="auto"/>
          </w:divBdr>
        </w:div>
        <w:div w:id="543564267">
          <w:marLeft w:val="0"/>
          <w:marRight w:val="0"/>
          <w:marTop w:val="0"/>
          <w:marBottom w:val="0"/>
          <w:divBdr>
            <w:top w:val="none" w:sz="0" w:space="0" w:color="auto"/>
            <w:left w:val="none" w:sz="0" w:space="0" w:color="auto"/>
            <w:bottom w:val="none" w:sz="0" w:space="0" w:color="auto"/>
            <w:right w:val="none" w:sz="0" w:space="0" w:color="auto"/>
          </w:divBdr>
        </w:div>
        <w:div w:id="567498337">
          <w:marLeft w:val="0"/>
          <w:marRight w:val="0"/>
          <w:marTop w:val="0"/>
          <w:marBottom w:val="0"/>
          <w:divBdr>
            <w:top w:val="none" w:sz="0" w:space="0" w:color="auto"/>
            <w:left w:val="none" w:sz="0" w:space="0" w:color="auto"/>
            <w:bottom w:val="none" w:sz="0" w:space="0" w:color="auto"/>
            <w:right w:val="none" w:sz="0" w:space="0" w:color="auto"/>
          </w:divBdr>
        </w:div>
        <w:div w:id="1264344306">
          <w:marLeft w:val="0"/>
          <w:marRight w:val="0"/>
          <w:marTop w:val="0"/>
          <w:marBottom w:val="0"/>
          <w:divBdr>
            <w:top w:val="none" w:sz="0" w:space="0" w:color="auto"/>
            <w:left w:val="none" w:sz="0" w:space="0" w:color="auto"/>
            <w:bottom w:val="none" w:sz="0" w:space="0" w:color="auto"/>
            <w:right w:val="none" w:sz="0" w:space="0" w:color="auto"/>
          </w:divBdr>
        </w:div>
        <w:div w:id="1322006206">
          <w:marLeft w:val="0"/>
          <w:marRight w:val="0"/>
          <w:marTop w:val="0"/>
          <w:marBottom w:val="0"/>
          <w:divBdr>
            <w:top w:val="none" w:sz="0" w:space="0" w:color="auto"/>
            <w:left w:val="none" w:sz="0" w:space="0" w:color="auto"/>
            <w:bottom w:val="none" w:sz="0" w:space="0" w:color="auto"/>
            <w:right w:val="none" w:sz="0" w:space="0" w:color="auto"/>
          </w:divBdr>
        </w:div>
        <w:div w:id="1367833159">
          <w:marLeft w:val="0"/>
          <w:marRight w:val="0"/>
          <w:marTop w:val="0"/>
          <w:marBottom w:val="0"/>
          <w:divBdr>
            <w:top w:val="none" w:sz="0" w:space="0" w:color="auto"/>
            <w:left w:val="none" w:sz="0" w:space="0" w:color="auto"/>
            <w:bottom w:val="none" w:sz="0" w:space="0" w:color="auto"/>
            <w:right w:val="none" w:sz="0" w:space="0" w:color="auto"/>
          </w:divBdr>
        </w:div>
        <w:div w:id="1380669885">
          <w:marLeft w:val="0"/>
          <w:marRight w:val="0"/>
          <w:marTop w:val="0"/>
          <w:marBottom w:val="0"/>
          <w:divBdr>
            <w:top w:val="none" w:sz="0" w:space="0" w:color="auto"/>
            <w:left w:val="none" w:sz="0" w:space="0" w:color="auto"/>
            <w:bottom w:val="none" w:sz="0" w:space="0" w:color="auto"/>
            <w:right w:val="none" w:sz="0" w:space="0" w:color="auto"/>
          </w:divBdr>
        </w:div>
        <w:div w:id="1709333829">
          <w:marLeft w:val="0"/>
          <w:marRight w:val="0"/>
          <w:marTop w:val="0"/>
          <w:marBottom w:val="0"/>
          <w:divBdr>
            <w:top w:val="none" w:sz="0" w:space="0" w:color="auto"/>
            <w:left w:val="none" w:sz="0" w:space="0" w:color="auto"/>
            <w:bottom w:val="none" w:sz="0" w:space="0" w:color="auto"/>
            <w:right w:val="none" w:sz="0" w:space="0" w:color="auto"/>
          </w:divBdr>
        </w:div>
        <w:div w:id="1779789673">
          <w:marLeft w:val="0"/>
          <w:marRight w:val="0"/>
          <w:marTop w:val="0"/>
          <w:marBottom w:val="0"/>
          <w:divBdr>
            <w:top w:val="none" w:sz="0" w:space="0" w:color="auto"/>
            <w:left w:val="none" w:sz="0" w:space="0" w:color="auto"/>
            <w:bottom w:val="none" w:sz="0" w:space="0" w:color="auto"/>
            <w:right w:val="none" w:sz="0" w:space="0" w:color="auto"/>
          </w:divBdr>
        </w:div>
      </w:divsChild>
    </w:div>
    <w:div w:id="1558662132">
      <w:bodyDiv w:val="1"/>
      <w:marLeft w:val="0"/>
      <w:marRight w:val="0"/>
      <w:marTop w:val="0"/>
      <w:marBottom w:val="0"/>
      <w:divBdr>
        <w:top w:val="none" w:sz="0" w:space="0" w:color="auto"/>
        <w:left w:val="none" w:sz="0" w:space="0" w:color="auto"/>
        <w:bottom w:val="none" w:sz="0" w:space="0" w:color="auto"/>
        <w:right w:val="none" w:sz="0" w:space="0" w:color="auto"/>
      </w:divBdr>
      <w:divsChild>
        <w:div w:id="767770697">
          <w:blockQuote w:val="1"/>
          <w:marLeft w:val="720"/>
          <w:marRight w:val="720"/>
          <w:marTop w:val="100"/>
          <w:marBottom w:val="100"/>
          <w:divBdr>
            <w:top w:val="none" w:sz="0" w:space="0" w:color="auto"/>
            <w:left w:val="none" w:sz="0" w:space="0" w:color="auto"/>
            <w:bottom w:val="none" w:sz="0" w:space="0" w:color="auto"/>
            <w:right w:val="none" w:sz="0" w:space="0" w:color="auto"/>
          </w:divBdr>
        </w:div>
      </w:divsChild>
    </w:div>
    <w:div w:id="1581940220">
      <w:bodyDiv w:val="1"/>
      <w:marLeft w:val="0"/>
      <w:marRight w:val="0"/>
      <w:marTop w:val="0"/>
      <w:marBottom w:val="0"/>
      <w:divBdr>
        <w:top w:val="none" w:sz="0" w:space="0" w:color="auto"/>
        <w:left w:val="none" w:sz="0" w:space="0" w:color="auto"/>
        <w:bottom w:val="none" w:sz="0" w:space="0" w:color="auto"/>
        <w:right w:val="none" w:sz="0" w:space="0" w:color="auto"/>
      </w:divBdr>
    </w:div>
    <w:div w:id="1614751455">
      <w:bodyDiv w:val="1"/>
      <w:marLeft w:val="0"/>
      <w:marRight w:val="0"/>
      <w:marTop w:val="0"/>
      <w:marBottom w:val="0"/>
      <w:divBdr>
        <w:top w:val="none" w:sz="0" w:space="0" w:color="auto"/>
        <w:left w:val="none" w:sz="0" w:space="0" w:color="auto"/>
        <w:bottom w:val="none" w:sz="0" w:space="0" w:color="auto"/>
        <w:right w:val="none" w:sz="0" w:space="0" w:color="auto"/>
      </w:divBdr>
    </w:div>
    <w:div w:id="1625967483">
      <w:bodyDiv w:val="1"/>
      <w:marLeft w:val="0"/>
      <w:marRight w:val="0"/>
      <w:marTop w:val="0"/>
      <w:marBottom w:val="0"/>
      <w:divBdr>
        <w:top w:val="none" w:sz="0" w:space="0" w:color="auto"/>
        <w:left w:val="none" w:sz="0" w:space="0" w:color="auto"/>
        <w:bottom w:val="none" w:sz="0" w:space="0" w:color="auto"/>
        <w:right w:val="none" w:sz="0" w:space="0" w:color="auto"/>
      </w:divBdr>
    </w:div>
    <w:div w:id="1633558230">
      <w:bodyDiv w:val="1"/>
      <w:marLeft w:val="0"/>
      <w:marRight w:val="0"/>
      <w:marTop w:val="0"/>
      <w:marBottom w:val="0"/>
      <w:divBdr>
        <w:top w:val="none" w:sz="0" w:space="0" w:color="auto"/>
        <w:left w:val="none" w:sz="0" w:space="0" w:color="auto"/>
        <w:bottom w:val="none" w:sz="0" w:space="0" w:color="auto"/>
        <w:right w:val="none" w:sz="0" w:space="0" w:color="auto"/>
      </w:divBdr>
    </w:div>
    <w:div w:id="1638217356">
      <w:bodyDiv w:val="1"/>
      <w:marLeft w:val="0"/>
      <w:marRight w:val="0"/>
      <w:marTop w:val="0"/>
      <w:marBottom w:val="0"/>
      <w:divBdr>
        <w:top w:val="none" w:sz="0" w:space="0" w:color="auto"/>
        <w:left w:val="none" w:sz="0" w:space="0" w:color="auto"/>
        <w:bottom w:val="none" w:sz="0" w:space="0" w:color="auto"/>
        <w:right w:val="none" w:sz="0" w:space="0" w:color="auto"/>
      </w:divBdr>
    </w:div>
    <w:div w:id="1655598294">
      <w:bodyDiv w:val="1"/>
      <w:marLeft w:val="0"/>
      <w:marRight w:val="0"/>
      <w:marTop w:val="0"/>
      <w:marBottom w:val="0"/>
      <w:divBdr>
        <w:top w:val="none" w:sz="0" w:space="0" w:color="auto"/>
        <w:left w:val="none" w:sz="0" w:space="0" w:color="auto"/>
        <w:bottom w:val="none" w:sz="0" w:space="0" w:color="auto"/>
        <w:right w:val="none" w:sz="0" w:space="0" w:color="auto"/>
      </w:divBdr>
    </w:div>
    <w:div w:id="1669673575">
      <w:bodyDiv w:val="1"/>
      <w:marLeft w:val="0"/>
      <w:marRight w:val="0"/>
      <w:marTop w:val="0"/>
      <w:marBottom w:val="0"/>
      <w:divBdr>
        <w:top w:val="none" w:sz="0" w:space="0" w:color="auto"/>
        <w:left w:val="none" w:sz="0" w:space="0" w:color="auto"/>
        <w:bottom w:val="none" w:sz="0" w:space="0" w:color="auto"/>
        <w:right w:val="none" w:sz="0" w:space="0" w:color="auto"/>
      </w:divBdr>
    </w:div>
    <w:div w:id="1711491859">
      <w:bodyDiv w:val="1"/>
      <w:marLeft w:val="0"/>
      <w:marRight w:val="0"/>
      <w:marTop w:val="0"/>
      <w:marBottom w:val="0"/>
      <w:divBdr>
        <w:top w:val="none" w:sz="0" w:space="0" w:color="auto"/>
        <w:left w:val="none" w:sz="0" w:space="0" w:color="auto"/>
        <w:bottom w:val="none" w:sz="0" w:space="0" w:color="auto"/>
        <w:right w:val="none" w:sz="0" w:space="0" w:color="auto"/>
      </w:divBdr>
      <w:divsChild>
        <w:div w:id="249699298">
          <w:marLeft w:val="994"/>
          <w:marRight w:val="0"/>
          <w:marTop w:val="100"/>
          <w:marBottom w:val="120"/>
          <w:divBdr>
            <w:top w:val="none" w:sz="0" w:space="0" w:color="auto"/>
            <w:left w:val="none" w:sz="0" w:space="0" w:color="auto"/>
            <w:bottom w:val="none" w:sz="0" w:space="0" w:color="auto"/>
            <w:right w:val="none" w:sz="0" w:space="0" w:color="auto"/>
          </w:divBdr>
        </w:div>
        <w:div w:id="696076299">
          <w:marLeft w:val="994"/>
          <w:marRight w:val="0"/>
          <w:marTop w:val="100"/>
          <w:marBottom w:val="120"/>
          <w:divBdr>
            <w:top w:val="none" w:sz="0" w:space="0" w:color="auto"/>
            <w:left w:val="none" w:sz="0" w:space="0" w:color="auto"/>
            <w:bottom w:val="none" w:sz="0" w:space="0" w:color="auto"/>
            <w:right w:val="none" w:sz="0" w:space="0" w:color="auto"/>
          </w:divBdr>
        </w:div>
        <w:div w:id="1806386255">
          <w:marLeft w:val="994"/>
          <w:marRight w:val="0"/>
          <w:marTop w:val="100"/>
          <w:marBottom w:val="120"/>
          <w:divBdr>
            <w:top w:val="none" w:sz="0" w:space="0" w:color="auto"/>
            <w:left w:val="none" w:sz="0" w:space="0" w:color="auto"/>
            <w:bottom w:val="none" w:sz="0" w:space="0" w:color="auto"/>
            <w:right w:val="none" w:sz="0" w:space="0" w:color="auto"/>
          </w:divBdr>
        </w:div>
        <w:div w:id="1972395114">
          <w:marLeft w:val="994"/>
          <w:marRight w:val="0"/>
          <w:marTop w:val="100"/>
          <w:marBottom w:val="120"/>
          <w:divBdr>
            <w:top w:val="none" w:sz="0" w:space="0" w:color="auto"/>
            <w:left w:val="none" w:sz="0" w:space="0" w:color="auto"/>
            <w:bottom w:val="none" w:sz="0" w:space="0" w:color="auto"/>
            <w:right w:val="none" w:sz="0" w:space="0" w:color="auto"/>
          </w:divBdr>
        </w:div>
      </w:divsChild>
    </w:div>
    <w:div w:id="1737125504">
      <w:bodyDiv w:val="1"/>
      <w:marLeft w:val="0"/>
      <w:marRight w:val="0"/>
      <w:marTop w:val="0"/>
      <w:marBottom w:val="0"/>
      <w:divBdr>
        <w:top w:val="none" w:sz="0" w:space="0" w:color="auto"/>
        <w:left w:val="none" w:sz="0" w:space="0" w:color="auto"/>
        <w:bottom w:val="none" w:sz="0" w:space="0" w:color="auto"/>
        <w:right w:val="none" w:sz="0" w:space="0" w:color="auto"/>
      </w:divBdr>
    </w:div>
    <w:div w:id="1751386135">
      <w:bodyDiv w:val="1"/>
      <w:marLeft w:val="0"/>
      <w:marRight w:val="0"/>
      <w:marTop w:val="0"/>
      <w:marBottom w:val="0"/>
      <w:divBdr>
        <w:top w:val="none" w:sz="0" w:space="0" w:color="auto"/>
        <w:left w:val="none" w:sz="0" w:space="0" w:color="auto"/>
        <w:bottom w:val="none" w:sz="0" w:space="0" w:color="auto"/>
        <w:right w:val="none" w:sz="0" w:space="0" w:color="auto"/>
      </w:divBdr>
    </w:div>
    <w:div w:id="1755668058">
      <w:bodyDiv w:val="1"/>
      <w:marLeft w:val="0"/>
      <w:marRight w:val="0"/>
      <w:marTop w:val="0"/>
      <w:marBottom w:val="0"/>
      <w:divBdr>
        <w:top w:val="none" w:sz="0" w:space="0" w:color="auto"/>
        <w:left w:val="none" w:sz="0" w:space="0" w:color="auto"/>
        <w:bottom w:val="none" w:sz="0" w:space="0" w:color="auto"/>
        <w:right w:val="none" w:sz="0" w:space="0" w:color="auto"/>
      </w:divBdr>
    </w:div>
    <w:div w:id="1755710440">
      <w:bodyDiv w:val="1"/>
      <w:marLeft w:val="0"/>
      <w:marRight w:val="0"/>
      <w:marTop w:val="0"/>
      <w:marBottom w:val="0"/>
      <w:divBdr>
        <w:top w:val="none" w:sz="0" w:space="0" w:color="auto"/>
        <w:left w:val="none" w:sz="0" w:space="0" w:color="auto"/>
        <w:bottom w:val="none" w:sz="0" w:space="0" w:color="auto"/>
        <w:right w:val="none" w:sz="0" w:space="0" w:color="auto"/>
      </w:divBdr>
      <w:divsChild>
        <w:div w:id="650207672">
          <w:marLeft w:val="0"/>
          <w:marRight w:val="0"/>
          <w:marTop w:val="0"/>
          <w:marBottom w:val="0"/>
          <w:divBdr>
            <w:top w:val="none" w:sz="0" w:space="0" w:color="auto"/>
            <w:left w:val="none" w:sz="0" w:space="0" w:color="auto"/>
            <w:bottom w:val="none" w:sz="0" w:space="0" w:color="auto"/>
            <w:right w:val="none" w:sz="0" w:space="0" w:color="auto"/>
          </w:divBdr>
        </w:div>
        <w:div w:id="1876967241">
          <w:marLeft w:val="0"/>
          <w:marRight w:val="0"/>
          <w:marTop w:val="0"/>
          <w:marBottom w:val="0"/>
          <w:divBdr>
            <w:top w:val="none" w:sz="0" w:space="0" w:color="auto"/>
            <w:left w:val="none" w:sz="0" w:space="0" w:color="auto"/>
            <w:bottom w:val="none" w:sz="0" w:space="0" w:color="auto"/>
            <w:right w:val="none" w:sz="0" w:space="0" w:color="auto"/>
          </w:divBdr>
        </w:div>
      </w:divsChild>
    </w:div>
    <w:div w:id="1779911145">
      <w:bodyDiv w:val="1"/>
      <w:marLeft w:val="0"/>
      <w:marRight w:val="0"/>
      <w:marTop w:val="0"/>
      <w:marBottom w:val="0"/>
      <w:divBdr>
        <w:top w:val="none" w:sz="0" w:space="0" w:color="auto"/>
        <w:left w:val="none" w:sz="0" w:space="0" w:color="auto"/>
        <w:bottom w:val="none" w:sz="0" w:space="0" w:color="auto"/>
        <w:right w:val="none" w:sz="0" w:space="0" w:color="auto"/>
      </w:divBdr>
    </w:div>
    <w:div w:id="1846166817">
      <w:bodyDiv w:val="1"/>
      <w:marLeft w:val="0"/>
      <w:marRight w:val="0"/>
      <w:marTop w:val="0"/>
      <w:marBottom w:val="0"/>
      <w:divBdr>
        <w:top w:val="none" w:sz="0" w:space="0" w:color="auto"/>
        <w:left w:val="none" w:sz="0" w:space="0" w:color="auto"/>
        <w:bottom w:val="none" w:sz="0" w:space="0" w:color="auto"/>
        <w:right w:val="none" w:sz="0" w:space="0" w:color="auto"/>
      </w:divBdr>
    </w:div>
    <w:div w:id="1948272433">
      <w:bodyDiv w:val="1"/>
      <w:marLeft w:val="0"/>
      <w:marRight w:val="0"/>
      <w:marTop w:val="0"/>
      <w:marBottom w:val="0"/>
      <w:divBdr>
        <w:top w:val="none" w:sz="0" w:space="0" w:color="auto"/>
        <w:left w:val="none" w:sz="0" w:space="0" w:color="auto"/>
        <w:bottom w:val="none" w:sz="0" w:space="0" w:color="auto"/>
        <w:right w:val="none" w:sz="0" w:space="0" w:color="auto"/>
      </w:divBdr>
      <w:divsChild>
        <w:div w:id="1377049108">
          <w:blockQuote w:val="1"/>
          <w:marLeft w:val="720"/>
          <w:marRight w:val="720"/>
          <w:marTop w:val="100"/>
          <w:marBottom w:val="100"/>
          <w:divBdr>
            <w:top w:val="none" w:sz="0" w:space="0" w:color="auto"/>
            <w:left w:val="none" w:sz="0" w:space="0" w:color="auto"/>
            <w:bottom w:val="none" w:sz="0" w:space="0" w:color="auto"/>
            <w:right w:val="none" w:sz="0" w:space="0" w:color="auto"/>
          </w:divBdr>
        </w:div>
      </w:divsChild>
    </w:div>
    <w:div w:id="1949727927">
      <w:bodyDiv w:val="1"/>
      <w:marLeft w:val="0"/>
      <w:marRight w:val="0"/>
      <w:marTop w:val="0"/>
      <w:marBottom w:val="0"/>
      <w:divBdr>
        <w:top w:val="none" w:sz="0" w:space="0" w:color="auto"/>
        <w:left w:val="none" w:sz="0" w:space="0" w:color="auto"/>
        <w:bottom w:val="none" w:sz="0" w:space="0" w:color="auto"/>
        <w:right w:val="none" w:sz="0" w:space="0" w:color="auto"/>
      </w:divBdr>
    </w:div>
    <w:div w:id="1994599138">
      <w:bodyDiv w:val="1"/>
      <w:marLeft w:val="0"/>
      <w:marRight w:val="0"/>
      <w:marTop w:val="0"/>
      <w:marBottom w:val="0"/>
      <w:divBdr>
        <w:top w:val="none" w:sz="0" w:space="0" w:color="auto"/>
        <w:left w:val="none" w:sz="0" w:space="0" w:color="auto"/>
        <w:bottom w:val="none" w:sz="0" w:space="0" w:color="auto"/>
        <w:right w:val="none" w:sz="0" w:space="0" w:color="auto"/>
      </w:divBdr>
      <w:divsChild>
        <w:div w:id="81072909">
          <w:marLeft w:val="446"/>
          <w:marRight w:val="0"/>
          <w:marTop w:val="100"/>
          <w:marBottom w:val="120"/>
          <w:divBdr>
            <w:top w:val="none" w:sz="0" w:space="0" w:color="auto"/>
            <w:left w:val="none" w:sz="0" w:space="0" w:color="auto"/>
            <w:bottom w:val="none" w:sz="0" w:space="0" w:color="auto"/>
            <w:right w:val="none" w:sz="0" w:space="0" w:color="auto"/>
          </w:divBdr>
        </w:div>
        <w:div w:id="789671171">
          <w:marLeft w:val="446"/>
          <w:marRight w:val="0"/>
          <w:marTop w:val="100"/>
          <w:marBottom w:val="120"/>
          <w:divBdr>
            <w:top w:val="none" w:sz="0" w:space="0" w:color="auto"/>
            <w:left w:val="none" w:sz="0" w:space="0" w:color="auto"/>
            <w:bottom w:val="none" w:sz="0" w:space="0" w:color="auto"/>
            <w:right w:val="none" w:sz="0" w:space="0" w:color="auto"/>
          </w:divBdr>
        </w:div>
        <w:div w:id="1879705116">
          <w:marLeft w:val="446"/>
          <w:marRight w:val="0"/>
          <w:marTop w:val="100"/>
          <w:marBottom w:val="120"/>
          <w:divBdr>
            <w:top w:val="none" w:sz="0" w:space="0" w:color="auto"/>
            <w:left w:val="none" w:sz="0" w:space="0" w:color="auto"/>
            <w:bottom w:val="none" w:sz="0" w:space="0" w:color="auto"/>
            <w:right w:val="none" w:sz="0" w:space="0" w:color="auto"/>
          </w:divBdr>
        </w:div>
        <w:div w:id="1893730021">
          <w:marLeft w:val="446"/>
          <w:marRight w:val="0"/>
          <w:marTop w:val="100"/>
          <w:marBottom w:val="120"/>
          <w:divBdr>
            <w:top w:val="none" w:sz="0" w:space="0" w:color="auto"/>
            <w:left w:val="none" w:sz="0" w:space="0" w:color="auto"/>
            <w:bottom w:val="none" w:sz="0" w:space="0" w:color="auto"/>
            <w:right w:val="none" w:sz="0" w:space="0" w:color="auto"/>
          </w:divBdr>
        </w:div>
      </w:divsChild>
    </w:div>
    <w:div w:id="1997027708">
      <w:bodyDiv w:val="1"/>
      <w:marLeft w:val="0"/>
      <w:marRight w:val="0"/>
      <w:marTop w:val="0"/>
      <w:marBottom w:val="0"/>
      <w:divBdr>
        <w:top w:val="none" w:sz="0" w:space="0" w:color="auto"/>
        <w:left w:val="none" w:sz="0" w:space="0" w:color="auto"/>
        <w:bottom w:val="none" w:sz="0" w:space="0" w:color="auto"/>
        <w:right w:val="none" w:sz="0" w:space="0" w:color="auto"/>
      </w:divBdr>
    </w:div>
    <w:div w:id="2002193954">
      <w:bodyDiv w:val="1"/>
      <w:marLeft w:val="0"/>
      <w:marRight w:val="0"/>
      <w:marTop w:val="0"/>
      <w:marBottom w:val="0"/>
      <w:divBdr>
        <w:top w:val="none" w:sz="0" w:space="0" w:color="auto"/>
        <w:left w:val="none" w:sz="0" w:space="0" w:color="auto"/>
        <w:bottom w:val="none" w:sz="0" w:space="0" w:color="auto"/>
        <w:right w:val="none" w:sz="0" w:space="0" w:color="auto"/>
      </w:divBdr>
      <w:divsChild>
        <w:div w:id="114716212">
          <w:marLeft w:val="0"/>
          <w:marRight w:val="0"/>
          <w:marTop w:val="0"/>
          <w:marBottom w:val="0"/>
          <w:divBdr>
            <w:top w:val="none" w:sz="0" w:space="0" w:color="auto"/>
            <w:left w:val="none" w:sz="0" w:space="0" w:color="auto"/>
            <w:bottom w:val="none" w:sz="0" w:space="0" w:color="auto"/>
            <w:right w:val="none" w:sz="0" w:space="0" w:color="auto"/>
          </w:divBdr>
        </w:div>
        <w:div w:id="228655368">
          <w:marLeft w:val="0"/>
          <w:marRight w:val="0"/>
          <w:marTop w:val="0"/>
          <w:marBottom w:val="0"/>
          <w:divBdr>
            <w:top w:val="none" w:sz="0" w:space="0" w:color="auto"/>
            <w:left w:val="none" w:sz="0" w:space="0" w:color="auto"/>
            <w:bottom w:val="none" w:sz="0" w:space="0" w:color="auto"/>
            <w:right w:val="none" w:sz="0" w:space="0" w:color="auto"/>
          </w:divBdr>
        </w:div>
        <w:div w:id="336924880">
          <w:marLeft w:val="0"/>
          <w:marRight w:val="0"/>
          <w:marTop w:val="0"/>
          <w:marBottom w:val="0"/>
          <w:divBdr>
            <w:top w:val="none" w:sz="0" w:space="0" w:color="auto"/>
            <w:left w:val="none" w:sz="0" w:space="0" w:color="auto"/>
            <w:bottom w:val="none" w:sz="0" w:space="0" w:color="auto"/>
            <w:right w:val="none" w:sz="0" w:space="0" w:color="auto"/>
          </w:divBdr>
        </w:div>
        <w:div w:id="537351641">
          <w:marLeft w:val="0"/>
          <w:marRight w:val="0"/>
          <w:marTop w:val="0"/>
          <w:marBottom w:val="0"/>
          <w:divBdr>
            <w:top w:val="none" w:sz="0" w:space="0" w:color="auto"/>
            <w:left w:val="none" w:sz="0" w:space="0" w:color="auto"/>
            <w:bottom w:val="none" w:sz="0" w:space="0" w:color="auto"/>
            <w:right w:val="none" w:sz="0" w:space="0" w:color="auto"/>
          </w:divBdr>
        </w:div>
        <w:div w:id="942154904">
          <w:marLeft w:val="0"/>
          <w:marRight w:val="0"/>
          <w:marTop w:val="0"/>
          <w:marBottom w:val="0"/>
          <w:divBdr>
            <w:top w:val="none" w:sz="0" w:space="0" w:color="auto"/>
            <w:left w:val="none" w:sz="0" w:space="0" w:color="auto"/>
            <w:bottom w:val="none" w:sz="0" w:space="0" w:color="auto"/>
            <w:right w:val="none" w:sz="0" w:space="0" w:color="auto"/>
          </w:divBdr>
        </w:div>
        <w:div w:id="1066991904">
          <w:marLeft w:val="0"/>
          <w:marRight w:val="0"/>
          <w:marTop w:val="0"/>
          <w:marBottom w:val="0"/>
          <w:divBdr>
            <w:top w:val="none" w:sz="0" w:space="0" w:color="auto"/>
            <w:left w:val="none" w:sz="0" w:space="0" w:color="auto"/>
            <w:bottom w:val="none" w:sz="0" w:space="0" w:color="auto"/>
            <w:right w:val="none" w:sz="0" w:space="0" w:color="auto"/>
          </w:divBdr>
        </w:div>
        <w:div w:id="1585649876">
          <w:marLeft w:val="0"/>
          <w:marRight w:val="0"/>
          <w:marTop w:val="0"/>
          <w:marBottom w:val="0"/>
          <w:divBdr>
            <w:top w:val="none" w:sz="0" w:space="0" w:color="auto"/>
            <w:left w:val="none" w:sz="0" w:space="0" w:color="auto"/>
            <w:bottom w:val="none" w:sz="0" w:space="0" w:color="auto"/>
            <w:right w:val="none" w:sz="0" w:space="0" w:color="auto"/>
          </w:divBdr>
        </w:div>
        <w:div w:id="1770854185">
          <w:marLeft w:val="0"/>
          <w:marRight w:val="0"/>
          <w:marTop w:val="0"/>
          <w:marBottom w:val="0"/>
          <w:divBdr>
            <w:top w:val="none" w:sz="0" w:space="0" w:color="auto"/>
            <w:left w:val="none" w:sz="0" w:space="0" w:color="auto"/>
            <w:bottom w:val="none" w:sz="0" w:space="0" w:color="auto"/>
            <w:right w:val="none" w:sz="0" w:space="0" w:color="auto"/>
          </w:divBdr>
        </w:div>
        <w:div w:id="2118134995">
          <w:marLeft w:val="0"/>
          <w:marRight w:val="0"/>
          <w:marTop w:val="0"/>
          <w:marBottom w:val="0"/>
          <w:divBdr>
            <w:top w:val="none" w:sz="0" w:space="0" w:color="auto"/>
            <w:left w:val="none" w:sz="0" w:space="0" w:color="auto"/>
            <w:bottom w:val="none" w:sz="0" w:space="0" w:color="auto"/>
            <w:right w:val="none" w:sz="0" w:space="0" w:color="auto"/>
          </w:divBdr>
        </w:div>
      </w:divsChild>
    </w:div>
    <w:div w:id="2006085143">
      <w:bodyDiv w:val="1"/>
      <w:marLeft w:val="0"/>
      <w:marRight w:val="0"/>
      <w:marTop w:val="0"/>
      <w:marBottom w:val="0"/>
      <w:divBdr>
        <w:top w:val="none" w:sz="0" w:space="0" w:color="auto"/>
        <w:left w:val="none" w:sz="0" w:space="0" w:color="auto"/>
        <w:bottom w:val="none" w:sz="0" w:space="0" w:color="auto"/>
        <w:right w:val="none" w:sz="0" w:space="0" w:color="auto"/>
      </w:divBdr>
    </w:div>
    <w:div w:id="2017993717">
      <w:bodyDiv w:val="1"/>
      <w:marLeft w:val="0"/>
      <w:marRight w:val="0"/>
      <w:marTop w:val="0"/>
      <w:marBottom w:val="0"/>
      <w:divBdr>
        <w:top w:val="none" w:sz="0" w:space="0" w:color="auto"/>
        <w:left w:val="none" w:sz="0" w:space="0" w:color="auto"/>
        <w:bottom w:val="none" w:sz="0" w:space="0" w:color="auto"/>
        <w:right w:val="none" w:sz="0" w:space="0" w:color="auto"/>
      </w:divBdr>
    </w:div>
    <w:div w:id="2057316654">
      <w:bodyDiv w:val="1"/>
      <w:marLeft w:val="0"/>
      <w:marRight w:val="0"/>
      <w:marTop w:val="0"/>
      <w:marBottom w:val="0"/>
      <w:divBdr>
        <w:top w:val="none" w:sz="0" w:space="0" w:color="auto"/>
        <w:left w:val="none" w:sz="0" w:space="0" w:color="auto"/>
        <w:bottom w:val="none" w:sz="0" w:space="0" w:color="auto"/>
        <w:right w:val="none" w:sz="0" w:space="0" w:color="auto"/>
      </w:divBdr>
    </w:div>
    <w:div w:id="2098289404">
      <w:bodyDiv w:val="1"/>
      <w:marLeft w:val="0"/>
      <w:marRight w:val="0"/>
      <w:marTop w:val="0"/>
      <w:marBottom w:val="0"/>
      <w:divBdr>
        <w:top w:val="none" w:sz="0" w:space="0" w:color="auto"/>
        <w:left w:val="none" w:sz="0" w:space="0" w:color="auto"/>
        <w:bottom w:val="none" w:sz="0" w:space="0" w:color="auto"/>
        <w:right w:val="none" w:sz="0" w:space="0" w:color="auto"/>
      </w:divBdr>
    </w:div>
    <w:div w:id="2144077539">
      <w:bodyDiv w:val="1"/>
      <w:marLeft w:val="0"/>
      <w:marRight w:val="0"/>
      <w:marTop w:val="0"/>
      <w:marBottom w:val="0"/>
      <w:divBdr>
        <w:top w:val="none" w:sz="0" w:space="0" w:color="auto"/>
        <w:left w:val="none" w:sz="0" w:space="0" w:color="auto"/>
        <w:bottom w:val="none" w:sz="0" w:space="0" w:color="auto"/>
        <w:right w:val="none" w:sz="0" w:space="0" w:color="auto"/>
      </w:divBdr>
    </w:div>
  </w:divs>
</w:webSettings>
</file>

<file path=word/_rels/document.xml.rels><?xml version="1.0" encoding="UTF-8" standalone="yes"?>
<Relationships xmlns="http://schemas.openxmlformats.org/package/2006/relationships"><Relationship Id="rId13" Type="http://schemas.openxmlformats.org/officeDocument/2006/relationships/endnotes" Target="endnotes.xml"/><Relationship Id="rId18" Type="http://schemas.openxmlformats.org/officeDocument/2006/relationships/footer" Target="footer2.xml"/><Relationship Id="rId26" Type="http://schemas.openxmlformats.org/officeDocument/2006/relationships/hyperlink" Target="https://ec.europa.eu/eurostat/databrowser/bookmark/c3bb6033-a6b9-4ee4-82d2-f28038dd3754?lang=en&amp;createdAt=2026-06-29T20:35:06Z" TargetMode="External"/><Relationship Id="rId39" Type="http://schemas.openxmlformats.org/officeDocument/2006/relationships/theme" Target="theme/theme1.xml"/><Relationship Id="rId21" Type="http://schemas.openxmlformats.org/officeDocument/2006/relationships/image" Target="media/image2.png"/><Relationship Id="rId34" Type="http://schemas.openxmlformats.org/officeDocument/2006/relationships/footer" Target="footer4.xml"/><Relationship Id="rId7" Type="http://schemas.openxmlformats.org/officeDocument/2006/relationships/customXml" Target="../customXml/item7.xml"/><Relationship Id="rId12" Type="http://schemas.openxmlformats.org/officeDocument/2006/relationships/footnotes" Target="footnotes.xml"/><Relationship Id="rId17" Type="http://schemas.openxmlformats.org/officeDocument/2006/relationships/footer" Target="footer1.xml"/><Relationship Id="rId25" Type="http://schemas.openxmlformats.org/officeDocument/2006/relationships/chart" Target="charts/chart2.xml"/><Relationship Id="rId33" Type="http://schemas.openxmlformats.org/officeDocument/2006/relationships/header" Target="header5.xml"/><Relationship Id="rId38" Type="http://schemas.openxmlformats.org/officeDocument/2006/relationships/fontTable" Target="fontTable.xml"/><Relationship Id="rId2" Type="http://schemas.openxmlformats.org/officeDocument/2006/relationships/customXml" Target="../customXml/item2.xml"/><Relationship Id="rId16" Type="http://schemas.openxmlformats.org/officeDocument/2006/relationships/header" Target="header2.xml"/><Relationship Id="rId20" Type="http://schemas.openxmlformats.org/officeDocument/2006/relationships/footer" Target="footer3.xml"/><Relationship Id="rId29" Type="http://schemas.openxmlformats.org/officeDocument/2006/relationships/hyperlink" Target="https://ec.europa.eu/eurostat/databrowser/bookmark/42b097a6-a8d6-42aa-9d19-22f549c47aed?lang=en&amp;createdAt=2026-06-29T20:37:37Z" TargetMode="Externa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webSettings" Target="webSettings.xml"/><Relationship Id="rId24" Type="http://schemas.openxmlformats.org/officeDocument/2006/relationships/chart" Target="charts/chart1.xml"/><Relationship Id="rId32" Type="http://schemas.openxmlformats.org/officeDocument/2006/relationships/header" Target="header4.xml"/><Relationship Id="rId37" Type="http://schemas.openxmlformats.org/officeDocument/2006/relationships/footer" Target="footer6.xml"/><Relationship Id="rId5" Type="http://schemas.openxmlformats.org/officeDocument/2006/relationships/customXml" Target="../customXml/item5.xml"/><Relationship Id="rId15" Type="http://schemas.openxmlformats.org/officeDocument/2006/relationships/header" Target="header1.xml"/><Relationship Id="rId23" Type="http://schemas.openxmlformats.org/officeDocument/2006/relationships/image" Target="media/image4.svg"/><Relationship Id="rId28" Type="http://schemas.openxmlformats.org/officeDocument/2006/relationships/chart" Target="charts/chart3.xml"/><Relationship Id="rId36" Type="http://schemas.openxmlformats.org/officeDocument/2006/relationships/header" Target="header6.xml"/><Relationship Id="rId10" Type="http://schemas.openxmlformats.org/officeDocument/2006/relationships/settings" Target="settings.xml"/><Relationship Id="rId19" Type="http://schemas.openxmlformats.org/officeDocument/2006/relationships/header" Target="header3.xml"/><Relationship Id="rId31" Type="http://schemas.openxmlformats.org/officeDocument/2006/relationships/hyperlink" Target="https://cordis.europa.eu/project/id/101055286" TargetMode="External"/><Relationship Id="rId4" Type="http://schemas.openxmlformats.org/officeDocument/2006/relationships/customXml" Target="../customXml/item4.xml"/><Relationship Id="rId9" Type="http://schemas.openxmlformats.org/officeDocument/2006/relationships/styles" Target="styles.xml"/><Relationship Id="rId14" Type="http://schemas.openxmlformats.org/officeDocument/2006/relationships/image" Target="media/image1.emf"/><Relationship Id="rId22" Type="http://schemas.openxmlformats.org/officeDocument/2006/relationships/image" Target="media/image3.png"/><Relationship Id="rId27" Type="http://schemas.openxmlformats.org/officeDocument/2006/relationships/hyperlink" Target="https://ec.europa.eu/eurostat/databrowser/product/view/ilc_peps11n" TargetMode="External"/><Relationship Id="rId30" Type="http://schemas.openxmlformats.org/officeDocument/2006/relationships/hyperlink" Target="https://doi.org/10.2908/YTH_EMPL_110" TargetMode="External"/><Relationship Id="rId35" Type="http://schemas.openxmlformats.org/officeDocument/2006/relationships/footer" Target="footer5.xml"/><Relationship Id="rId8" Type="http://schemas.openxmlformats.org/officeDocument/2006/relationships/numbering" Target="numbering.xml"/><Relationship Id="rId3" Type="http://schemas.openxmlformats.org/officeDocument/2006/relationships/customXml" Target="../customXml/item3.xml"/></Relationships>
</file>

<file path=word/_rels/footnotes.xml.rels><?xml version="1.0" encoding="UTF-8" standalone="yes"?>
<Relationships xmlns="http://schemas.openxmlformats.org/package/2006/relationships"><Relationship Id="rId8" Type="http://schemas.openxmlformats.org/officeDocument/2006/relationships/hyperlink" Target="https://oceans-and-fisheries.ec.europa.eu/publications/joint-communication-update-eu-maritime-security-strategy-and-its-action-plan-enhanced-eu-maritime_en" TargetMode="External"/><Relationship Id="rId3" Type="http://schemas.openxmlformats.org/officeDocument/2006/relationships/hyperlink" Target="https://op.europa.eu/en/publication-detail/-/publication/97aaac35-c0c1-11ee-b164-01aa75ed71a1/language-en" TargetMode="External"/><Relationship Id="rId7" Type="http://schemas.openxmlformats.org/officeDocument/2006/relationships/hyperlink" Target="https://eur-lex.europa.eu/eli/reg/2025/1106/oj/eng" TargetMode="External"/><Relationship Id="rId12" Type="http://schemas.openxmlformats.org/officeDocument/2006/relationships/hyperlink" Target="https://commission.europa.eu/funding-and-tenders/find-funding/eu-funding-programmes/connecting-europe-facility_en" TargetMode="External"/><Relationship Id="rId2" Type="http://schemas.openxmlformats.org/officeDocument/2006/relationships/hyperlink" Target="https://www.bing.com/ck/a?!&amp;&amp;p=78e20589659ccca9553ccc829424bb69df77c3ddff4f6ffae635ead561ea2c60JmltdHM9MTc2NTE1MjAwMA&amp;ptn=3&amp;ver=2&amp;hsh=4&amp;fclid=10bbd216-097e-629c-0496-c4af0836630e&amp;psq=ninths+cohesion+report&amp;u=a1aHR0cHM6Ly9lYy5ldXJvcGEuZXUvcmVnaW9uYWxfcG9saWN5L2luZm9ybWF0aW9uLXNvdXJjZXMvY29oZXNpb24tcmVwb3J0X2VuIzp-OnRleHQ9VGhlJTIwQ29tbWlzc2lvbiUyMHB1Ymxpc2hlZCUyMHRoZSUyMDl0aCUyMENvaGVzaW9uJTIwUmVwb3J0JTIwb24sYW4lMjBpZGVhbCUyMG9mJTIwc29saWRhcml0eSUyQyUyMGVxdWFsJTIwb3Bwb3J0dW5pdGllcyUyQyUyMGFuZCUyMGNvaGVzaW9uLg" TargetMode="External"/><Relationship Id="rId1" Type="http://schemas.openxmlformats.org/officeDocument/2006/relationships/hyperlink" Target="https://ec.europa.eu/regional_policy/information-sources/publications/studies/2021/study-on-the-impact-of-covid-19-on-the-outermost-regions_en" TargetMode="External"/><Relationship Id="rId6" Type="http://schemas.openxmlformats.org/officeDocument/2006/relationships/hyperlink" Target="https://commission.europa.eu/document/download/e6d5db69-e0ab-4bec-9dc0-3867b4373019_en?filename=White%20paper%20for%20European%20defence%20%E2%80%93%20Readiness%202030.pdf" TargetMode="External"/><Relationship Id="rId11" Type="http://schemas.openxmlformats.org/officeDocument/2006/relationships/hyperlink" Target="https://commission.europa.eu/strategy-and-policy/eu-budget/long-term-eu-budget/eu-budget-2028-2034_en" TargetMode="External"/><Relationship Id="rId5" Type="http://schemas.openxmlformats.org/officeDocument/2006/relationships/hyperlink" Target="https://www.consilium.europa.eu/en/press/press-releases/2026/06/04/council-pushes-ahead-with-implementation-of-the-new-eu-action-plan-against-drug-trafficking/" TargetMode="External"/><Relationship Id="rId10" Type="http://schemas.openxmlformats.org/officeDocument/2006/relationships/hyperlink" Target="https://transport.ec.europa.eu/transport-modes/maritime/ship-financing-portal/connecting-europe-facility-cef-transport_en" TargetMode="External"/><Relationship Id="rId4" Type="http://schemas.openxmlformats.org/officeDocument/2006/relationships/hyperlink" Target="https://data.consilium.europa.eu/doc/document/ST-7066-2026-INIT/en/pdf" TargetMode="External"/><Relationship Id="rId9" Type="http://schemas.openxmlformats.org/officeDocument/2006/relationships/hyperlink" Target="https://www.consilium.europa.eu/media/wqmknoh4/en-20251218-european-council-conclusions.pdf" TargetMode="External"/></Relationships>
</file>

<file path=word/charts/_rels/chart1.xml.rels><?xml version="1.0" encoding="UTF-8" standalone="yes"?>
<Relationships xmlns="http://schemas.openxmlformats.org/package/2006/relationships"><Relationship Id="rId3" Type="http://schemas.openxmlformats.org/officeDocument/2006/relationships/themeOverride" Target="../theme/themeOverride1.xml"/><Relationship Id="rId2" Type="http://schemas.microsoft.com/office/2011/relationships/chartColorStyle" Target="colors1.xml"/><Relationship Id="rId1" Type="http://schemas.microsoft.com/office/2011/relationships/chartStyle" Target="style1.xml"/><Relationship Id="rId5" Type="http://schemas.openxmlformats.org/officeDocument/2006/relationships/chartUserShapes" Target="../drawings/drawing1.xml"/><Relationship Id="rId4" Type="http://schemas.openxmlformats.org/officeDocument/2006/relationships/oleObject" Target="https://eceuropaeu.sharepoint.com/teams/GRP-REGIOA1/Shared%20Documents/REGIO%20A1/STRATEGIES/COMMUNICATION%202025/OR%20Strategy/DRAFT%20TEXT%20renewed%20strategy/Final%20charts%20for%20strategy_May%202026_source%20file.xlsx" TargetMode="External"/></Relationships>
</file>

<file path=word/charts/_rels/chart2.xml.rels><?xml version="1.0" encoding="UTF-8" standalone="yes"?>
<Relationships xmlns="http://schemas.openxmlformats.org/package/2006/relationships"><Relationship Id="rId3" Type="http://schemas.openxmlformats.org/officeDocument/2006/relationships/themeOverride" Target="../theme/themeOverride2.xml"/><Relationship Id="rId2" Type="http://schemas.microsoft.com/office/2011/relationships/chartColorStyle" Target="colors2.xml"/><Relationship Id="rId1" Type="http://schemas.microsoft.com/office/2011/relationships/chartStyle" Target="style2.xml"/><Relationship Id="rId5" Type="http://schemas.openxmlformats.org/officeDocument/2006/relationships/chartUserShapes" Target="../drawings/drawing2.xml"/><Relationship Id="rId4" Type="http://schemas.openxmlformats.org/officeDocument/2006/relationships/oleObject" Target="https://eceuropaeu.sharepoint.com/teams/GRP-REGIOA1/Shared%20Documents/REGIO%20A1/STRATEGIES/COMMUNICATION%202025/OR%20Strategy/DRAFT%20TEXT%20renewed%20strategy/Final%20charts%20for%20strategy_May%202026_source%20file.xlsx" TargetMode="External"/></Relationships>
</file>

<file path=word/charts/_rels/chart3.xml.rels><?xml version="1.0" encoding="UTF-8" standalone="yes"?>
<Relationships xmlns="http://schemas.openxmlformats.org/package/2006/relationships"><Relationship Id="rId3" Type="http://schemas.openxmlformats.org/officeDocument/2006/relationships/oleObject" Target="https://eceuropaeu.sharepoint.com/teams/GRP-REGIO-Unit-A5-26/Shared%20Documents/REGIO%20A5/STRATEGIES/COMMUNICATION%202025/OR%20Strategy/DRAFT%20TEXT%20renewed%20strategy/Final%20charts%20for%20strategy_May%202026_source%20file.xlsx" TargetMode="External"/><Relationship Id="rId2" Type="http://schemas.microsoft.com/office/2011/relationships/chartColorStyle" Target="colors3.xml"/><Relationship Id="rId1" Type="http://schemas.microsoft.com/office/2011/relationships/chartStyle" Target="style3.xml"/><Relationship Id="rId4" Type="http://schemas.openxmlformats.org/officeDocument/2006/relationships/chartUserShapes" Target="../drawings/drawing3.xml"/></Relationships>
</file>

<file path=word/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800" b="0" i="0" u="none" strike="noStrike" kern="1200" spc="0" baseline="0">
                <a:solidFill>
                  <a:schemeClr val="tx1">
                    <a:lumMod val="65000"/>
                    <a:lumOff val="35000"/>
                  </a:schemeClr>
                </a:solidFill>
                <a:latin typeface="+mn-lt"/>
                <a:ea typeface="+mn-ea"/>
                <a:cs typeface="+mn-cs"/>
              </a:defRPr>
            </a:pPr>
            <a:r>
              <a:rPr lang="en-IE" sz="800" b="1" i="0" u="none" strike="noStrike" kern="1200" spc="0" baseline="0">
                <a:solidFill>
                  <a:sysClr val="windowText" lastClr="000000">
                    <a:lumMod val="65000"/>
                    <a:lumOff val="35000"/>
                  </a:sysClr>
                </a:solidFill>
              </a:rPr>
              <a:t>Population at risk of poverty or social exclusion, 2025</a:t>
            </a:r>
          </a:p>
          <a:p>
            <a:pPr>
              <a:defRPr sz="800"/>
            </a:pPr>
            <a:r>
              <a:rPr lang="en-IE" sz="800" b="0" i="0" u="none" strike="noStrike" kern="1200" spc="0" baseline="0">
                <a:solidFill>
                  <a:sysClr val="windowText" lastClr="000000">
                    <a:lumMod val="65000"/>
                    <a:lumOff val="35000"/>
                  </a:sysClr>
                </a:solidFill>
              </a:rPr>
              <a:t>% of population</a:t>
            </a:r>
          </a:p>
        </c:rich>
      </c:tx>
      <c:layout>
        <c:manualLayout>
          <c:xMode val="edge"/>
          <c:yMode val="edge"/>
          <c:x val="7.4042805327889913E-2"/>
          <c:y val="3.8747174685179207E-2"/>
        </c:manualLayout>
      </c:layout>
      <c:overlay val="0"/>
      <c:spPr>
        <a:noFill/>
        <a:ln>
          <a:noFill/>
        </a:ln>
        <a:effectLst/>
      </c:spPr>
      <c:txPr>
        <a:bodyPr rot="0" spcFirstLastPara="1" vertOverflow="ellipsis" vert="horz" wrap="square" anchor="ctr" anchorCtr="1"/>
        <a:lstStyle/>
        <a:p>
          <a:pPr>
            <a:defRPr sz="8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spPr>
            <a:solidFill>
              <a:schemeClr val="accent1"/>
            </a:solidFill>
            <a:ln>
              <a:noFill/>
            </a:ln>
            <a:effectLst/>
          </c:spPr>
          <c:invertIfNegative val="0"/>
          <c:dPt>
            <c:idx val="1"/>
            <c:invertIfNegative val="0"/>
            <c:bubble3D val="0"/>
            <c:spPr>
              <a:solidFill>
                <a:schemeClr val="accent1">
                  <a:lumMod val="60000"/>
                  <a:lumOff val="40000"/>
                </a:schemeClr>
              </a:solidFill>
              <a:ln>
                <a:noFill/>
              </a:ln>
              <a:effectLst/>
            </c:spPr>
            <c:extLst xmlns:c15="http://schemas.microsoft.com/office/drawing/2012/chart" xmlns:c16="http://schemas.microsoft.com/office/drawing/2014/chart" xmlns:c14="http://schemas.microsoft.com/office/drawing/2007/8/2/chart" xmlns:mc="http://schemas.openxmlformats.org/markup-compatibility/2006">
              <c:ext xmlns:c16="http://schemas.microsoft.com/office/drawing/2014/chart" uri="{C3380CC4-5D6E-409C-BE32-E72D297353CC}">
                <c16:uniqueId val="{00000001-35FB-4D07-A94F-F03F5DC7FBF5}"/>
              </c:ext>
            </c:extLst>
          </c:dPt>
          <c:dPt>
            <c:idx val="7"/>
            <c:invertIfNegative val="0"/>
            <c:bubble3D val="0"/>
            <c:spPr>
              <a:solidFill>
                <a:schemeClr val="accent1">
                  <a:lumMod val="60000"/>
                  <a:lumOff val="40000"/>
                </a:schemeClr>
              </a:solidFill>
              <a:ln>
                <a:noFill/>
              </a:ln>
              <a:effectLst/>
            </c:spPr>
            <c:extLst xmlns:c15="http://schemas.microsoft.com/office/drawing/2012/chart" xmlns:c16="http://schemas.microsoft.com/office/drawing/2014/chart" xmlns:c14="http://schemas.microsoft.com/office/drawing/2007/8/2/chart" xmlns:mc="http://schemas.openxmlformats.org/markup-compatibility/2006">
              <c:ext xmlns:c16="http://schemas.microsoft.com/office/drawing/2014/chart" uri="{C3380CC4-5D6E-409C-BE32-E72D297353CC}">
                <c16:uniqueId val="{00000003-35FB-4D07-A94F-F03F5DC7FBF5}"/>
              </c:ext>
            </c:extLst>
          </c:dPt>
          <c:dPt>
            <c:idx val="11"/>
            <c:invertIfNegative val="0"/>
            <c:bubble3D val="0"/>
            <c:spPr>
              <a:solidFill>
                <a:schemeClr val="accent1">
                  <a:lumMod val="60000"/>
                  <a:lumOff val="40000"/>
                </a:schemeClr>
              </a:solidFill>
              <a:ln>
                <a:noFill/>
              </a:ln>
              <a:effectLst/>
            </c:spPr>
            <c:extLst xmlns:c15="http://schemas.microsoft.com/office/drawing/2012/chart" xmlns:c16="http://schemas.microsoft.com/office/drawing/2014/chart" xmlns:c14="http://schemas.microsoft.com/office/drawing/2007/8/2/chart" xmlns:mc="http://schemas.openxmlformats.org/markup-compatibility/2006">
              <c:ext xmlns:c16="http://schemas.microsoft.com/office/drawing/2014/chart" uri="{C3380CC4-5D6E-409C-BE32-E72D297353CC}">
                <c16:uniqueId val="{00000005-35FB-4D07-A94F-F03F5DC7FBF5}"/>
              </c:ext>
            </c:extLst>
          </c:dPt>
          <c:dLbls>
            <c:dLbl>
              <c:idx val="5"/>
              <c:layout>
                <c:manualLayout>
                  <c:x val="-3.2058621479276392E-2"/>
                  <c:y val="-4.3370508054522923E-2"/>
                </c:manualLayout>
              </c:layout>
              <c:showLegendKey val="0"/>
              <c:showVal val="1"/>
              <c:showCatName val="0"/>
              <c:showSerName val="0"/>
              <c:showPercent val="0"/>
              <c:showBubbleSize val="0"/>
              <c:extLst xmlns:c15="http://schemas.microsoft.com/office/drawing/2012/chart" xmlns:c16="http://schemas.microsoft.com/office/drawing/2014/chart" xmlns:c14="http://schemas.microsoft.com/office/drawing/2007/8/2/chart" xmlns:mc="http://schemas.openxmlformats.org/markup-compatibility/2006">
                <c:ext xmlns:c15="http://schemas.microsoft.com/office/drawing/2012/chart" uri="{CE6537A1-D6FC-4f65-9D91-7224C49458BB}"/>
                <c:ext xmlns:c16="http://schemas.microsoft.com/office/drawing/2014/chart" uri="{C3380CC4-5D6E-409C-BE32-E72D297353CC}">
                  <c16:uniqueId val="{00000006-35FB-4D07-A94F-F03F5DC7FBF5}"/>
                </c:ext>
              </c:extLst>
            </c:dLbl>
            <c:dLbl>
              <c:idx val="10"/>
              <c:layout>
                <c:manualLayout>
                  <c:x val="-4.5798030684680562E-3"/>
                  <c:y val="-7.434944237918216E-2"/>
                </c:manualLayout>
              </c:layout>
              <c:showLegendKey val="0"/>
              <c:showVal val="1"/>
              <c:showCatName val="0"/>
              <c:showSerName val="0"/>
              <c:showPercent val="0"/>
              <c:showBubbleSize val="0"/>
              <c:extLst xmlns:c15="http://schemas.microsoft.com/office/drawing/2012/chart" xmlns:c16="http://schemas.microsoft.com/office/drawing/2014/chart" xmlns:c14="http://schemas.microsoft.com/office/drawing/2007/8/2/chart" xmlns:mc="http://schemas.openxmlformats.org/markup-compatibility/2006">
                <c:ext xmlns:c15="http://schemas.microsoft.com/office/drawing/2012/chart" uri="{CE6537A1-D6FC-4f65-9D91-7224C49458BB}"/>
                <c:ext xmlns:c16="http://schemas.microsoft.com/office/drawing/2014/chart" uri="{C3380CC4-5D6E-409C-BE32-E72D297353CC}">
                  <c16:uniqueId val="{00000007-35FB-4D07-A94F-F03F5DC7FBF5}"/>
                </c:ext>
              </c:extLst>
            </c:dLbl>
            <c:spPr>
              <a:noFill/>
              <a:ln>
                <a:noFill/>
              </a:ln>
              <a:effectLst/>
            </c:spPr>
            <c:txPr>
              <a:bodyPr rot="0" spcFirstLastPara="1" vertOverflow="ellipsis" vert="horz" wrap="square" lIns="38100" tIns="19050" rIns="38100" bIns="19050" anchor="ctr" anchorCtr="1">
                <a:spAutoFit/>
              </a:bodyPr>
              <a:lstStyle/>
              <a:p>
                <a:pPr>
                  <a:defRPr sz="7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xmlns:c15="http://schemas.microsoft.com/office/drawing/2012/chart" xmlns:c16="http://schemas.microsoft.com/office/drawing/2014/chart" xmlns:c14="http://schemas.microsoft.com/office/drawing/2007/8/2/chart" xmlns:mc="http://schemas.openxmlformats.org/markup-compatibility/2006">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'Risk of pov. or soc. excl, 2025'!$B$5:$B$17</c:f>
              <c:strCache>
                <c:ptCount val="12"/>
                <c:pt idx="0">
                  <c:v>Canary Islands</c:v>
                </c:pt>
                <c:pt idx="1">
                  <c:v>Spain</c:v>
                </c:pt>
                <c:pt idx="2">
                  <c:v>Mayotte (no data)</c:v>
                </c:pt>
                <c:pt idx="3">
                  <c:v>Martinique</c:v>
                </c:pt>
                <c:pt idx="4">
                  <c:v>Guadeloupe</c:v>
                </c:pt>
                <c:pt idx="5">
                  <c:v>Reunion Island</c:v>
                </c:pt>
                <c:pt idx="6">
                  <c:v>French Guiana</c:v>
                </c:pt>
                <c:pt idx="7">
                  <c:v>France</c:v>
                </c:pt>
                <c:pt idx="9">
                  <c:v>Madeira</c:v>
                </c:pt>
                <c:pt idx="10">
                  <c:v>Azores</c:v>
                </c:pt>
                <c:pt idx="11">
                  <c:v>Portugal</c:v>
                </c:pt>
              </c:strCache>
            </c:strRef>
          </c:cat>
          <c:val>
            <c:numRef>
              <c:f>'Risk of pov. or soc. excl, 2025'!$C$5:$C$17</c:f>
              <c:numCache>
                <c:formatCode>0.0</c:formatCode>
                <c:ptCount val="13"/>
                <c:pt idx="0">
                  <c:v>31.2</c:v>
                </c:pt>
                <c:pt idx="1">
                  <c:v>25.7</c:v>
                </c:pt>
                <c:pt idx="3">
                  <c:v>31.3</c:v>
                </c:pt>
                <c:pt idx="4">
                  <c:v>38.4</c:v>
                </c:pt>
                <c:pt idx="5">
                  <c:v>42.3</c:v>
                </c:pt>
                <c:pt idx="6">
                  <c:v>54.8</c:v>
                </c:pt>
                <c:pt idx="7">
                  <c:v>20.8</c:v>
                </c:pt>
                <c:pt idx="9">
                  <c:v>20.5</c:v>
                </c:pt>
                <c:pt idx="10">
                  <c:v>21.6</c:v>
                </c:pt>
                <c:pt idx="11">
                  <c:v>18.600000000000001</c:v>
                </c:pt>
              </c:numCache>
            </c:numRef>
          </c:val>
          <c:extLst xmlns:c15="http://schemas.microsoft.com/office/drawing/2012/chart" xmlns:c16="http://schemas.microsoft.com/office/drawing/2014/chart" xmlns:c14="http://schemas.microsoft.com/office/drawing/2007/8/2/chart" xmlns:mc="http://schemas.openxmlformats.org/markup-compatibility/2006">
            <c:ext xmlns:c16="http://schemas.microsoft.com/office/drawing/2014/chart" uri="{C3380CC4-5D6E-409C-BE32-E72D297353CC}">
              <c16:uniqueId val="{00000008-35FB-4D07-A94F-F03F5DC7FBF5}"/>
            </c:ext>
          </c:extLst>
        </c:ser>
        <c:dLbls>
          <c:showLegendKey val="0"/>
          <c:showVal val="0"/>
          <c:showCatName val="0"/>
          <c:showSerName val="0"/>
          <c:showPercent val="0"/>
          <c:showBubbleSize val="0"/>
        </c:dLbls>
        <c:gapWidth val="219"/>
        <c:axId val="460828991"/>
        <c:axId val="460827551"/>
      </c:barChart>
      <c:lineChart>
        <c:grouping val="standard"/>
        <c:varyColors val="0"/>
        <c:ser>
          <c:idx val="1"/>
          <c:order val="1"/>
          <c:tx>
            <c:v>EU-27</c:v>
          </c:tx>
          <c:spPr>
            <a:ln w="28575" cap="rnd">
              <a:solidFill>
                <a:schemeClr val="tx2">
                  <a:lumMod val="75000"/>
                </a:schemeClr>
              </a:solidFill>
              <a:round/>
            </a:ln>
            <a:effectLst/>
          </c:spPr>
          <c:marker>
            <c:symbol val="none"/>
          </c:marker>
          <c:dLbls>
            <c:dLbl>
              <c:idx val="0"/>
              <c:delete val="1"/>
              <c:extLst xmlns:c15="http://schemas.microsoft.com/office/drawing/2012/chart" xmlns:c16="http://schemas.microsoft.com/office/drawing/2014/chart" xmlns:c14="http://schemas.microsoft.com/office/drawing/2007/8/2/chart" xmlns:mc="http://schemas.openxmlformats.org/markup-compatibility/2006">
                <c:ext xmlns:c15="http://schemas.microsoft.com/office/drawing/2012/chart" uri="{CE6537A1-D6FC-4f65-9D91-7224C49458BB}"/>
                <c:ext xmlns:c16="http://schemas.microsoft.com/office/drawing/2014/chart" uri="{C3380CC4-5D6E-409C-BE32-E72D297353CC}">
                  <c16:uniqueId val="{00000009-35FB-4D07-A94F-F03F5DC7FBF5}"/>
                </c:ext>
              </c:extLst>
            </c:dLbl>
            <c:dLbl>
              <c:idx val="1"/>
              <c:delete val="1"/>
              <c:extLst xmlns:c15="http://schemas.microsoft.com/office/drawing/2012/chart" xmlns:c16="http://schemas.microsoft.com/office/drawing/2014/chart" xmlns:c14="http://schemas.microsoft.com/office/drawing/2007/8/2/chart" xmlns:mc="http://schemas.openxmlformats.org/markup-compatibility/2006">
                <c:ext xmlns:c15="http://schemas.microsoft.com/office/drawing/2012/chart" uri="{CE6537A1-D6FC-4f65-9D91-7224C49458BB}"/>
                <c:ext xmlns:c16="http://schemas.microsoft.com/office/drawing/2014/chart" uri="{C3380CC4-5D6E-409C-BE32-E72D297353CC}">
                  <c16:uniqueId val="{0000000A-35FB-4D07-A94F-F03F5DC7FBF5}"/>
                </c:ext>
              </c:extLst>
            </c:dLbl>
            <c:dLbl>
              <c:idx val="2"/>
              <c:delete val="1"/>
              <c:extLst xmlns:c15="http://schemas.microsoft.com/office/drawing/2012/chart" xmlns:c16="http://schemas.microsoft.com/office/drawing/2014/chart" xmlns:c14="http://schemas.microsoft.com/office/drawing/2007/8/2/chart" xmlns:mc="http://schemas.openxmlformats.org/markup-compatibility/2006">
                <c:ext xmlns:c15="http://schemas.microsoft.com/office/drawing/2012/chart" uri="{CE6537A1-D6FC-4f65-9D91-7224C49458BB}"/>
                <c:ext xmlns:c16="http://schemas.microsoft.com/office/drawing/2014/chart" uri="{C3380CC4-5D6E-409C-BE32-E72D297353CC}">
                  <c16:uniqueId val="{0000000B-35FB-4D07-A94F-F03F5DC7FBF5}"/>
                </c:ext>
              </c:extLst>
            </c:dLbl>
            <c:dLbl>
              <c:idx val="3"/>
              <c:delete val="1"/>
              <c:extLst xmlns:c15="http://schemas.microsoft.com/office/drawing/2012/chart" xmlns:c16="http://schemas.microsoft.com/office/drawing/2014/chart" xmlns:c14="http://schemas.microsoft.com/office/drawing/2007/8/2/chart" xmlns:mc="http://schemas.openxmlformats.org/markup-compatibility/2006">
                <c:ext xmlns:c15="http://schemas.microsoft.com/office/drawing/2012/chart" uri="{CE6537A1-D6FC-4f65-9D91-7224C49458BB}"/>
                <c:ext xmlns:c16="http://schemas.microsoft.com/office/drawing/2014/chart" uri="{C3380CC4-5D6E-409C-BE32-E72D297353CC}">
                  <c16:uniqueId val="{0000000C-35FB-4D07-A94F-F03F5DC7FBF5}"/>
                </c:ext>
              </c:extLst>
            </c:dLbl>
            <c:dLbl>
              <c:idx val="4"/>
              <c:delete val="1"/>
              <c:extLst xmlns:c15="http://schemas.microsoft.com/office/drawing/2012/chart" xmlns:c16="http://schemas.microsoft.com/office/drawing/2014/chart" xmlns:c14="http://schemas.microsoft.com/office/drawing/2007/8/2/chart" xmlns:mc="http://schemas.openxmlformats.org/markup-compatibility/2006">
                <c:ext xmlns:c15="http://schemas.microsoft.com/office/drawing/2012/chart" uri="{CE6537A1-D6FC-4f65-9D91-7224C49458BB}"/>
                <c:ext xmlns:c16="http://schemas.microsoft.com/office/drawing/2014/chart" uri="{C3380CC4-5D6E-409C-BE32-E72D297353CC}">
                  <c16:uniqueId val="{0000000D-35FB-4D07-A94F-F03F5DC7FBF5}"/>
                </c:ext>
              </c:extLst>
            </c:dLbl>
            <c:dLbl>
              <c:idx val="5"/>
              <c:delete val="1"/>
              <c:extLst xmlns:c15="http://schemas.microsoft.com/office/drawing/2012/chart" xmlns:c16="http://schemas.microsoft.com/office/drawing/2014/chart" xmlns:c14="http://schemas.microsoft.com/office/drawing/2007/8/2/chart" xmlns:mc="http://schemas.openxmlformats.org/markup-compatibility/2006">
                <c:ext xmlns:c15="http://schemas.microsoft.com/office/drawing/2012/chart" uri="{CE6537A1-D6FC-4f65-9D91-7224C49458BB}"/>
                <c:ext xmlns:c16="http://schemas.microsoft.com/office/drawing/2014/chart" uri="{C3380CC4-5D6E-409C-BE32-E72D297353CC}">
                  <c16:uniqueId val="{0000000E-35FB-4D07-A94F-F03F5DC7FBF5}"/>
                </c:ext>
              </c:extLst>
            </c:dLbl>
            <c:dLbl>
              <c:idx val="6"/>
              <c:delete val="1"/>
              <c:extLst xmlns:c15="http://schemas.microsoft.com/office/drawing/2012/chart" xmlns:c16="http://schemas.microsoft.com/office/drawing/2014/chart" xmlns:c14="http://schemas.microsoft.com/office/drawing/2007/8/2/chart" xmlns:mc="http://schemas.openxmlformats.org/markup-compatibility/2006">
                <c:ext xmlns:c15="http://schemas.microsoft.com/office/drawing/2012/chart" uri="{CE6537A1-D6FC-4f65-9D91-7224C49458BB}"/>
                <c:ext xmlns:c16="http://schemas.microsoft.com/office/drawing/2014/chart" uri="{C3380CC4-5D6E-409C-BE32-E72D297353CC}">
                  <c16:uniqueId val="{0000000F-35FB-4D07-A94F-F03F5DC7FBF5}"/>
                </c:ext>
              </c:extLst>
            </c:dLbl>
            <c:dLbl>
              <c:idx val="7"/>
              <c:delete val="1"/>
              <c:extLst xmlns:c15="http://schemas.microsoft.com/office/drawing/2012/chart" xmlns:c16="http://schemas.microsoft.com/office/drawing/2014/chart" xmlns:c14="http://schemas.microsoft.com/office/drawing/2007/8/2/chart" xmlns:mc="http://schemas.openxmlformats.org/markup-compatibility/2006">
                <c:ext xmlns:c15="http://schemas.microsoft.com/office/drawing/2012/chart" uri="{CE6537A1-D6FC-4f65-9D91-7224C49458BB}"/>
                <c:ext xmlns:c16="http://schemas.microsoft.com/office/drawing/2014/chart" uri="{C3380CC4-5D6E-409C-BE32-E72D297353CC}">
                  <c16:uniqueId val="{00000010-35FB-4D07-A94F-F03F5DC7FBF5}"/>
                </c:ext>
              </c:extLst>
            </c:dLbl>
            <c:dLbl>
              <c:idx val="8"/>
              <c:delete val="1"/>
              <c:extLst xmlns:c15="http://schemas.microsoft.com/office/drawing/2012/chart" xmlns:c16="http://schemas.microsoft.com/office/drawing/2014/chart" xmlns:c14="http://schemas.microsoft.com/office/drawing/2007/8/2/chart" xmlns:mc="http://schemas.openxmlformats.org/markup-compatibility/2006">
                <c:ext xmlns:c15="http://schemas.microsoft.com/office/drawing/2012/chart" uri="{CE6537A1-D6FC-4f65-9D91-7224C49458BB}"/>
                <c:ext xmlns:c16="http://schemas.microsoft.com/office/drawing/2014/chart" uri="{C3380CC4-5D6E-409C-BE32-E72D297353CC}">
                  <c16:uniqueId val="{00000011-35FB-4D07-A94F-F03F5DC7FBF5}"/>
                </c:ext>
              </c:extLst>
            </c:dLbl>
            <c:dLbl>
              <c:idx val="9"/>
              <c:delete val="1"/>
              <c:extLst xmlns:c15="http://schemas.microsoft.com/office/drawing/2012/chart" xmlns:c16="http://schemas.microsoft.com/office/drawing/2014/chart" xmlns:c14="http://schemas.microsoft.com/office/drawing/2007/8/2/chart" xmlns:mc="http://schemas.openxmlformats.org/markup-compatibility/2006">
                <c:ext xmlns:c15="http://schemas.microsoft.com/office/drawing/2012/chart" uri="{CE6537A1-D6FC-4f65-9D91-7224C49458BB}"/>
                <c:ext xmlns:c16="http://schemas.microsoft.com/office/drawing/2014/chart" uri="{C3380CC4-5D6E-409C-BE32-E72D297353CC}">
                  <c16:uniqueId val="{00000012-35FB-4D07-A94F-F03F5DC7FBF5}"/>
                </c:ext>
              </c:extLst>
            </c:dLbl>
            <c:dLbl>
              <c:idx val="10"/>
              <c:delete val="1"/>
              <c:extLst xmlns:c15="http://schemas.microsoft.com/office/drawing/2012/chart" xmlns:c16="http://schemas.microsoft.com/office/drawing/2014/chart" xmlns:c14="http://schemas.microsoft.com/office/drawing/2007/8/2/chart" xmlns:mc="http://schemas.openxmlformats.org/markup-compatibility/2006">
                <c:ext xmlns:c15="http://schemas.microsoft.com/office/drawing/2012/chart" uri="{CE6537A1-D6FC-4f65-9D91-7224C49458BB}"/>
                <c:ext xmlns:c16="http://schemas.microsoft.com/office/drawing/2014/chart" uri="{C3380CC4-5D6E-409C-BE32-E72D297353CC}">
                  <c16:uniqueId val="{00000013-35FB-4D07-A94F-F03F5DC7FBF5}"/>
                </c:ext>
              </c:extLst>
            </c:dLbl>
            <c:dLbl>
              <c:idx val="11"/>
              <c:delete val="1"/>
              <c:extLst xmlns:c15="http://schemas.microsoft.com/office/drawing/2012/chart" xmlns:c16="http://schemas.microsoft.com/office/drawing/2014/chart" xmlns:c14="http://schemas.microsoft.com/office/drawing/2007/8/2/chart" xmlns:mc="http://schemas.openxmlformats.org/markup-compatibility/2006">
                <c:ext xmlns:c15="http://schemas.microsoft.com/office/drawing/2012/chart" uri="{CE6537A1-D6FC-4f65-9D91-7224C49458BB}"/>
                <c:ext xmlns:c16="http://schemas.microsoft.com/office/drawing/2014/chart" uri="{C3380CC4-5D6E-409C-BE32-E72D297353CC}">
                  <c16:uniqueId val="{00000014-35FB-4D07-A94F-F03F5DC7FBF5}"/>
                </c:ext>
              </c:extLst>
            </c:dLbl>
            <c:spPr>
              <a:noFill/>
              <a:ln>
                <a:noFill/>
              </a:ln>
              <a:effectLst/>
            </c:spPr>
            <c:txPr>
              <a:bodyPr rot="0" spcFirstLastPara="1" vertOverflow="ellipsis" vert="horz" wrap="square" lIns="38100" tIns="19050" rIns="38100" bIns="19050" anchor="ctr" anchorCtr="1">
                <a:spAutoFit/>
              </a:bodyPr>
              <a:lstStyle/>
              <a:p>
                <a:pPr>
                  <a:defRPr sz="700" b="1"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xmlns:c15="http://schemas.microsoft.com/office/drawing/2012/chart" xmlns:c16="http://schemas.microsoft.com/office/drawing/2014/chart" xmlns:c14="http://schemas.microsoft.com/office/drawing/2007/8/2/chart" xmlns:mc="http://schemas.openxmlformats.org/markup-compatibility/2006">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'Risk of pov. or soc. excl, 2025'!$B$5:$B$17</c:f>
              <c:strCache>
                <c:ptCount val="12"/>
                <c:pt idx="0">
                  <c:v>Canary Islands</c:v>
                </c:pt>
                <c:pt idx="1">
                  <c:v>Spain</c:v>
                </c:pt>
                <c:pt idx="2">
                  <c:v>Mayotte (no data)</c:v>
                </c:pt>
                <c:pt idx="3">
                  <c:v>Martinique</c:v>
                </c:pt>
                <c:pt idx="4">
                  <c:v>Guadeloupe</c:v>
                </c:pt>
                <c:pt idx="5">
                  <c:v>Reunion Island</c:v>
                </c:pt>
                <c:pt idx="6">
                  <c:v>French Guiana</c:v>
                </c:pt>
                <c:pt idx="7">
                  <c:v>France</c:v>
                </c:pt>
                <c:pt idx="9">
                  <c:v>Madeira</c:v>
                </c:pt>
                <c:pt idx="10">
                  <c:v>Azores</c:v>
                </c:pt>
                <c:pt idx="11">
                  <c:v>Portugal</c:v>
                </c:pt>
              </c:strCache>
            </c:strRef>
          </c:cat>
          <c:val>
            <c:numRef>
              <c:f>'Risk of pov. or soc. excl, 2025'!$D$5:$D$17</c:f>
              <c:numCache>
                <c:formatCode>General</c:formatCode>
                <c:ptCount val="13"/>
                <c:pt idx="0">
                  <c:v>20.9</c:v>
                </c:pt>
                <c:pt idx="1">
                  <c:v>20.9</c:v>
                </c:pt>
                <c:pt idx="2">
                  <c:v>20.9</c:v>
                </c:pt>
                <c:pt idx="3">
                  <c:v>20.9</c:v>
                </c:pt>
                <c:pt idx="4">
                  <c:v>20.9</c:v>
                </c:pt>
                <c:pt idx="5">
                  <c:v>20.9</c:v>
                </c:pt>
                <c:pt idx="6">
                  <c:v>20.9</c:v>
                </c:pt>
                <c:pt idx="7">
                  <c:v>20.9</c:v>
                </c:pt>
                <c:pt idx="8">
                  <c:v>20.9</c:v>
                </c:pt>
                <c:pt idx="9">
                  <c:v>20.9</c:v>
                </c:pt>
                <c:pt idx="10">
                  <c:v>20.9</c:v>
                </c:pt>
                <c:pt idx="11">
                  <c:v>20.9</c:v>
                </c:pt>
                <c:pt idx="12">
                  <c:v>20.9</c:v>
                </c:pt>
              </c:numCache>
            </c:numRef>
          </c:val>
          <c:smooth val="0"/>
          <c:extLst xmlns:c15="http://schemas.microsoft.com/office/drawing/2012/chart" xmlns:c16="http://schemas.microsoft.com/office/drawing/2014/chart" xmlns:c14="http://schemas.microsoft.com/office/drawing/2007/8/2/chart" xmlns:mc="http://schemas.openxmlformats.org/markup-compatibility/2006">
            <c:ext xmlns:c16="http://schemas.microsoft.com/office/drawing/2014/chart" uri="{C3380CC4-5D6E-409C-BE32-E72D297353CC}">
              <c16:uniqueId val="{00000015-35FB-4D07-A94F-F03F5DC7FBF5}"/>
            </c:ext>
          </c:extLst>
        </c:ser>
        <c:dLbls>
          <c:showLegendKey val="0"/>
          <c:showVal val="0"/>
          <c:showCatName val="0"/>
          <c:showSerName val="0"/>
          <c:showPercent val="0"/>
          <c:showBubbleSize val="0"/>
        </c:dLbls>
        <c:marker val="1"/>
        <c:smooth val="0"/>
        <c:axId val="460828991"/>
        <c:axId val="460827551"/>
      </c:lineChart>
      <c:catAx>
        <c:axId val="460828991"/>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2700000" spcFirstLastPara="1" vertOverflow="ellipsis" wrap="square" anchor="ctr" anchorCtr="1"/>
          <a:lstStyle/>
          <a:p>
            <a:pPr>
              <a:defRPr sz="700" b="0" i="0" u="none" strike="noStrike" kern="1200" baseline="0">
                <a:solidFill>
                  <a:schemeClr val="tx1">
                    <a:lumMod val="65000"/>
                    <a:lumOff val="35000"/>
                  </a:schemeClr>
                </a:solidFill>
                <a:latin typeface="+mn-lt"/>
                <a:ea typeface="+mn-ea"/>
                <a:cs typeface="+mn-cs"/>
              </a:defRPr>
            </a:pPr>
            <a:endParaRPr lang="en-US"/>
          </a:p>
        </c:txPr>
        <c:crossAx val="460827551"/>
        <c:crosses val="autoZero"/>
        <c:auto val="1"/>
        <c:lblAlgn val="ctr"/>
        <c:lblOffset val="100"/>
        <c:noMultiLvlLbl val="0"/>
      </c:catAx>
      <c:valAx>
        <c:axId val="460827551"/>
        <c:scaling>
          <c:orientation val="minMax"/>
        </c:scaling>
        <c:delete val="0"/>
        <c:axPos val="l"/>
        <c:numFmt formatCode="0" sourceLinked="0"/>
        <c:majorTickMark val="none"/>
        <c:minorTickMark val="none"/>
        <c:tickLblPos val="nextTo"/>
        <c:spPr>
          <a:noFill/>
          <a:ln>
            <a:noFill/>
          </a:ln>
          <a:effectLst/>
        </c:spPr>
        <c:txPr>
          <a:bodyPr rot="-60000000" spcFirstLastPara="1" vertOverflow="ellipsis" vert="horz" wrap="square" anchor="ctr" anchorCtr="1"/>
          <a:lstStyle/>
          <a:p>
            <a:pPr>
              <a:defRPr sz="700" b="0" i="0" u="none" strike="noStrike" kern="1200" baseline="0">
                <a:solidFill>
                  <a:schemeClr val="tx1">
                    <a:lumMod val="65000"/>
                    <a:lumOff val="35000"/>
                  </a:schemeClr>
                </a:solidFill>
                <a:latin typeface="+mn-lt"/>
                <a:ea typeface="+mn-ea"/>
                <a:cs typeface="+mn-cs"/>
              </a:defRPr>
            </a:pPr>
            <a:endParaRPr lang="en-US"/>
          </a:p>
        </c:txPr>
        <c:crossAx val="460828991"/>
        <c:crosses val="autoZero"/>
        <c:crossBetween val="between"/>
      </c:valAx>
      <c:spPr>
        <a:noFill/>
        <a:ln>
          <a:noFill/>
        </a:ln>
        <a:effectLst/>
      </c:spPr>
    </c:plotArea>
    <c:legend>
      <c:legendPos val="r"/>
      <c:legendEntry>
        <c:idx val="0"/>
        <c:delete val="1"/>
      </c:legendEntry>
      <c:overlay val="0"/>
      <c:spPr>
        <a:noFill/>
        <a:ln>
          <a:noFill/>
        </a:ln>
        <a:effectLst/>
      </c:spPr>
      <c:txPr>
        <a:bodyPr rot="0" spcFirstLastPara="1" vertOverflow="ellipsis" vert="horz" wrap="square" anchor="ctr" anchorCtr="1"/>
        <a:lstStyle/>
        <a:p>
          <a:pPr>
            <a:defRPr sz="7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4">
    <c:autoUpdate val="0"/>
  </c:externalData>
  <c:userShapes r:id="rId5"/>
</c:chartSpace>
</file>

<file path=word/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800" b="0" i="0" u="none" strike="noStrike" kern="1200" spc="0" baseline="0">
                <a:solidFill>
                  <a:schemeClr val="tx1">
                    <a:lumMod val="65000"/>
                    <a:lumOff val="35000"/>
                  </a:schemeClr>
                </a:solidFill>
                <a:latin typeface="+mn-lt"/>
                <a:ea typeface="+mn-ea"/>
                <a:cs typeface="+mn-cs"/>
              </a:defRPr>
            </a:pPr>
            <a:r>
              <a:rPr lang="en-IE" sz="800" b="1" i="0" u="none" strike="noStrike" kern="1200" spc="0" baseline="0">
                <a:solidFill>
                  <a:sysClr val="windowText" lastClr="000000">
                    <a:lumMod val="65000"/>
                    <a:lumOff val="35000"/>
                  </a:sysClr>
                </a:solidFill>
              </a:rPr>
              <a:t>GDP per head (PPS), 2024</a:t>
            </a:r>
          </a:p>
          <a:p>
            <a:pPr>
              <a:defRPr sz="800"/>
            </a:pPr>
            <a:r>
              <a:rPr lang="en-IE" sz="800" b="0" i="0" u="none" strike="noStrike" kern="1200" spc="0" baseline="0">
                <a:solidFill>
                  <a:sysClr val="windowText" lastClr="000000">
                    <a:lumMod val="65000"/>
                    <a:lumOff val="35000"/>
                  </a:sysClr>
                </a:solidFill>
              </a:rPr>
              <a:t>Index, EU-27 = 100</a:t>
            </a:r>
          </a:p>
        </c:rich>
      </c:tx>
      <c:overlay val="0"/>
      <c:spPr>
        <a:noFill/>
        <a:ln>
          <a:noFill/>
        </a:ln>
        <a:effectLst/>
      </c:spPr>
      <c:txPr>
        <a:bodyPr rot="0" spcFirstLastPara="1" vertOverflow="ellipsis" vert="horz" wrap="square" anchor="ctr" anchorCtr="1"/>
        <a:lstStyle/>
        <a:p>
          <a:pPr>
            <a:defRPr sz="8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spPr>
            <a:solidFill>
              <a:schemeClr val="accent1"/>
            </a:solidFill>
            <a:ln>
              <a:noFill/>
            </a:ln>
            <a:effectLst/>
          </c:spPr>
          <c:invertIfNegative val="0"/>
          <c:dPt>
            <c:idx val="1"/>
            <c:invertIfNegative val="0"/>
            <c:bubble3D val="0"/>
            <c:spPr>
              <a:solidFill>
                <a:schemeClr val="accent1">
                  <a:lumMod val="60000"/>
                  <a:lumOff val="40000"/>
                </a:schemeClr>
              </a:solidFill>
              <a:ln>
                <a:noFill/>
              </a:ln>
              <a:effectLst/>
            </c:spPr>
            <c:extLst xmlns:c16r3="http://schemas.microsoft.com/office/drawing/2017/03/chart" xmlns:c15="http://schemas.microsoft.com/office/drawing/2012/chart" xmlns:c16="http://schemas.microsoft.com/office/drawing/2014/chart" xmlns:c14="http://schemas.microsoft.com/office/drawing/2007/8/2/chart" xmlns:mc="http://schemas.openxmlformats.org/markup-compatibility/2006">
              <c:ext xmlns:c16="http://schemas.microsoft.com/office/drawing/2014/chart" uri="{C3380CC4-5D6E-409C-BE32-E72D297353CC}">
                <c16:uniqueId val="{00000001-12D9-4DF7-B4E3-A41E68C89A56}"/>
              </c:ext>
            </c:extLst>
          </c:dPt>
          <c:dPt>
            <c:idx val="8"/>
            <c:invertIfNegative val="0"/>
            <c:bubble3D val="0"/>
            <c:spPr>
              <a:solidFill>
                <a:schemeClr val="accent1">
                  <a:lumMod val="60000"/>
                  <a:lumOff val="40000"/>
                </a:schemeClr>
              </a:solidFill>
              <a:ln>
                <a:noFill/>
              </a:ln>
              <a:effectLst/>
            </c:spPr>
            <c:extLst xmlns:c16r3="http://schemas.microsoft.com/office/drawing/2017/03/chart" xmlns:c15="http://schemas.microsoft.com/office/drawing/2012/chart" xmlns:c16="http://schemas.microsoft.com/office/drawing/2014/chart" xmlns:c14="http://schemas.microsoft.com/office/drawing/2007/8/2/chart" xmlns:mc="http://schemas.openxmlformats.org/markup-compatibility/2006">
              <c:ext xmlns:c16="http://schemas.microsoft.com/office/drawing/2014/chart" uri="{C3380CC4-5D6E-409C-BE32-E72D297353CC}">
                <c16:uniqueId val="{00000003-12D9-4DF7-B4E3-A41E68C89A56}"/>
              </c:ext>
            </c:extLst>
          </c:dPt>
          <c:dPt>
            <c:idx val="12"/>
            <c:invertIfNegative val="0"/>
            <c:bubble3D val="0"/>
            <c:spPr>
              <a:solidFill>
                <a:schemeClr val="accent1">
                  <a:lumMod val="60000"/>
                  <a:lumOff val="40000"/>
                </a:schemeClr>
              </a:solidFill>
              <a:ln>
                <a:noFill/>
              </a:ln>
              <a:effectLst/>
            </c:spPr>
            <c:extLst xmlns:c16r3="http://schemas.microsoft.com/office/drawing/2017/03/chart" xmlns:c15="http://schemas.microsoft.com/office/drawing/2012/chart" xmlns:c16="http://schemas.microsoft.com/office/drawing/2014/chart" xmlns:c14="http://schemas.microsoft.com/office/drawing/2007/8/2/chart" xmlns:mc="http://schemas.openxmlformats.org/markup-compatibility/2006">
              <c:ext xmlns:c16="http://schemas.microsoft.com/office/drawing/2014/chart" uri="{C3380CC4-5D6E-409C-BE32-E72D297353CC}">
                <c16:uniqueId val="{00000005-12D9-4DF7-B4E3-A41E68C89A56}"/>
              </c:ext>
            </c:extLst>
          </c:dPt>
          <c:dLbls>
            <c:spPr>
              <a:noFill/>
              <a:ln>
                <a:noFill/>
              </a:ln>
              <a:effectLst/>
            </c:spPr>
            <c:txPr>
              <a:bodyPr rot="0" spcFirstLastPara="1" vertOverflow="ellipsis" vert="horz" wrap="square" lIns="38100" tIns="19050" rIns="38100" bIns="19050" anchor="ctr" anchorCtr="1">
                <a:spAutoFit/>
              </a:bodyPr>
              <a:lstStyle/>
              <a:p>
                <a:pPr>
                  <a:defRPr sz="7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xmlns:c16r3="http://schemas.microsoft.com/office/drawing/2017/03/chart" xmlns:c15="http://schemas.microsoft.com/office/drawing/2012/chart" xmlns:c16="http://schemas.microsoft.com/office/drawing/2014/chart" xmlns:c14="http://schemas.microsoft.com/office/drawing/2007/8/2/chart" xmlns:mc="http://schemas.openxmlformats.org/markup-compatibility/2006">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'GDP per head (PPS), 2024'!$B$4:$B$16</c:f>
              <c:strCache>
                <c:ptCount val="13"/>
                <c:pt idx="0">
                  <c:v>Canary Islands</c:v>
                </c:pt>
                <c:pt idx="1">
                  <c:v>Spain</c:v>
                </c:pt>
                <c:pt idx="3">
                  <c:v>Mayotte</c:v>
                </c:pt>
                <c:pt idx="4">
                  <c:v>French Guiana</c:v>
                </c:pt>
                <c:pt idx="5">
                  <c:v>Reunion Island</c:v>
                </c:pt>
                <c:pt idx="6">
                  <c:v>Guadeloupe</c:v>
                </c:pt>
                <c:pt idx="7">
                  <c:v>Martinique</c:v>
                </c:pt>
                <c:pt idx="8">
                  <c:v>France</c:v>
                </c:pt>
                <c:pt idx="10">
                  <c:v>Azores</c:v>
                </c:pt>
                <c:pt idx="11">
                  <c:v>Madeira</c:v>
                </c:pt>
                <c:pt idx="12">
                  <c:v>Portugal</c:v>
                </c:pt>
              </c:strCache>
            </c:strRef>
          </c:cat>
          <c:val>
            <c:numRef>
              <c:f>'GDP per head (PPS), 2024'!$C$4:$C$16</c:f>
              <c:numCache>
                <c:formatCode>0</c:formatCode>
                <c:ptCount val="13"/>
                <c:pt idx="0">
                  <c:v>72</c:v>
                </c:pt>
                <c:pt idx="1">
                  <c:v>91</c:v>
                </c:pt>
                <c:pt idx="3">
                  <c:v>30</c:v>
                </c:pt>
                <c:pt idx="4">
                  <c:v>41</c:v>
                </c:pt>
                <c:pt idx="5">
                  <c:v>63</c:v>
                </c:pt>
                <c:pt idx="6">
                  <c:v>67</c:v>
                </c:pt>
                <c:pt idx="7">
                  <c:v>69</c:v>
                </c:pt>
                <c:pt idx="8">
                  <c:v>98</c:v>
                </c:pt>
                <c:pt idx="10">
                  <c:v>73</c:v>
                </c:pt>
                <c:pt idx="11">
                  <c:v>88</c:v>
                </c:pt>
                <c:pt idx="12">
                  <c:v>82</c:v>
                </c:pt>
              </c:numCache>
            </c:numRef>
          </c:val>
          <c:extLst xmlns:c16r3="http://schemas.microsoft.com/office/drawing/2017/03/chart" xmlns:c15="http://schemas.microsoft.com/office/drawing/2012/chart" xmlns:c16="http://schemas.microsoft.com/office/drawing/2014/chart" xmlns:c14="http://schemas.microsoft.com/office/drawing/2007/8/2/chart" xmlns:mc="http://schemas.openxmlformats.org/markup-compatibility/2006">
            <c:ext xmlns:c16="http://schemas.microsoft.com/office/drawing/2014/chart" uri="{C3380CC4-5D6E-409C-BE32-E72D297353CC}">
              <c16:uniqueId val="{00000006-12D9-4DF7-B4E3-A41E68C89A56}"/>
            </c:ext>
          </c:extLst>
        </c:ser>
        <c:dLbls>
          <c:showLegendKey val="0"/>
          <c:showVal val="1"/>
          <c:showCatName val="0"/>
          <c:showSerName val="0"/>
          <c:showPercent val="0"/>
          <c:showBubbleSize val="0"/>
        </c:dLbls>
        <c:gapWidth val="219"/>
        <c:overlap val="-27"/>
        <c:axId val="198517871"/>
        <c:axId val="198518351"/>
      </c:barChart>
      <c:lineChart>
        <c:grouping val="standard"/>
        <c:varyColors val="0"/>
        <c:ser>
          <c:idx val="1"/>
          <c:order val="1"/>
          <c:spPr>
            <a:ln w="28575" cap="rnd">
              <a:solidFill>
                <a:schemeClr val="accent2"/>
              </a:solidFill>
              <a:round/>
            </a:ln>
            <a:effectLst/>
          </c:spPr>
          <c:marker>
            <c:symbol val="none"/>
          </c:marker>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xmlns:c16r3="http://schemas.microsoft.com/office/drawing/2017/03/chart" xmlns:c15="http://schemas.microsoft.com/office/drawing/2012/chart" xmlns:c16="http://schemas.microsoft.com/office/drawing/2014/chart" xmlns:c14="http://schemas.microsoft.com/office/drawing/2007/8/2/chart" xmlns:mc="http://schemas.openxmlformats.org/markup-compatibility/2006">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'GDP per head (PPS), 2024'!$B$4:$B$16</c:f>
              <c:strCache>
                <c:ptCount val="13"/>
                <c:pt idx="0">
                  <c:v>Canary Islands</c:v>
                </c:pt>
                <c:pt idx="1">
                  <c:v>Spain</c:v>
                </c:pt>
                <c:pt idx="3">
                  <c:v>Mayotte</c:v>
                </c:pt>
                <c:pt idx="4">
                  <c:v>French Guiana</c:v>
                </c:pt>
                <c:pt idx="5">
                  <c:v>Reunion Island</c:v>
                </c:pt>
                <c:pt idx="6">
                  <c:v>Guadeloupe</c:v>
                </c:pt>
                <c:pt idx="7">
                  <c:v>Martinique</c:v>
                </c:pt>
                <c:pt idx="8">
                  <c:v>France</c:v>
                </c:pt>
                <c:pt idx="10">
                  <c:v>Azores</c:v>
                </c:pt>
                <c:pt idx="11">
                  <c:v>Madeira</c:v>
                </c:pt>
                <c:pt idx="12">
                  <c:v>Portugal</c:v>
                </c:pt>
              </c:strCache>
            </c:strRef>
          </c:cat>
          <c:val>
            <c:numRef>
              <c:f>'GDP per head (PPS), 2024'!$D$4:$D$16</c:f>
              <c:numCache>
                <c:formatCode>General</c:formatCode>
                <c:ptCount val="13"/>
              </c:numCache>
            </c:numRef>
          </c:val>
          <c:smooth val="0"/>
          <c:extLst xmlns:c16r3="http://schemas.microsoft.com/office/drawing/2017/03/chart" xmlns:c15="http://schemas.microsoft.com/office/drawing/2012/chart" xmlns:c16="http://schemas.microsoft.com/office/drawing/2014/chart" xmlns:c14="http://schemas.microsoft.com/office/drawing/2007/8/2/chart" xmlns:mc="http://schemas.openxmlformats.org/markup-compatibility/2006">
            <c:ext xmlns:c16="http://schemas.microsoft.com/office/drawing/2014/chart" uri="{C3380CC4-5D6E-409C-BE32-E72D297353CC}">
              <c16:uniqueId val="{00000007-12D9-4DF7-B4E3-A41E68C89A56}"/>
            </c:ext>
          </c:extLst>
        </c:ser>
        <c:dLbls>
          <c:showLegendKey val="0"/>
          <c:showVal val="1"/>
          <c:showCatName val="0"/>
          <c:showSerName val="0"/>
          <c:showPercent val="0"/>
          <c:showBubbleSize val="0"/>
        </c:dLbls>
        <c:marker val="1"/>
        <c:smooth val="0"/>
        <c:axId val="198517871"/>
        <c:axId val="198518351"/>
      </c:lineChart>
      <c:catAx>
        <c:axId val="198517871"/>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2700000" spcFirstLastPara="1" vertOverflow="ellipsis" wrap="square" anchor="ctr" anchorCtr="1"/>
          <a:lstStyle/>
          <a:p>
            <a:pPr>
              <a:defRPr sz="700" b="0" i="0" u="none" strike="noStrike" kern="1200" baseline="0">
                <a:solidFill>
                  <a:schemeClr val="tx1">
                    <a:lumMod val="65000"/>
                    <a:lumOff val="35000"/>
                  </a:schemeClr>
                </a:solidFill>
                <a:latin typeface="+mn-lt"/>
                <a:ea typeface="+mn-ea"/>
                <a:cs typeface="+mn-cs"/>
              </a:defRPr>
            </a:pPr>
            <a:endParaRPr lang="en-US"/>
          </a:p>
        </c:txPr>
        <c:crossAx val="198518351"/>
        <c:crosses val="autoZero"/>
        <c:auto val="1"/>
        <c:lblAlgn val="ctr"/>
        <c:lblOffset val="100"/>
        <c:noMultiLvlLbl val="0"/>
      </c:catAx>
      <c:valAx>
        <c:axId val="198518351"/>
        <c:scaling>
          <c:orientation val="minMax"/>
          <c:max val="100"/>
        </c:scaling>
        <c:delete val="0"/>
        <c:axPos val="l"/>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700" b="0" i="0" u="none" strike="noStrike" kern="1200" baseline="0">
                <a:solidFill>
                  <a:schemeClr val="tx1">
                    <a:lumMod val="65000"/>
                    <a:lumOff val="35000"/>
                  </a:schemeClr>
                </a:solidFill>
                <a:latin typeface="+mn-lt"/>
                <a:ea typeface="+mn-ea"/>
                <a:cs typeface="+mn-cs"/>
              </a:defRPr>
            </a:pPr>
            <a:endParaRPr lang="en-US"/>
          </a:p>
        </c:txPr>
        <c:crossAx val="198517871"/>
        <c:crosses val="autoZero"/>
        <c:crossBetween val="between"/>
      </c:valAx>
      <c:spPr>
        <a:noFill/>
        <a:ln>
          <a:noFill/>
        </a:ln>
        <a:effectLst/>
      </c:spPr>
    </c:plotArea>
    <c:plotVisOnly val="1"/>
    <c:dispBlanksAs val="gap"/>
    <c:extLst xmlns:c16r3="http://schemas.microsoft.com/office/drawing/2017/03/chart" xmlns:c15="http://schemas.microsoft.com/office/drawing/2012/chart" xmlns:c16="http://schemas.microsoft.com/office/drawing/2014/chart" xmlns:c14="http://schemas.microsoft.com/office/drawing/2007/8/2/chart" xmlns:mc="http://schemas.openxmlformats.org/markup-compatibility/2006">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4">
    <c:autoUpdate val="0"/>
  </c:externalData>
  <c:userShapes r:id="rId5"/>
</c:chartSpace>
</file>

<file path=word/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marL="0" marR="0" lvl="0" indent="0" algn="ctr" defTabSz="914400" rtl="0" eaLnBrk="1" fontAlgn="auto" latinLnBrk="0" hangingPunct="1">
              <a:lnSpc>
                <a:spcPct val="100000"/>
              </a:lnSpc>
              <a:spcBef>
                <a:spcPts val="0"/>
              </a:spcBef>
              <a:spcAft>
                <a:spcPts val="0"/>
              </a:spcAft>
              <a:buClrTx/>
              <a:buSzTx/>
              <a:buFontTx/>
              <a:buNone/>
              <a:tabLst/>
              <a:defRPr sz="800" b="1" i="0" u="none" strike="noStrike" kern="1200" spc="0" baseline="0">
                <a:solidFill>
                  <a:sysClr val="windowText" lastClr="000000">
                    <a:lumMod val="65000"/>
                    <a:lumOff val="35000"/>
                  </a:sysClr>
                </a:solidFill>
                <a:latin typeface="+mn-lt"/>
                <a:ea typeface="+mn-ea"/>
                <a:cs typeface="+mn-cs"/>
              </a:defRPr>
            </a:pPr>
            <a:r>
              <a:rPr lang="en-US" sz="800" b="1"/>
              <a:t>Unemployment</a:t>
            </a:r>
            <a:r>
              <a:rPr lang="en-US" sz="800" b="1" baseline="0"/>
              <a:t> rate (15-74) and Youth unemployment rate (15-24)</a:t>
            </a:r>
          </a:p>
          <a:p>
            <a:pPr marL="0" marR="0" lvl="0" indent="0" algn="ctr" defTabSz="914400" rtl="0" eaLnBrk="1" fontAlgn="auto" latinLnBrk="0" hangingPunct="1">
              <a:lnSpc>
                <a:spcPct val="100000"/>
              </a:lnSpc>
              <a:spcBef>
                <a:spcPts val="0"/>
              </a:spcBef>
              <a:spcAft>
                <a:spcPts val="0"/>
              </a:spcAft>
              <a:buClrTx/>
              <a:buSzTx/>
              <a:buFontTx/>
              <a:buNone/>
              <a:tabLst/>
              <a:defRPr sz="800" b="1">
                <a:solidFill>
                  <a:sysClr val="windowText" lastClr="000000">
                    <a:lumMod val="65000"/>
                    <a:lumOff val="35000"/>
                  </a:sysClr>
                </a:solidFill>
              </a:defRPr>
            </a:pPr>
            <a:r>
              <a:rPr lang="en-US" sz="800" b="0" baseline="0"/>
              <a:t> </a:t>
            </a:r>
            <a:r>
              <a:rPr lang="en-US" sz="800" b="0" i="0" u="none" strike="noStrike" kern="1200" spc="0" baseline="0">
                <a:solidFill>
                  <a:sysClr val="windowText" lastClr="000000">
                    <a:lumMod val="65000"/>
                    <a:lumOff val="35000"/>
                  </a:sysClr>
                </a:solidFill>
              </a:rPr>
              <a:t>% of labour force, </a:t>
            </a:r>
            <a:r>
              <a:rPr lang="en-US" sz="800" b="0" baseline="0"/>
              <a:t>2025</a:t>
            </a:r>
          </a:p>
        </c:rich>
      </c:tx>
      <c:layout>
        <c:manualLayout>
          <c:xMode val="edge"/>
          <c:yMode val="edge"/>
          <c:x val="0.16946554559784271"/>
          <c:y val="3.0318444271613017E-2"/>
        </c:manualLayout>
      </c:layout>
      <c:overlay val="0"/>
      <c:spPr>
        <a:noFill/>
        <a:ln>
          <a:noFill/>
        </a:ln>
        <a:effectLst/>
      </c:spPr>
      <c:txPr>
        <a:bodyPr rot="0" spcFirstLastPara="1" vertOverflow="ellipsis" vert="horz" wrap="square" anchor="ctr" anchorCtr="1"/>
        <a:lstStyle/>
        <a:p>
          <a:pPr marL="0" marR="0" lvl="0" indent="0" algn="ctr" defTabSz="914400" rtl="0" eaLnBrk="1" fontAlgn="auto" latinLnBrk="0" hangingPunct="1">
            <a:lnSpc>
              <a:spcPct val="100000"/>
            </a:lnSpc>
            <a:spcBef>
              <a:spcPts val="0"/>
            </a:spcBef>
            <a:spcAft>
              <a:spcPts val="0"/>
            </a:spcAft>
            <a:buClrTx/>
            <a:buSzTx/>
            <a:buFontTx/>
            <a:buNone/>
            <a:tabLst/>
            <a:defRPr sz="800" b="1" i="0" u="none" strike="noStrike" kern="1200" spc="0" baseline="0">
              <a:solidFill>
                <a:sysClr val="windowText" lastClr="000000">
                  <a:lumMod val="65000"/>
                  <a:lumOff val="35000"/>
                </a:sysClr>
              </a:solidFill>
              <a:latin typeface="+mn-lt"/>
              <a:ea typeface="+mn-ea"/>
              <a:cs typeface="+mn-cs"/>
            </a:defRPr>
          </a:pPr>
          <a:endParaRPr lang="en-US"/>
        </a:p>
      </c:txPr>
    </c:title>
    <c:autoTitleDeleted val="0"/>
    <c:plotArea>
      <c:layout>
        <c:manualLayout>
          <c:layoutTarget val="inner"/>
          <c:xMode val="edge"/>
          <c:yMode val="edge"/>
          <c:x val="9.4232342295621857E-2"/>
          <c:y val="0.11341406343599844"/>
          <c:w val="0.88541112140498379"/>
          <c:h val="0.52867968411450339"/>
        </c:manualLayout>
      </c:layout>
      <c:barChart>
        <c:barDir val="col"/>
        <c:grouping val="clustered"/>
        <c:varyColors val="0"/>
        <c:ser>
          <c:idx val="0"/>
          <c:order val="0"/>
          <c:tx>
            <c:strRef>
              <c:f>'Unempl. and Youth unempl., 2024'!$C$6</c:f>
              <c:strCache>
                <c:ptCount val="1"/>
                <c:pt idx="0">
                  <c:v>Unemployment rate (15 - 74)</c:v>
                </c:pt>
              </c:strCache>
            </c:strRef>
          </c:tx>
          <c:spPr>
            <a:solidFill>
              <a:schemeClr val="tx2">
                <a:lumMod val="60000"/>
                <a:lumOff val="40000"/>
              </a:schemeClr>
            </a:solidFill>
            <a:ln>
              <a:noFill/>
            </a:ln>
            <a:effectLst/>
          </c:spPr>
          <c:invertIfNegative val="0"/>
          <c:dPt>
            <c:idx val="1"/>
            <c:invertIfNegative val="0"/>
            <c:bubble3D val="0"/>
            <c:spPr>
              <a:solidFill>
                <a:schemeClr val="tx2">
                  <a:lumMod val="40000"/>
                  <a:lumOff val="60000"/>
                </a:schemeClr>
              </a:solidFill>
              <a:ln>
                <a:noFill/>
              </a:ln>
              <a:effectLst/>
            </c:spPr>
            <c:extLst xmlns:c16r3="http://schemas.microsoft.com/office/drawing/2017/03/chart" xmlns:c15="http://schemas.microsoft.com/office/drawing/2012/chart" xmlns:c16="http://schemas.microsoft.com/office/drawing/2014/chart" xmlns:c14="http://schemas.microsoft.com/office/drawing/2007/8/2/chart" xmlns:mc="http://schemas.openxmlformats.org/markup-compatibility/2006">
              <c:ext xmlns:c16="http://schemas.microsoft.com/office/drawing/2014/chart" uri="{C3380CC4-5D6E-409C-BE32-E72D297353CC}">
                <c16:uniqueId val="{00000001-7861-42AB-B10F-89BD912E4C62}"/>
              </c:ext>
            </c:extLst>
          </c:dPt>
          <c:dPt>
            <c:idx val="8"/>
            <c:invertIfNegative val="0"/>
            <c:bubble3D val="0"/>
            <c:spPr>
              <a:solidFill>
                <a:schemeClr val="tx2">
                  <a:lumMod val="40000"/>
                  <a:lumOff val="60000"/>
                </a:schemeClr>
              </a:solidFill>
              <a:ln>
                <a:noFill/>
              </a:ln>
              <a:effectLst/>
            </c:spPr>
            <c:extLst xmlns:c16r3="http://schemas.microsoft.com/office/drawing/2017/03/chart" xmlns:c15="http://schemas.microsoft.com/office/drawing/2012/chart" xmlns:c16="http://schemas.microsoft.com/office/drawing/2014/chart" xmlns:c14="http://schemas.microsoft.com/office/drawing/2007/8/2/chart" xmlns:mc="http://schemas.openxmlformats.org/markup-compatibility/2006">
              <c:ext xmlns:c16="http://schemas.microsoft.com/office/drawing/2014/chart" uri="{C3380CC4-5D6E-409C-BE32-E72D297353CC}">
                <c16:uniqueId val="{00000003-7861-42AB-B10F-89BD912E4C62}"/>
              </c:ext>
            </c:extLst>
          </c:dPt>
          <c:dPt>
            <c:idx val="12"/>
            <c:invertIfNegative val="0"/>
            <c:bubble3D val="0"/>
            <c:spPr>
              <a:solidFill>
                <a:schemeClr val="tx2">
                  <a:lumMod val="40000"/>
                  <a:lumOff val="60000"/>
                </a:schemeClr>
              </a:solidFill>
              <a:ln>
                <a:noFill/>
              </a:ln>
              <a:effectLst/>
            </c:spPr>
            <c:extLst xmlns:c16r3="http://schemas.microsoft.com/office/drawing/2017/03/chart" xmlns:c15="http://schemas.microsoft.com/office/drawing/2012/chart" xmlns:c16="http://schemas.microsoft.com/office/drawing/2014/chart" xmlns:c14="http://schemas.microsoft.com/office/drawing/2007/8/2/chart" xmlns:mc="http://schemas.openxmlformats.org/markup-compatibility/2006">
              <c:ext xmlns:c16="http://schemas.microsoft.com/office/drawing/2014/chart" uri="{C3380CC4-5D6E-409C-BE32-E72D297353CC}">
                <c16:uniqueId val="{00000005-7861-42AB-B10F-89BD912E4C62}"/>
              </c:ext>
            </c:extLst>
          </c:dPt>
          <c:dLbls>
            <c:dLbl>
              <c:idx val="5"/>
              <c:layout>
                <c:manualLayout>
                  <c:x val="0"/>
                  <c:y val="-5.2009475627585351E-2"/>
                </c:manualLayout>
              </c:layout>
              <c:showLegendKey val="0"/>
              <c:showVal val="1"/>
              <c:showCatName val="0"/>
              <c:showSerName val="0"/>
              <c:showPercent val="0"/>
              <c:showBubbleSize val="0"/>
              <c:extLst xmlns:c16r3="http://schemas.microsoft.com/office/drawing/2017/03/chart" xmlns:c15="http://schemas.microsoft.com/office/drawing/2012/chart" xmlns:c16="http://schemas.microsoft.com/office/drawing/2014/chart" xmlns:c14="http://schemas.microsoft.com/office/drawing/2007/8/2/chart" xmlns:mc="http://schemas.openxmlformats.org/markup-compatibility/2006">
                <c:ext xmlns:c15="http://schemas.microsoft.com/office/drawing/2012/chart" uri="{CE6537A1-D6FC-4f65-9D91-7224C49458BB}"/>
                <c:ext xmlns:c16="http://schemas.microsoft.com/office/drawing/2014/chart" uri="{C3380CC4-5D6E-409C-BE32-E72D297353CC}">
                  <c16:uniqueId val="{00000006-7861-42AB-B10F-89BD912E4C62}"/>
                </c:ext>
              </c:extLst>
            </c:dLbl>
            <c:dLbl>
              <c:idx val="26"/>
              <c:delete val="1"/>
              <c:extLst xmlns:c16r3="http://schemas.microsoft.com/office/drawing/2017/03/chart" xmlns:c15="http://schemas.microsoft.com/office/drawing/2012/chart" xmlns:c16="http://schemas.microsoft.com/office/drawing/2014/chart" xmlns:c14="http://schemas.microsoft.com/office/drawing/2007/8/2/chart" xmlns:mc="http://schemas.openxmlformats.org/markup-compatibility/2006">
                <c:ext xmlns:c15="http://schemas.microsoft.com/office/drawing/2012/chart" uri="{CE6537A1-D6FC-4f65-9D91-7224C49458BB}"/>
                <c:ext xmlns:c16="http://schemas.microsoft.com/office/drawing/2014/chart" uri="{C3380CC4-5D6E-409C-BE32-E72D297353CC}">
                  <c16:uniqueId val="{00000007-7861-42AB-B10F-89BD912E4C62}"/>
                </c:ext>
              </c:extLst>
            </c:dLbl>
            <c:dLbl>
              <c:idx val="27"/>
              <c:delete val="1"/>
              <c:extLst xmlns:c16r3="http://schemas.microsoft.com/office/drawing/2017/03/chart" xmlns:c15="http://schemas.microsoft.com/office/drawing/2012/chart" xmlns:c16="http://schemas.microsoft.com/office/drawing/2014/chart" xmlns:c14="http://schemas.microsoft.com/office/drawing/2007/8/2/chart" xmlns:mc="http://schemas.openxmlformats.org/markup-compatibility/2006">
                <c:ext xmlns:c15="http://schemas.microsoft.com/office/drawing/2012/chart" uri="{CE6537A1-D6FC-4f65-9D91-7224C49458BB}"/>
                <c:ext xmlns:c16="http://schemas.microsoft.com/office/drawing/2014/chart" uri="{C3380CC4-5D6E-409C-BE32-E72D297353CC}">
                  <c16:uniqueId val="{00000008-7861-42AB-B10F-89BD912E4C62}"/>
                </c:ext>
              </c:extLst>
            </c:dLbl>
            <c:numFmt formatCode="General" sourceLinked="0"/>
            <c:spPr>
              <a:noFill/>
              <a:ln>
                <a:noFill/>
              </a:ln>
              <a:effectLst/>
            </c:spPr>
            <c:txPr>
              <a:bodyPr rot="0" spcFirstLastPara="1" vertOverflow="ellipsis" vert="horz" wrap="square" lIns="38100" tIns="19050" rIns="38100" bIns="19050" anchor="ctr" anchorCtr="1">
                <a:spAutoFit/>
              </a:bodyPr>
              <a:lstStyle/>
              <a:p>
                <a:pPr>
                  <a:defRPr sz="700" b="0" i="0" u="none" strike="noStrike" kern="1200" baseline="0">
                    <a:solidFill>
                      <a:schemeClr val="tx1"/>
                    </a:solidFill>
                    <a:latin typeface="+mn-lt"/>
                    <a:ea typeface="+mn-ea"/>
                    <a:cs typeface="+mn-cs"/>
                  </a:defRPr>
                </a:pPr>
                <a:endParaRPr lang="en-US"/>
              </a:p>
            </c:txPr>
            <c:showLegendKey val="0"/>
            <c:showVal val="1"/>
            <c:showCatName val="0"/>
            <c:showSerName val="0"/>
            <c:showPercent val="0"/>
            <c:showBubbleSize val="0"/>
            <c:showLeaderLines val="0"/>
            <c:extLst xmlns:c16r3="http://schemas.microsoft.com/office/drawing/2017/03/chart" xmlns:c15="http://schemas.microsoft.com/office/drawing/2012/chart" xmlns:c16="http://schemas.microsoft.com/office/drawing/2014/chart" xmlns:c14="http://schemas.microsoft.com/office/drawing/2007/8/2/chart" xmlns:mc="http://schemas.openxmlformats.org/markup-compatibility/2006">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'Unempl. and Youth unempl., 2024'!$B$7:$B$35</c:f>
              <c:strCache>
                <c:ptCount val="29"/>
                <c:pt idx="0">
                  <c:v>Canary Islands</c:v>
                </c:pt>
                <c:pt idx="1">
                  <c:v>Spain</c:v>
                </c:pt>
                <c:pt idx="3">
                  <c:v>Martinique</c:v>
                </c:pt>
                <c:pt idx="4">
                  <c:v>Guadeloupe</c:v>
                </c:pt>
                <c:pt idx="5">
                  <c:v>French Guiana</c:v>
                </c:pt>
                <c:pt idx="6">
                  <c:v>Reunion Island</c:v>
                </c:pt>
                <c:pt idx="7">
                  <c:v>Mayotte</c:v>
                </c:pt>
                <c:pt idx="8">
                  <c:v>France</c:v>
                </c:pt>
                <c:pt idx="10">
                  <c:v>Azores</c:v>
                </c:pt>
                <c:pt idx="11">
                  <c:v>Madeira</c:v>
                </c:pt>
                <c:pt idx="12">
                  <c:v>Portugal</c:v>
                </c:pt>
                <c:pt idx="16">
                  <c:v>Canary Islands</c:v>
                </c:pt>
                <c:pt idx="17">
                  <c:v>Spain</c:v>
                </c:pt>
                <c:pt idx="19">
                  <c:v>Martinique</c:v>
                </c:pt>
                <c:pt idx="20">
                  <c:v>Guadeloupe </c:v>
                </c:pt>
                <c:pt idx="21">
                  <c:v>French Guiana</c:v>
                </c:pt>
                <c:pt idx="22">
                  <c:v>Reunion Island</c:v>
                </c:pt>
                <c:pt idx="23">
                  <c:v>Mayotte</c:v>
                </c:pt>
                <c:pt idx="24">
                  <c:v>France</c:v>
                </c:pt>
                <c:pt idx="26">
                  <c:v>Azores (no data)</c:v>
                </c:pt>
                <c:pt idx="27">
                  <c:v>Madeira (no data)</c:v>
                </c:pt>
                <c:pt idx="28">
                  <c:v>Portugal</c:v>
                </c:pt>
              </c:strCache>
            </c:strRef>
          </c:cat>
          <c:val>
            <c:numRef>
              <c:f>'Unempl. and Youth unempl., 2024'!$C$7:$C$35</c:f>
              <c:numCache>
                <c:formatCode>General</c:formatCode>
                <c:ptCount val="29"/>
                <c:pt idx="0">
                  <c:v>13.5</c:v>
                </c:pt>
                <c:pt idx="1">
                  <c:v>10.5</c:v>
                </c:pt>
                <c:pt idx="3">
                  <c:v>13.4</c:v>
                </c:pt>
                <c:pt idx="4">
                  <c:v>16.600000000000001</c:v>
                </c:pt>
                <c:pt idx="5">
                  <c:v>16.899999999999999</c:v>
                </c:pt>
                <c:pt idx="6">
                  <c:v>16.3</c:v>
                </c:pt>
                <c:pt idx="7">
                  <c:v>24.9</c:v>
                </c:pt>
                <c:pt idx="8">
                  <c:v>7.7</c:v>
                </c:pt>
                <c:pt idx="10">
                  <c:v>4.9000000000000004</c:v>
                </c:pt>
                <c:pt idx="11">
                  <c:v>5.4</c:v>
                </c:pt>
                <c:pt idx="12">
                  <c:v>6</c:v>
                </c:pt>
              </c:numCache>
            </c:numRef>
          </c:val>
          <c:extLst xmlns:c16r3="http://schemas.microsoft.com/office/drawing/2017/03/chart" xmlns:c15="http://schemas.microsoft.com/office/drawing/2012/chart" xmlns:c16="http://schemas.microsoft.com/office/drawing/2014/chart" xmlns:c14="http://schemas.microsoft.com/office/drawing/2007/8/2/chart" xmlns:mc="http://schemas.openxmlformats.org/markup-compatibility/2006">
            <c:ext xmlns:c16="http://schemas.microsoft.com/office/drawing/2014/chart" uri="{C3380CC4-5D6E-409C-BE32-E72D297353CC}">
              <c16:uniqueId val="{00000009-7861-42AB-B10F-89BD912E4C62}"/>
            </c:ext>
          </c:extLst>
        </c:ser>
        <c:ser>
          <c:idx val="3"/>
          <c:order val="3"/>
          <c:tx>
            <c:v>Youth unemployment rate (15 - 24)</c:v>
          </c:tx>
          <c:spPr>
            <a:solidFill>
              <a:schemeClr val="accent1">
                <a:lumMod val="75000"/>
              </a:schemeClr>
            </a:solidFill>
            <a:ln>
              <a:noFill/>
            </a:ln>
            <a:effectLst/>
          </c:spPr>
          <c:invertIfNegative val="0"/>
          <c:dPt>
            <c:idx val="17"/>
            <c:invertIfNegative val="0"/>
            <c:bubble3D val="0"/>
            <c:spPr>
              <a:solidFill>
                <a:srgbClr val="2B4A6F"/>
              </a:solidFill>
              <a:ln>
                <a:noFill/>
              </a:ln>
              <a:effectLst/>
            </c:spPr>
            <c:extLst xmlns:c16r3="http://schemas.microsoft.com/office/drawing/2017/03/chart" xmlns:c15="http://schemas.microsoft.com/office/drawing/2012/chart" xmlns:c16="http://schemas.microsoft.com/office/drawing/2014/chart" xmlns:c14="http://schemas.microsoft.com/office/drawing/2007/8/2/chart" xmlns:mc="http://schemas.openxmlformats.org/markup-compatibility/2006">
              <c:ext xmlns:c16="http://schemas.microsoft.com/office/drawing/2014/chart" uri="{C3380CC4-5D6E-409C-BE32-E72D297353CC}">
                <c16:uniqueId val="{0000000B-7861-42AB-B10F-89BD912E4C62}"/>
              </c:ext>
            </c:extLst>
          </c:dPt>
          <c:dPt>
            <c:idx val="24"/>
            <c:invertIfNegative val="0"/>
            <c:bubble3D val="0"/>
            <c:spPr>
              <a:solidFill>
                <a:srgbClr val="2B4A6F"/>
              </a:solidFill>
              <a:ln>
                <a:noFill/>
              </a:ln>
              <a:effectLst/>
            </c:spPr>
            <c:extLst xmlns:c16r3="http://schemas.microsoft.com/office/drawing/2017/03/chart" xmlns:c15="http://schemas.microsoft.com/office/drawing/2012/chart" xmlns:c16="http://schemas.microsoft.com/office/drawing/2014/chart" xmlns:c14="http://schemas.microsoft.com/office/drawing/2007/8/2/chart" xmlns:mc="http://schemas.openxmlformats.org/markup-compatibility/2006">
              <c:ext xmlns:c16="http://schemas.microsoft.com/office/drawing/2014/chart" uri="{C3380CC4-5D6E-409C-BE32-E72D297353CC}">
                <c16:uniqueId val="{0000000D-7861-42AB-B10F-89BD912E4C62}"/>
              </c:ext>
            </c:extLst>
          </c:dPt>
          <c:dPt>
            <c:idx val="28"/>
            <c:invertIfNegative val="0"/>
            <c:bubble3D val="0"/>
            <c:spPr>
              <a:solidFill>
                <a:srgbClr val="2B4A6F"/>
              </a:solidFill>
              <a:ln>
                <a:noFill/>
              </a:ln>
              <a:effectLst/>
            </c:spPr>
            <c:extLst xmlns:c16r3="http://schemas.microsoft.com/office/drawing/2017/03/chart" xmlns:c15="http://schemas.microsoft.com/office/drawing/2012/chart" xmlns:c16="http://schemas.microsoft.com/office/drawing/2014/chart" xmlns:c14="http://schemas.microsoft.com/office/drawing/2007/8/2/chart" xmlns:mc="http://schemas.openxmlformats.org/markup-compatibility/2006">
              <c:ext xmlns:c16="http://schemas.microsoft.com/office/drawing/2014/chart" uri="{C3380CC4-5D6E-409C-BE32-E72D297353CC}">
                <c16:uniqueId val="{0000000F-7861-42AB-B10F-89BD912E4C62}"/>
              </c:ext>
            </c:extLst>
          </c:dPt>
          <c:dLbls>
            <c:dLbl>
              <c:idx val="22"/>
              <c:layout>
                <c:manualLayout>
                  <c:x val="-1.5899112992241859E-3"/>
                  <c:y val="-4.0189140257679591E-2"/>
                </c:manualLayout>
              </c:layout>
              <c:showLegendKey val="0"/>
              <c:showVal val="1"/>
              <c:showCatName val="0"/>
              <c:showSerName val="0"/>
              <c:showPercent val="0"/>
              <c:showBubbleSize val="0"/>
              <c:extLst xmlns:c16r3="http://schemas.microsoft.com/office/drawing/2017/03/chart" xmlns:c15="http://schemas.microsoft.com/office/drawing/2012/chart" xmlns:c16="http://schemas.microsoft.com/office/drawing/2014/chart" xmlns:c14="http://schemas.microsoft.com/office/drawing/2007/8/2/chart" xmlns:mc="http://schemas.openxmlformats.org/markup-compatibility/2006">
                <c:ext xmlns:c15="http://schemas.microsoft.com/office/drawing/2012/chart" uri="{CE6537A1-D6FC-4f65-9D91-7224C49458BB}"/>
                <c:ext xmlns:c16="http://schemas.microsoft.com/office/drawing/2014/chart" uri="{C3380CC4-5D6E-409C-BE32-E72D297353CC}">
                  <c16:uniqueId val="{00000010-7861-42AB-B10F-89BD912E4C62}"/>
                </c:ext>
              </c:extLst>
            </c:dLbl>
            <c:dLbl>
              <c:idx val="26"/>
              <c:delete val="1"/>
              <c:extLst xmlns:c16r3="http://schemas.microsoft.com/office/drawing/2017/03/chart" xmlns:c15="http://schemas.microsoft.com/office/drawing/2012/chart" xmlns:c16="http://schemas.microsoft.com/office/drawing/2014/chart" xmlns:c14="http://schemas.microsoft.com/office/drawing/2007/8/2/chart" xmlns:mc="http://schemas.openxmlformats.org/markup-compatibility/2006">
                <c:ext xmlns:c15="http://schemas.microsoft.com/office/drawing/2012/chart" uri="{CE6537A1-D6FC-4f65-9D91-7224C49458BB}"/>
                <c:ext xmlns:c16="http://schemas.microsoft.com/office/drawing/2014/chart" uri="{C3380CC4-5D6E-409C-BE32-E72D297353CC}">
                  <c16:uniqueId val="{00000011-7861-42AB-B10F-89BD912E4C62}"/>
                </c:ext>
              </c:extLst>
            </c:dLbl>
            <c:dLbl>
              <c:idx val="27"/>
              <c:delete val="1"/>
              <c:extLst xmlns:c16r3="http://schemas.microsoft.com/office/drawing/2017/03/chart" xmlns:c15="http://schemas.microsoft.com/office/drawing/2012/chart" xmlns:c16="http://schemas.microsoft.com/office/drawing/2014/chart" xmlns:c14="http://schemas.microsoft.com/office/drawing/2007/8/2/chart" xmlns:mc="http://schemas.openxmlformats.org/markup-compatibility/2006">
                <c:ext xmlns:c15="http://schemas.microsoft.com/office/drawing/2012/chart" uri="{CE6537A1-D6FC-4f65-9D91-7224C49458BB}"/>
                <c:ext xmlns:c16="http://schemas.microsoft.com/office/drawing/2014/chart" uri="{C3380CC4-5D6E-409C-BE32-E72D297353CC}">
                  <c16:uniqueId val="{00000012-7861-42AB-B10F-89BD912E4C62}"/>
                </c:ext>
              </c:extLst>
            </c:dLbl>
            <c:numFmt formatCode="#,##0.0" sourceLinked="0"/>
            <c:spPr>
              <a:noFill/>
              <a:ln>
                <a:noFill/>
              </a:ln>
              <a:effectLst/>
            </c:spPr>
            <c:txPr>
              <a:bodyPr rot="0" spcFirstLastPara="1" vertOverflow="ellipsis" vert="horz" wrap="square" lIns="38100" tIns="19050" rIns="38100" bIns="19050" anchor="ctr" anchorCtr="1">
                <a:spAutoFit/>
              </a:bodyPr>
              <a:lstStyle/>
              <a:p>
                <a:pPr>
                  <a:defRPr sz="700" b="0" i="0" u="none" strike="noStrike" kern="1200" baseline="0">
                    <a:solidFill>
                      <a:schemeClr val="tx1"/>
                    </a:solidFill>
                    <a:latin typeface="+mn-lt"/>
                    <a:ea typeface="+mn-ea"/>
                    <a:cs typeface="+mn-cs"/>
                  </a:defRPr>
                </a:pPr>
                <a:endParaRPr lang="en-US"/>
              </a:p>
            </c:txPr>
            <c:showLegendKey val="0"/>
            <c:showVal val="1"/>
            <c:showCatName val="0"/>
            <c:showSerName val="0"/>
            <c:showPercent val="0"/>
            <c:showBubbleSize val="0"/>
            <c:showLeaderLines val="0"/>
            <c:extLst xmlns:c16r3="http://schemas.microsoft.com/office/drawing/2017/03/chart" xmlns:c15="http://schemas.microsoft.com/office/drawing/2012/chart" xmlns:c16="http://schemas.microsoft.com/office/drawing/2014/chart" xmlns:c14="http://schemas.microsoft.com/office/drawing/2007/8/2/chart" xmlns:mc="http://schemas.openxmlformats.org/markup-compatibility/2006">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val>
            <c:numRef>
              <c:f>'Unempl. and Youth unempl., 2024'!$D$7:$D$35</c:f>
              <c:numCache>
                <c:formatCode>General</c:formatCode>
                <c:ptCount val="29"/>
                <c:pt idx="16">
                  <c:v>29.5</c:v>
                </c:pt>
                <c:pt idx="17">
                  <c:v>24.9</c:v>
                </c:pt>
                <c:pt idx="19">
                  <c:v>45</c:v>
                </c:pt>
                <c:pt idx="20">
                  <c:v>37.700000000000003</c:v>
                </c:pt>
                <c:pt idx="21">
                  <c:v>33.6</c:v>
                </c:pt>
                <c:pt idx="22">
                  <c:v>33.9</c:v>
                </c:pt>
                <c:pt idx="23">
                  <c:v>40.200000000000003</c:v>
                </c:pt>
                <c:pt idx="24">
                  <c:v>19.8</c:v>
                </c:pt>
                <c:pt idx="26">
                  <c:v>0</c:v>
                </c:pt>
                <c:pt idx="27">
                  <c:v>0</c:v>
                </c:pt>
                <c:pt idx="28">
                  <c:v>19.5</c:v>
                </c:pt>
              </c:numCache>
            </c:numRef>
          </c:val>
          <c:extLst xmlns:c16r3="http://schemas.microsoft.com/office/drawing/2017/03/chart" xmlns:c15="http://schemas.microsoft.com/office/drawing/2012/chart" xmlns:c16="http://schemas.microsoft.com/office/drawing/2014/chart" xmlns:c14="http://schemas.microsoft.com/office/drawing/2007/8/2/chart" xmlns:mc="http://schemas.openxmlformats.org/markup-compatibility/2006">
            <c:ext xmlns:c16="http://schemas.microsoft.com/office/drawing/2014/chart" uri="{C3380CC4-5D6E-409C-BE32-E72D297353CC}">
              <c16:uniqueId val="{00000013-7861-42AB-B10F-89BD912E4C62}"/>
            </c:ext>
          </c:extLst>
        </c:ser>
        <c:dLbls>
          <c:showLegendKey val="0"/>
          <c:showVal val="0"/>
          <c:showCatName val="0"/>
          <c:showSerName val="0"/>
          <c:showPercent val="0"/>
          <c:showBubbleSize val="0"/>
        </c:dLbls>
        <c:gapWidth val="20"/>
        <c:axId val="1044858431"/>
        <c:axId val="1044847871"/>
      </c:barChart>
      <c:lineChart>
        <c:grouping val="standard"/>
        <c:varyColors val="0"/>
        <c:ser>
          <c:idx val="1"/>
          <c:order val="1"/>
          <c:tx>
            <c:strRef>
              <c:f>'Unempl. and Youth unempl., 2024'!$E$6</c:f>
              <c:strCache>
                <c:ptCount val="1"/>
                <c:pt idx="0">
                  <c:v> EU average Unemployment rate (15 - 74)</c:v>
                </c:pt>
              </c:strCache>
            </c:strRef>
          </c:tx>
          <c:spPr>
            <a:ln w="28575" cap="rnd">
              <a:solidFill>
                <a:schemeClr val="tx2">
                  <a:lumMod val="60000"/>
                  <a:lumOff val="40000"/>
                </a:schemeClr>
              </a:solidFill>
              <a:round/>
            </a:ln>
            <a:effectLst/>
          </c:spPr>
          <c:marker>
            <c:symbol val="none"/>
          </c:marker>
          <c:dLbls>
            <c:dLbl>
              <c:idx val="9"/>
              <c:layout>
                <c:manualLayout>
                  <c:x val="9.7978442428214338E-2"/>
                  <c:y val="2.1656031622579934E-3"/>
                </c:manualLayout>
              </c:layout>
              <c:showLegendKey val="0"/>
              <c:showVal val="1"/>
              <c:showCatName val="0"/>
              <c:showSerName val="0"/>
              <c:showPercent val="0"/>
              <c:showBubbleSize val="0"/>
              <c:extLst xmlns:c16r3="http://schemas.microsoft.com/office/drawing/2017/03/chart" xmlns:c15="http://schemas.microsoft.com/office/drawing/2012/chart" xmlns:c16="http://schemas.microsoft.com/office/drawing/2014/chart" xmlns:c14="http://schemas.microsoft.com/office/drawing/2007/8/2/chart" xmlns:mc="http://schemas.openxmlformats.org/markup-compatibility/2006">
                <c:ext xmlns:c15="http://schemas.microsoft.com/office/drawing/2012/chart" uri="{CE6537A1-D6FC-4f65-9D91-7224C49458BB}"/>
                <c:ext xmlns:c16="http://schemas.microsoft.com/office/drawing/2014/chart" uri="{C3380CC4-5D6E-409C-BE32-E72D297353CC}">
                  <c16:uniqueId val="{00000014-7861-42AB-B10F-89BD912E4C62}"/>
                </c:ext>
              </c:extLst>
            </c:dLbl>
            <c:numFmt formatCode="#,##0.0" sourceLinked="0"/>
            <c:spPr>
              <a:noFill/>
              <a:ln>
                <a:noFill/>
              </a:ln>
              <a:effectLst/>
            </c:spPr>
            <c:txPr>
              <a:bodyPr rot="0" spcFirstLastPara="1" vertOverflow="ellipsis" vert="horz" wrap="square" lIns="38100" tIns="19050" rIns="38100" bIns="19050" anchor="ctr" anchorCtr="1">
                <a:spAutoFit/>
              </a:bodyPr>
              <a:lstStyle/>
              <a:p>
                <a:pPr>
                  <a:defRPr sz="700" b="1"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xmlns:c16r3="http://schemas.microsoft.com/office/drawing/2017/03/chart" xmlns:c15="http://schemas.microsoft.com/office/drawing/2012/chart" xmlns:c16="http://schemas.microsoft.com/office/drawing/2014/chart" xmlns:c14="http://schemas.microsoft.com/office/drawing/2007/8/2/chart" xmlns:mc="http://schemas.openxmlformats.org/markup-compatibility/2006">
              <c:ext xmlns:c15="http://schemas.microsoft.com/office/drawing/2012/chart" uri="{CE6537A1-D6FC-4f65-9D91-7224C49458BB}">
                <c15:showLeaderLines val="0"/>
              </c:ext>
            </c:extLst>
          </c:dLbls>
          <c:cat>
            <c:strRef>
              <c:f>'Unempl. and Youth unempl., 2024'!$B$7:$B$35</c:f>
              <c:strCache>
                <c:ptCount val="29"/>
                <c:pt idx="0">
                  <c:v>Canary Islands</c:v>
                </c:pt>
                <c:pt idx="1">
                  <c:v>Spain</c:v>
                </c:pt>
                <c:pt idx="3">
                  <c:v>Martinique</c:v>
                </c:pt>
                <c:pt idx="4">
                  <c:v>Guadeloupe</c:v>
                </c:pt>
                <c:pt idx="5">
                  <c:v>French Guiana</c:v>
                </c:pt>
                <c:pt idx="6">
                  <c:v>Reunion Island</c:v>
                </c:pt>
                <c:pt idx="7">
                  <c:v>Mayotte</c:v>
                </c:pt>
                <c:pt idx="8">
                  <c:v>France</c:v>
                </c:pt>
                <c:pt idx="10">
                  <c:v>Azores</c:v>
                </c:pt>
                <c:pt idx="11">
                  <c:v>Madeira</c:v>
                </c:pt>
                <c:pt idx="12">
                  <c:v>Portugal</c:v>
                </c:pt>
                <c:pt idx="16">
                  <c:v>Canary Islands</c:v>
                </c:pt>
                <c:pt idx="17">
                  <c:v>Spain</c:v>
                </c:pt>
                <c:pt idx="19">
                  <c:v>Martinique</c:v>
                </c:pt>
                <c:pt idx="20">
                  <c:v>Guadeloupe </c:v>
                </c:pt>
                <c:pt idx="21">
                  <c:v>French Guiana</c:v>
                </c:pt>
                <c:pt idx="22">
                  <c:v>Reunion Island</c:v>
                </c:pt>
                <c:pt idx="23">
                  <c:v>Mayotte</c:v>
                </c:pt>
                <c:pt idx="24">
                  <c:v>France</c:v>
                </c:pt>
                <c:pt idx="26">
                  <c:v>Azores (no data)</c:v>
                </c:pt>
                <c:pt idx="27">
                  <c:v>Madeira (no data)</c:v>
                </c:pt>
                <c:pt idx="28">
                  <c:v>Portugal</c:v>
                </c:pt>
              </c:strCache>
            </c:strRef>
          </c:cat>
          <c:val>
            <c:numRef>
              <c:f>'Unempl. and Youth unempl., 2024'!$E$7:$E$35</c:f>
              <c:numCache>
                <c:formatCode>General</c:formatCode>
                <c:ptCount val="29"/>
                <c:pt idx="0">
                  <c:v>6</c:v>
                </c:pt>
                <c:pt idx="1">
                  <c:v>6</c:v>
                </c:pt>
                <c:pt idx="2">
                  <c:v>6</c:v>
                </c:pt>
                <c:pt idx="3">
                  <c:v>6</c:v>
                </c:pt>
                <c:pt idx="4">
                  <c:v>6</c:v>
                </c:pt>
                <c:pt idx="5">
                  <c:v>6</c:v>
                </c:pt>
                <c:pt idx="6">
                  <c:v>6</c:v>
                </c:pt>
                <c:pt idx="7">
                  <c:v>6</c:v>
                </c:pt>
                <c:pt idx="8">
                  <c:v>6</c:v>
                </c:pt>
                <c:pt idx="9">
                  <c:v>6</c:v>
                </c:pt>
                <c:pt idx="10">
                  <c:v>6</c:v>
                </c:pt>
                <c:pt idx="11">
                  <c:v>6</c:v>
                </c:pt>
                <c:pt idx="12">
                  <c:v>6</c:v>
                </c:pt>
              </c:numCache>
            </c:numRef>
          </c:val>
          <c:smooth val="0"/>
          <c:extLst xmlns:c16r3="http://schemas.microsoft.com/office/drawing/2017/03/chart" xmlns:c15="http://schemas.microsoft.com/office/drawing/2012/chart" xmlns:c16="http://schemas.microsoft.com/office/drawing/2014/chart" xmlns:c14="http://schemas.microsoft.com/office/drawing/2007/8/2/chart" xmlns:mc="http://schemas.openxmlformats.org/markup-compatibility/2006">
            <c:ext xmlns:c16="http://schemas.microsoft.com/office/drawing/2014/chart" uri="{C3380CC4-5D6E-409C-BE32-E72D297353CC}">
              <c16:uniqueId val="{00000015-7861-42AB-B10F-89BD912E4C62}"/>
            </c:ext>
          </c:extLst>
        </c:ser>
        <c:ser>
          <c:idx val="2"/>
          <c:order val="2"/>
          <c:tx>
            <c:strRef>
              <c:f>'Unempl. and Youth unempl., 2024'!$F$6</c:f>
              <c:strCache>
                <c:ptCount val="1"/>
                <c:pt idx="0">
                  <c:v>EU average Youth unemployment rate (15 - 24)</c:v>
                </c:pt>
              </c:strCache>
            </c:strRef>
          </c:tx>
          <c:spPr>
            <a:ln w="28575" cap="rnd">
              <a:solidFill>
                <a:schemeClr val="accent1">
                  <a:lumMod val="75000"/>
                </a:schemeClr>
              </a:solidFill>
              <a:round/>
            </a:ln>
            <a:effectLst/>
          </c:spPr>
          <c:marker>
            <c:symbol val="none"/>
          </c:marker>
          <c:dLbls>
            <c:dLbl>
              <c:idx val="28"/>
              <c:layout>
                <c:manualLayout>
                  <c:x val="-0.41967432840085173"/>
                  <c:y val="-2.1656031622579934E-3"/>
                </c:manualLayout>
              </c:layout>
              <c:numFmt formatCode="#,##0.0" sourceLinked="0"/>
              <c:spPr>
                <a:noFill/>
                <a:ln>
                  <a:noFill/>
                </a:ln>
                <a:effectLst/>
              </c:spPr>
              <c:txPr>
                <a:bodyPr rot="0" spcFirstLastPara="1" vertOverflow="ellipsis" vert="horz" wrap="square" lIns="38100" tIns="19050" rIns="38100" bIns="19050" anchor="ctr" anchorCtr="1">
                  <a:spAutoFit/>
                </a:bodyPr>
                <a:lstStyle/>
                <a:p>
                  <a:pPr>
                    <a:defRPr sz="700" b="1"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extLst xmlns:c16r3="http://schemas.microsoft.com/office/drawing/2017/03/chart" xmlns:c15="http://schemas.microsoft.com/office/drawing/2012/chart" xmlns:c16="http://schemas.microsoft.com/office/drawing/2014/chart" xmlns:c14="http://schemas.microsoft.com/office/drawing/2007/8/2/chart" xmlns:mc="http://schemas.openxmlformats.org/markup-compatibility/2006">
                <c:ext xmlns:c15="http://schemas.microsoft.com/office/drawing/2012/chart" uri="{CE6537A1-D6FC-4f65-9D91-7224C49458BB}"/>
                <c:ext xmlns:c16="http://schemas.microsoft.com/office/drawing/2014/chart" uri="{C3380CC4-5D6E-409C-BE32-E72D297353CC}">
                  <c16:uniqueId val="{00000016-7861-42AB-B10F-89BD912E4C62}"/>
                </c:ext>
              </c:extLst>
            </c:dLbl>
            <c:numFmt formatCode="#,##0.0" sourceLinked="0"/>
            <c:spPr>
              <a:noFill/>
              <a:ln>
                <a:noFill/>
              </a:ln>
              <a:effectLst/>
            </c:spPr>
            <c:txPr>
              <a:bodyPr rot="0" spcFirstLastPara="1" vertOverflow="ellipsis" vert="horz" wrap="square" lIns="38100" tIns="19050" rIns="38100" bIns="19050" anchor="ctr" anchorCtr="1">
                <a:spAutoFit/>
              </a:bodyPr>
              <a:lstStyle/>
              <a:p>
                <a:pPr>
                  <a:defRPr sz="7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xmlns:c16r3="http://schemas.microsoft.com/office/drawing/2017/03/chart" xmlns:c15="http://schemas.microsoft.com/office/drawing/2012/chart" xmlns:c16="http://schemas.microsoft.com/office/drawing/2014/chart" xmlns:c14="http://schemas.microsoft.com/office/drawing/2007/8/2/chart" xmlns:mc="http://schemas.openxmlformats.org/markup-compatibility/2006">
              <c:ext xmlns:c15="http://schemas.microsoft.com/office/drawing/2012/chart" uri="{CE6537A1-D6FC-4f65-9D91-7224C49458BB}">
                <c15:showLeaderLines val="0"/>
              </c:ext>
            </c:extLst>
          </c:dLbls>
          <c:cat>
            <c:strRef>
              <c:f>'Unempl. and Youth unempl., 2024'!$B$7:$B$35</c:f>
              <c:strCache>
                <c:ptCount val="29"/>
                <c:pt idx="0">
                  <c:v>Canary Islands</c:v>
                </c:pt>
                <c:pt idx="1">
                  <c:v>Spain</c:v>
                </c:pt>
                <c:pt idx="3">
                  <c:v>Martinique</c:v>
                </c:pt>
                <c:pt idx="4">
                  <c:v>Guadeloupe</c:v>
                </c:pt>
                <c:pt idx="5">
                  <c:v>French Guiana</c:v>
                </c:pt>
                <c:pt idx="6">
                  <c:v>Reunion Island</c:v>
                </c:pt>
                <c:pt idx="7">
                  <c:v>Mayotte</c:v>
                </c:pt>
                <c:pt idx="8">
                  <c:v>France</c:v>
                </c:pt>
                <c:pt idx="10">
                  <c:v>Azores</c:v>
                </c:pt>
                <c:pt idx="11">
                  <c:v>Madeira</c:v>
                </c:pt>
                <c:pt idx="12">
                  <c:v>Portugal</c:v>
                </c:pt>
                <c:pt idx="16">
                  <c:v>Canary Islands</c:v>
                </c:pt>
                <c:pt idx="17">
                  <c:v>Spain</c:v>
                </c:pt>
                <c:pt idx="19">
                  <c:v>Martinique</c:v>
                </c:pt>
                <c:pt idx="20">
                  <c:v>Guadeloupe </c:v>
                </c:pt>
                <c:pt idx="21">
                  <c:v>French Guiana</c:v>
                </c:pt>
                <c:pt idx="22">
                  <c:v>Reunion Island</c:v>
                </c:pt>
                <c:pt idx="23">
                  <c:v>Mayotte</c:v>
                </c:pt>
                <c:pt idx="24">
                  <c:v>France</c:v>
                </c:pt>
                <c:pt idx="26">
                  <c:v>Azores (no data)</c:v>
                </c:pt>
                <c:pt idx="27">
                  <c:v>Madeira (no data)</c:v>
                </c:pt>
                <c:pt idx="28">
                  <c:v>Portugal</c:v>
                </c:pt>
              </c:strCache>
            </c:strRef>
          </c:cat>
          <c:val>
            <c:numRef>
              <c:f>'Unempl. and Youth unempl., 2024'!$F$7:$F$35</c:f>
              <c:numCache>
                <c:formatCode>General</c:formatCode>
                <c:ptCount val="29"/>
                <c:pt idx="16">
                  <c:v>15.2</c:v>
                </c:pt>
                <c:pt idx="17">
                  <c:v>15.2</c:v>
                </c:pt>
                <c:pt idx="18">
                  <c:v>15.2</c:v>
                </c:pt>
                <c:pt idx="19">
                  <c:v>15.2</c:v>
                </c:pt>
                <c:pt idx="20">
                  <c:v>15.2</c:v>
                </c:pt>
                <c:pt idx="21">
                  <c:v>15.2</c:v>
                </c:pt>
                <c:pt idx="22">
                  <c:v>15.2</c:v>
                </c:pt>
                <c:pt idx="23">
                  <c:v>15.2</c:v>
                </c:pt>
                <c:pt idx="24">
                  <c:v>15.2</c:v>
                </c:pt>
                <c:pt idx="25">
                  <c:v>15.2</c:v>
                </c:pt>
                <c:pt idx="26">
                  <c:v>15.2</c:v>
                </c:pt>
                <c:pt idx="27">
                  <c:v>15.2</c:v>
                </c:pt>
                <c:pt idx="28">
                  <c:v>15.2</c:v>
                </c:pt>
              </c:numCache>
            </c:numRef>
          </c:val>
          <c:smooth val="0"/>
          <c:extLst xmlns:c16r3="http://schemas.microsoft.com/office/drawing/2017/03/chart" xmlns:c15="http://schemas.microsoft.com/office/drawing/2012/chart" xmlns:c16="http://schemas.microsoft.com/office/drawing/2014/chart" xmlns:c14="http://schemas.microsoft.com/office/drawing/2007/8/2/chart" xmlns:mc="http://schemas.openxmlformats.org/markup-compatibility/2006">
            <c:ext xmlns:c16="http://schemas.microsoft.com/office/drawing/2014/chart" uri="{C3380CC4-5D6E-409C-BE32-E72D297353CC}">
              <c16:uniqueId val="{00000017-7861-42AB-B10F-89BD912E4C62}"/>
            </c:ext>
          </c:extLst>
        </c:ser>
        <c:dLbls>
          <c:showLegendKey val="0"/>
          <c:showVal val="0"/>
          <c:showCatName val="0"/>
          <c:showSerName val="0"/>
          <c:showPercent val="0"/>
          <c:showBubbleSize val="0"/>
        </c:dLbls>
        <c:marker val="1"/>
        <c:smooth val="0"/>
        <c:axId val="1044858431"/>
        <c:axId val="1044847871"/>
      </c:lineChart>
      <c:catAx>
        <c:axId val="1044858431"/>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700" b="0" i="0" u="none" strike="noStrike" kern="1200" baseline="0">
                <a:solidFill>
                  <a:schemeClr val="tx1">
                    <a:lumMod val="65000"/>
                    <a:lumOff val="35000"/>
                  </a:schemeClr>
                </a:solidFill>
                <a:latin typeface="+mn-lt"/>
                <a:ea typeface="+mn-ea"/>
                <a:cs typeface="+mn-cs"/>
              </a:defRPr>
            </a:pPr>
            <a:endParaRPr lang="en-US"/>
          </a:p>
        </c:txPr>
        <c:crossAx val="1044847871"/>
        <c:crosses val="autoZero"/>
        <c:auto val="1"/>
        <c:lblAlgn val="ctr"/>
        <c:lblOffset val="100"/>
        <c:noMultiLvlLbl val="0"/>
      </c:catAx>
      <c:valAx>
        <c:axId val="1044847871"/>
        <c:scaling>
          <c:orientation val="minMax"/>
        </c:scaling>
        <c:delete val="0"/>
        <c:axPos val="l"/>
        <c:majorGridlines>
          <c:spPr>
            <a:ln w="9525" cap="flat" cmpd="sng" algn="ctr">
              <a:noFill/>
              <a:round/>
            </a:ln>
            <a:effectLst/>
          </c:spPr>
        </c:majorGridlines>
        <c:numFmt formatCode="General" sourceLinked="0"/>
        <c:majorTickMark val="none"/>
        <c:minorTickMark val="none"/>
        <c:tickLblPos val="nextTo"/>
        <c:spPr>
          <a:noFill/>
          <a:ln>
            <a:noFill/>
          </a:ln>
          <a:effectLst/>
        </c:spPr>
        <c:txPr>
          <a:bodyPr rot="-60000000" spcFirstLastPara="1" vertOverflow="ellipsis" vert="horz" wrap="square" anchor="ctr" anchorCtr="1"/>
          <a:lstStyle/>
          <a:p>
            <a:pPr>
              <a:defRPr sz="800" b="0" i="0" u="none" strike="noStrike" kern="1200" baseline="0">
                <a:solidFill>
                  <a:schemeClr val="tx1">
                    <a:lumMod val="65000"/>
                    <a:lumOff val="35000"/>
                  </a:schemeClr>
                </a:solidFill>
                <a:latin typeface="+mn-lt"/>
                <a:ea typeface="+mn-ea"/>
                <a:cs typeface="+mn-cs"/>
              </a:defRPr>
            </a:pPr>
            <a:endParaRPr lang="en-US"/>
          </a:p>
        </c:txPr>
        <c:crossAx val="1044858431"/>
        <c:crosses val="autoZero"/>
        <c:crossBetween val="between"/>
      </c:valAx>
      <c:spPr>
        <a:noFill/>
        <a:ln>
          <a:noFill/>
        </a:ln>
        <a:effectLst/>
      </c:spPr>
    </c:plotArea>
    <c:legend>
      <c:legendPos val="b"/>
      <c:legendEntry>
        <c:idx val="2"/>
        <c:txPr>
          <a:bodyPr rot="0" spcFirstLastPara="1" vertOverflow="ellipsis" vert="horz" wrap="square" anchor="ctr" anchorCtr="1"/>
          <a:lstStyle/>
          <a:p>
            <a:pPr>
              <a:defRPr sz="700" b="1" i="0" u="none" strike="noStrike" kern="1200" baseline="0">
                <a:solidFill>
                  <a:schemeClr val="tx1">
                    <a:lumMod val="65000"/>
                    <a:lumOff val="35000"/>
                  </a:schemeClr>
                </a:solidFill>
                <a:latin typeface="+mn-lt"/>
                <a:ea typeface="+mn-ea"/>
                <a:cs typeface="+mn-cs"/>
              </a:defRPr>
            </a:pPr>
            <a:endParaRPr lang="en-US"/>
          </a:p>
        </c:txPr>
      </c:legendEntry>
      <c:legendEntry>
        <c:idx val="3"/>
        <c:txPr>
          <a:bodyPr rot="0" spcFirstLastPara="1" vertOverflow="ellipsis" vert="horz" wrap="square" anchor="ctr" anchorCtr="1"/>
          <a:lstStyle/>
          <a:p>
            <a:pPr>
              <a:defRPr sz="700" b="1" i="0" u="none" strike="noStrike" kern="1200" baseline="0">
                <a:solidFill>
                  <a:schemeClr val="tx1">
                    <a:lumMod val="65000"/>
                    <a:lumOff val="35000"/>
                  </a:schemeClr>
                </a:solidFill>
                <a:latin typeface="+mn-lt"/>
                <a:ea typeface="+mn-ea"/>
                <a:cs typeface="+mn-cs"/>
              </a:defRPr>
            </a:pPr>
            <a:endParaRPr lang="en-US"/>
          </a:p>
        </c:txPr>
      </c:legendEntry>
      <c:layout>
        <c:manualLayout>
          <c:xMode val="edge"/>
          <c:yMode val="edge"/>
          <c:x val="2.9953238323742835E-2"/>
          <c:y val="0.86658196201610638"/>
          <c:w val="0.89581337723826548"/>
          <c:h val="7.5072424078983471E-2"/>
        </c:manualLayout>
      </c:layout>
      <c:overlay val="0"/>
      <c:spPr>
        <a:noFill/>
        <a:ln>
          <a:noFill/>
        </a:ln>
        <a:effectLst/>
      </c:spPr>
      <c:txPr>
        <a:bodyPr rot="0" spcFirstLastPara="1" vertOverflow="ellipsis" vert="horz" wrap="square" anchor="ctr" anchorCtr="1"/>
        <a:lstStyle/>
        <a:p>
          <a:pPr>
            <a:defRPr sz="700"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xmlns:c16r3="http://schemas.microsoft.com/office/drawing/2017/03/chart" xmlns:c15="http://schemas.microsoft.com/office/drawing/2012/chart" xmlns:c16="http://schemas.microsoft.com/office/drawing/2014/chart" xmlns:c14="http://schemas.microsoft.com/office/drawing/2007/8/2/chart" xmlns:mc="http://schemas.openxmlformats.org/markup-compatibility/2006">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userShapes r:id="rId4"/>
</c:chartSpace>
</file>

<file path=word/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style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3.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drawings/drawing1.xml><?xml version="1.0" encoding="utf-8"?>
<c:userShapes xmlns:c="http://schemas.openxmlformats.org/drawingml/2006/chart">
  <cdr:relSizeAnchor xmlns:cdr="http://schemas.openxmlformats.org/drawingml/2006/chartDrawing">
    <cdr:from>
      <cdr:x>0.82599</cdr:x>
      <cdr:y>0.02328</cdr:y>
    </cdr:from>
    <cdr:to>
      <cdr:x>1</cdr:x>
      <cdr:y>0.07488</cdr:y>
    </cdr:to>
    <cdr:sp macro="" textlink="">
      <cdr:nvSpPr>
        <cdr:cNvPr id="2" name="TextBox 1">
          <a:extLst xmlns:a="http://schemas.openxmlformats.org/drawingml/2006/main">
            <a:ext uri="{FF2B5EF4-FFF2-40B4-BE49-F238E27FC236}">
              <a16:creationId xmlns:a16="http://schemas.microsoft.com/office/drawing/2014/main" id="{398E7875-27B9-D64F-BE3A-B5EC8E20EEB0}"/>
            </a:ext>
          </a:extLst>
        </cdr:cNvPr>
        <cdr:cNvSpPr txBox="1"/>
      </cdr:nvSpPr>
      <cdr:spPr>
        <a:xfrm xmlns:a="http://schemas.openxmlformats.org/drawingml/2006/main">
          <a:off x="2411667" y="45781"/>
          <a:ext cx="508063" cy="101476"/>
        </a:xfrm>
        <a:prstGeom xmlns:a="http://schemas.openxmlformats.org/drawingml/2006/main" prst="rect">
          <a:avLst/>
        </a:prstGeom>
      </cdr:spPr>
      <cdr:txBody>
        <a:bodyPr xmlns:a="http://schemas.openxmlformats.org/drawingml/2006/main" wrap="square" rtlCol="0"/>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r>
            <a:rPr lang="en-IE" sz="600" kern="1200">
              <a:solidFill>
                <a:schemeClr val="tx1">
                  <a:lumMod val="65000"/>
                  <a:lumOff val="35000"/>
                </a:schemeClr>
              </a:solidFill>
            </a:rPr>
            <a:t>Source: Eurostat</a:t>
          </a:r>
        </a:p>
      </cdr:txBody>
    </cdr:sp>
  </cdr:relSizeAnchor>
  <cdr:relSizeAnchor xmlns:cdr="http://schemas.openxmlformats.org/drawingml/2006/chartDrawing">
    <cdr:from>
      <cdr:x>0.42514</cdr:x>
      <cdr:y>0.91744</cdr:y>
    </cdr:from>
    <cdr:to>
      <cdr:x>1</cdr:x>
      <cdr:y>0.95025</cdr:y>
    </cdr:to>
    <cdr:sp macro="" textlink="">
      <cdr:nvSpPr>
        <cdr:cNvPr id="3" name="TextBox 1">
          <a:extLst xmlns:a="http://schemas.openxmlformats.org/drawingml/2006/main">
            <a:ext uri="{FF2B5EF4-FFF2-40B4-BE49-F238E27FC236}">
              <a16:creationId xmlns:a16="http://schemas.microsoft.com/office/drawing/2014/main" id="{0F2FDA20-622C-5382-BED3-0A60AC29EB50}"/>
            </a:ext>
          </a:extLst>
        </cdr:cNvPr>
        <cdr:cNvSpPr txBox="1"/>
      </cdr:nvSpPr>
      <cdr:spPr>
        <a:xfrm xmlns:a="http://schemas.openxmlformats.org/drawingml/2006/main">
          <a:off x="1178944" y="1880558"/>
          <a:ext cx="1594101" cy="67245"/>
        </a:xfrm>
        <a:prstGeom xmlns:a="http://schemas.openxmlformats.org/drawingml/2006/main" prst="rect">
          <a:avLst/>
        </a:prstGeom>
      </cdr:spPr>
      <cdr:txBody>
        <a:bodyPr xmlns:a="http://schemas.openxmlformats.org/drawingml/2006/main" wrap="square" rtlCol="0"/>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pPr algn="r"/>
          <a:r>
            <a:rPr lang="en-IE" sz="600" b="0" i="1" kern="1200" baseline="0">
              <a:solidFill>
                <a:schemeClr val="tx1">
                  <a:lumMod val="65000"/>
                  <a:lumOff val="35000"/>
                </a:schemeClr>
              </a:solidFill>
            </a:rPr>
            <a:t>Data for Guadeloupe include Saint Martin</a:t>
          </a:r>
          <a:endParaRPr lang="en-IE" sz="600" b="0" i="1" kern="1200">
            <a:solidFill>
              <a:schemeClr val="tx1">
                <a:lumMod val="65000"/>
                <a:lumOff val="35000"/>
              </a:schemeClr>
            </a:solidFill>
          </a:endParaRPr>
        </a:p>
      </cdr:txBody>
    </cdr:sp>
  </cdr:relSizeAnchor>
</c:userShapes>
</file>

<file path=word/drawings/drawing2.xml><?xml version="1.0" encoding="utf-8"?>
<c:userShapes xmlns:c="http://schemas.openxmlformats.org/drawingml/2006/chart">
  <cdr:relSizeAnchor xmlns:cdr="http://schemas.openxmlformats.org/drawingml/2006/chartDrawing">
    <cdr:from>
      <cdr:x>0.78413</cdr:x>
      <cdr:y>0.01632</cdr:y>
    </cdr:from>
    <cdr:to>
      <cdr:x>1</cdr:x>
      <cdr:y>0.18185</cdr:y>
    </cdr:to>
    <cdr:sp macro="" textlink="">
      <cdr:nvSpPr>
        <cdr:cNvPr id="2" name="TextBox 1">
          <a:extLst xmlns:a="http://schemas.openxmlformats.org/drawingml/2006/main">
            <a:ext uri="{FF2B5EF4-FFF2-40B4-BE49-F238E27FC236}">
              <a16:creationId xmlns:a16="http://schemas.microsoft.com/office/drawing/2014/main" id="{A207485A-7585-94D5-E978-52022E5D452C}"/>
            </a:ext>
          </a:extLst>
        </cdr:cNvPr>
        <cdr:cNvSpPr txBox="1"/>
      </cdr:nvSpPr>
      <cdr:spPr>
        <a:xfrm xmlns:a="http://schemas.openxmlformats.org/drawingml/2006/main">
          <a:off x="2094271" y="33089"/>
          <a:ext cx="576539" cy="335619"/>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pPr algn="ctr"/>
          <a:r>
            <a:rPr lang="en-IE" sz="600" kern="1200">
              <a:solidFill>
                <a:schemeClr val="tx1">
                  <a:lumMod val="65000"/>
                  <a:lumOff val="35000"/>
                </a:schemeClr>
              </a:solidFill>
            </a:rPr>
            <a:t>Source: Eurostat</a:t>
          </a:r>
        </a:p>
      </cdr:txBody>
    </cdr:sp>
  </cdr:relSizeAnchor>
  <cdr:relSizeAnchor xmlns:cdr="http://schemas.openxmlformats.org/drawingml/2006/chartDrawing">
    <cdr:from>
      <cdr:x>0.40175</cdr:x>
      <cdr:y>0.91287</cdr:y>
    </cdr:from>
    <cdr:to>
      <cdr:x>1</cdr:x>
      <cdr:y>0.97983</cdr:y>
    </cdr:to>
    <cdr:sp macro="" textlink="">
      <cdr:nvSpPr>
        <cdr:cNvPr id="3" name="TextBox 1">
          <a:extLst xmlns:a="http://schemas.openxmlformats.org/drawingml/2006/main">
            <a:ext uri="{FF2B5EF4-FFF2-40B4-BE49-F238E27FC236}">
              <a16:creationId xmlns:a16="http://schemas.microsoft.com/office/drawing/2014/main" id="{0F2FDA20-622C-5382-BED3-0A60AC29EB50}"/>
            </a:ext>
          </a:extLst>
        </cdr:cNvPr>
        <cdr:cNvSpPr txBox="1"/>
      </cdr:nvSpPr>
      <cdr:spPr>
        <a:xfrm xmlns:a="http://schemas.openxmlformats.org/drawingml/2006/main">
          <a:off x="1064592" y="1850886"/>
          <a:ext cx="1585263" cy="135767"/>
        </a:xfrm>
        <a:prstGeom xmlns:a="http://schemas.openxmlformats.org/drawingml/2006/main" prst="rect">
          <a:avLst/>
        </a:prstGeom>
      </cdr:spPr>
      <cdr:txBody>
        <a:bodyPr xmlns:a="http://schemas.openxmlformats.org/drawingml/2006/main" wrap="square" rtlCol="0"/>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pPr algn="r"/>
          <a:r>
            <a:rPr lang="en-IE" sz="600" b="0" i="1" kern="1200" baseline="0">
              <a:solidFill>
                <a:schemeClr val="tx1">
                  <a:lumMod val="65000"/>
                  <a:lumOff val="35000"/>
                </a:schemeClr>
              </a:solidFill>
            </a:rPr>
            <a:t>Data for Guadeloupe include Saint Martin</a:t>
          </a:r>
          <a:endParaRPr lang="en-IE" sz="600" b="0" i="1" kern="1200">
            <a:solidFill>
              <a:schemeClr val="tx1">
                <a:lumMod val="65000"/>
                <a:lumOff val="35000"/>
              </a:schemeClr>
            </a:solidFill>
          </a:endParaRPr>
        </a:p>
      </cdr:txBody>
    </cdr:sp>
  </cdr:relSizeAnchor>
</c:userShapes>
</file>

<file path=word/drawings/drawing3.xml><?xml version="1.0" encoding="utf-8"?>
<c:userShapes xmlns:c="http://schemas.openxmlformats.org/drawingml/2006/chart">
  <cdr:relSizeAnchor xmlns:cdr="http://schemas.openxmlformats.org/drawingml/2006/chartDrawing">
    <cdr:from>
      <cdr:x>0.89242</cdr:x>
      <cdr:y>0.00311</cdr:y>
    </cdr:from>
    <cdr:to>
      <cdr:x>0.99868</cdr:x>
      <cdr:y>0.04404</cdr:y>
    </cdr:to>
    <cdr:sp macro="" textlink="">
      <cdr:nvSpPr>
        <cdr:cNvPr id="2" name="TextBox 1">
          <a:extLst xmlns:a="http://schemas.openxmlformats.org/drawingml/2006/main">
            <a:ext uri="{FF2B5EF4-FFF2-40B4-BE49-F238E27FC236}">
              <a16:creationId xmlns:a16="http://schemas.microsoft.com/office/drawing/2014/main" id="{505856B1-3972-6D35-30F3-2F130A84E934}"/>
            </a:ext>
          </a:extLst>
        </cdr:cNvPr>
        <cdr:cNvSpPr txBox="1"/>
      </cdr:nvSpPr>
      <cdr:spPr>
        <a:xfrm xmlns:a="http://schemas.openxmlformats.org/drawingml/2006/main">
          <a:off x="4883726" y="11742"/>
          <a:ext cx="581479" cy="154512"/>
        </a:xfrm>
        <a:prstGeom xmlns:a="http://schemas.openxmlformats.org/drawingml/2006/main" prst="rect">
          <a:avLst/>
        </a:prstGeom>
      </cdr:spPr>
      <cdr:txBody>
        <a:bodyPr xmlns:a="http://schemas.openxmlformats.org/drawingml/2006/main" wrap="square" rtlCol="0"/>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r>
            <a:rPr lang="en-IE" sz="600" b="0" kern="1200">
              <a:solidFill>
                <a:schemeClr val="tx1">
                  <a:lumMod val="75000"/>
                  <a:lumOff val="25000"/>
                </a:schemeClr>
              </a:solidFill>
            </a:rPr>
            <a:t>Source: Eurostat</a:t>
          </a:r>
        </a:p>
      </cdr:txBody>
    </cdr:sp>
  </cdr:relSizeAnchor>
  <cdr:relSizeAnchor xmlns:cdr="http://schemas.openxmlformats.org/drawingml/2006/chartDrawing">
    <cdr:from>
      <cdr:x>0.70381</cdr:x>
      <cdr:y>0.94372</cdr:y>
    </cdr:from>
    <cdr:to>
      <cdr:x>1</cdr:x>
      <cdr:y>0.96283</cdr:y>
    </cdr:to>
    <cdr:sp macro="" textlink="">
      <cdr:nvSpPr>
        <cdr:cNvPr id="4" name="TextBox 1">
          <a:extLst xmlns:a="http://schemas.openxmlformats.org/drawingml/2006/main">
            <a:ext uri="{FF2B5EF4-FFF2-40B4-BE49-F238E27FC236}">
              <a16:creationId xmlns:a16="http://schemas.microsoft.com/office/drawing/2014/main" id="{F6C11A0A-DA50-AE21-437E-81CA7774E0EE}"/>
            </a:ext>
          </a:extLst>
        </cdr:cNvPr>
        <cdr:cNvSpPr txBox="1"/>
      </cdr:nvSpPr>
      <cdr:spPr>
        <a:xfrm xmlns:a="http://schemas.openxmlformats.org/drawingml/2006/main">
          <a:off x="3851563" y="3020291"/>
          <a:ext cx="1620867" cy="61150"/>
        </a:xfrm>
        <a:prstGeom xmlns:a="http://schemas.openxmlformats.org/drawingml/2006/main" prst="rect">
          <a:avLst/>
        </a:prstGeom>
      </cdr:spPr>
      <cdr:txBody>
        <a:bodyPr xmlns:a="http://schemas.openxmlformats.org/drawingml/2006/main" wrap="square" rtlCol="0"/>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r>
            <a:rPr lang="en-IE" sz="600" b="0" i="1" kern="1200" baseline="0">
              <a:solidFill>
                <a:schemeClr val="tx1">
                  <a:lumMod val="65000"/>
                  <a:lumOff val="35000"/>
                </a:schemeClr>
              </a:solidFill>
            </a:rPr>
            <a:t>Data for Guadeloupe include Saint Martin</a:t>
          </a:r>
          <a:endParaRPr lang="en-IE" sz="600" b="0" i="1" kern="1200">
            <a:solidFill>
              <a:schemeClr val="tx1">
                <a:lumMod val="65000"/>
                <a:lumOff val="35000"/>
              </a:schemeClr>
            </a:solidFill>
          </a:endParaRPr>
        </a:p>
      </cdr:txBody>
    </cdr:sp>
  </cdr:relSizeAnchor>
</c:userShapes>
</file>

<file path=word/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word/theme/themeOverride1.xml><?xml version="1.0" encoding="utf-8"?>
<a:themeOverride xmlns:a="http://schemas.openxmlformats.org/drawingml/2006/main">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2.xml><?xml version="1.0" encoding="utf-8"?>
<a:themeOverride xmlns:a="http://schemas.openxmlformats.org/drawingml/2006/main">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Texts>
  <AdressLocationStrasbourg>Strasbourg,</AdressLocationStrasbourg>
  <AdressLocationLuxembourg>Luxembourg,</AdressLocationLuxembourg>
  <AdressLocationBrussels>Brussels,</AdressLocationBrussels>
  <ClosingMembersOfParliament3Male>Yours sincerely,</ClosingMembersOfParliament3Male>
  <ClosingMembersOfParliament2Male>Yours sincerely,</ClosingMembersOfParliament2Male>
  <ClosingMembersOfParliament3Female>Yours sincerely,</ClosingMembersOfParliament3Female>
  <ClosingMembersOfParliament2Female>Yours sincerely,</ClosingMembersOfParliament2Female>
  <ClosingMembersOfParliamentStandardMale>Yours sincerely,</ClosingMembersOfParliamentStandardMale>
  <ClosingMembersOfParliamentGenderNeutralSingular>Yours sincerely,</ClosingMembersOfParliamentGenderNeutralSingular>
  <ClosingMembersOfParliamentStandard>Yours sincerely,</ClosingMembersOfParliamentStandard>
  <ClosingMembersOfParliamentGenderNeutralIndefinite>Yours sincerely,</ClosingMembersOfParliamentGenderNeutralIndefinite>
  <ClosingMembersOfParliamentStandardFemale>Yours sincerely,</ClosingMembersOfParliamentStandardFemale>
  <ClosingAmbassadors3Female>Yours faithfully,</ClosingAmbassadors3Female>
  <ClosingAmbassadorsStandard>Yours sincerely,</ClosingAmbassadorsStandard>
  <ClosingAmbassadors2Male>Yours faithfully,</ClosingAmbassadors2Male>
  <ClosingAmbassadorsGenderNeutralSingular>Yours sincerely,</ClosingAmbassadorsGenderNeutralSingular>
  <ClosingAmbassadorsStandardMale>Yours sincerely,</ClosingAmbassadorsStandardMale>
  <ClosingAmbassadors3Male>Yours faithfully,</ClosingAmbassadors3Male>
  <ClosingAmbassadors2Female>Yours faithfully,</ClosingAmbassadors2Female>
  <ClosingAmbassadorsStandardFemale>Yours sincerely,</ClosingAmbassadorsStandardFemale>
  <SensitiveFootnoteHyperlink>{field:HYPERLINK "https://europa.eu/!db43PX" |https://europa.eu/!db43PX}</SensitiveFootnoteHyperlink>
  <DecisionLetter-SensitiveHandling>Distribution only on a need-to-know basis. Do not read or carry openly in public places. Must be encrypted in transmission and stored securely, where possible by using encrypted storage. Destroy copies by shredding or secure deletion. Full handling instructions: </DecisionLetter-SensitiveHandling>
  <SecuritySecurityMatter>Security Matter</SecuritySecurityMatter>
  <SensitiveLabel>Sensitive</SensitiveLabel>
  <SensitiveHandling>Distribution only on a need-to-know basis. Do not read or carry openly in public places. Must be encrypted in transmission and stored securely, where possible by using encrypted storage. Destroy copies by shredding or secure deletion. Full handling instructions: </SensitiveHandling>
  <Year>({field: DATE \@ "yyyy" })</Year>
  <AnnexSeq>Annex {field: SEQ Annex \* ROMAN \* MERGEFORMAT}</AnnexSeq>
  <LabelFigureSeqEC>Figure {SEQ Figure \* ARABIC }: </LabelFigureSeqEC>
  <LabelFigureSeqWChapter>Table {field: STYLEREF "Chapter Number" \s }.{field: SEQ Table \* ARABIC } –</LabelFigureSeqWChapter>
  <LabelSource>Source</LabelSource>
  <NoteCopy>c.c.:</NoteCopy>
  <NoteCopies>c.c.:</NoteCopies>
  <MarkingUntilText>UNTIL</MarkingUntilText>
  <OrgaRoot>EUROPEAN COMMISSION</OrgaRoot>
  <SecurityPharma>Pharma Investigations</SecurityPharma>
  <ClimaSensitive>CLIMA</ClimaSensitive>
  <SecurityEmbargo>EMBARGO UNTIL</SecurityEmbargo>
  <ForTheCommission>For the Commission</ForTheCommission>
  <NoteEnclosures>Enclosures:</NoteEnclosures>
  <NoteEnclosure>Enclosure:</NoteEnclosure>
  <Contact>Contact:</Contact>
  <Contacts>Contacts:</Contacts>
  <ESigned>Electronically signed</ESigned>
  <ClosingHeadsOfState2Female>I have the honour to be, Madam, most respectfully,</ClosingHeadsOfState2Female>
  <ClosingHeadsOfStateStandardFemale>I have the honour to be, Madam, respectfully yours,</ClosingHeadsOfStateStandardFemale>
  <ClosingHeadsOfStateStandard>I have the honour to be, Sir / Madam, respectfully yours,</ClosingHeadsOfStateStandard>
  <ClosingHeadsOfStateStandardMale>I have the honour to be, Sir, respectfully yours,</ClosingHeadsOfStateStandardMale>
  <ClosingHeadsOfStateGenderNeutralIndefinite>I have the honour to be, Sir / Madam, respectfully yours,</ClosingHeadsOfStateGenderNeutralIndefinite>
  <ClosingHeadsOfStateGenderNeutralSingular>I have the honour to be, Sir / Madam, respectfully yours,</ClosingHeadsOfStateGenderNeutralSingular>
  <ClosingHeadsOfState2Male>I have the honour to be, Sir, most respectfully,</ClosingHeadsOfState2Male>
  <SecurityIasOperations>IAS Operations</SecurityIasOperations>
  <SensitiveHandlingIASOperations>The marking is applied to operational documents handled in the context of audits, consulting engagements and risk assessments of the Internal Audit Service. Distribution of the documents is based on a strictly ‘need-to-know’ basis. Recipients of the documents must adhere to the same marking and handling rules, preventing unauthorised persons from accessing such documents or information. When a document marked ‘{bold:SENSITIVE}: {italic:IAS Operations}’ is sent via e-mail, it must be encrypted and a disclaimer must be added in a signature. Any person receiving documents and all associated information marked ‘{bold:SENSITIVE}: {italic:IAS Operations}’ who is not the intended recipient must inform the sender and destroy the documents by appropriate secure means. The documents may contain personal data as defined in Article 3(1) of Regulation (EU) 2018/1725. Recipients are subject to the responsibilities defined in this article.</SensitiveHandlingIASOperations>
  <SensitiveFootnoteHyperlinkIASOperations>Handling instructions for SENSITIVE information are given at {field: HYPERLINK "https://europa.eu/!db43PX" |https://europa.eu/!db43PX}.</SensitiveFootnoteHyperlinkIASOperations>
  <ClosingIndividualsGenderNeutralSingular>Yours sincerely,</ClosingIndividualsGenderNeutralSingular>
  <ClosingIndividualsFormalStandard>Yours faithfully,</ClosingIndividualsFormalStandard>
  <ClosingIndividualsFormalStandardFemale>Yours faithfully,</ClosingIndividualsFormalStandardFemale>
  <ClosingIndividualsFormalStandardMale>Yours faithfully,</ClosingIndividualsFormalStandardMale>
  <ClosingIndividualsLessFormalFemale>Yours sincerely,</ClosingIndividualsLessFormalFemale>
  <ClosingIndividualsGenderNeutralIndefinite>Yours faithfully,</ClosingIndividualsGenderNeutralIndefinite>
  <ClosingIndividualsLessFormalMale>Yours sincerely,</ClosingIndividualsLessFormalMale>
  <EmbargoUnlimited>Embargo (Unlimited)</EmbargoUnlimited>
  <LabelTableSeqEC>Table {SEQ Table \* ARABIC }: </LabelTableSeqEC>
  <SecurityCompOperations>COMP Operations</SecurityCompOperations>
  <OpeningMinistersStandardMale>Sir,</OpeningMinistersStandardMale>
  <OpeningMinisters5Female>Madam,</OpeningMinisters5Female>
  <OpeningMinisters5Male>Sir,</OpeningMinisters5Male>
  <OpeningMinistersGenderNeutralIndefinite>Excellency,</OpeningMinistersGenderNeutralIndefinite>
  <OpeningMinistersStandardFemale>Madam,</OpeningMinistersStandardFemale>
  <OpeningMinisters2Male>Dear Minister,</OpeningMinisters2Male>
  <OpeningMinisters3Male>Sir,</OpeningMinisters3Male>
  <OpeningMinisters4Male>Dear Minister,</OpeningMinisters4Male>
  <OpeningMinistersStandard>Sir, / Madam,</OpeningMinistersStandard>
  <OpeningMinistersGenderNeutralSingular>Excellency,</OpeningMinistersGenderNeutralSingular>
  <OpeningMinisters4Female>Dear Minister,</OpeningMinisters4Female>
  <OpeningMinistersGenderNeutralSingular2>Excellency,</OpeningMinistersGenderNeutralSingular2>
  <OpeningMinisters3Female>Madam,</OpeningMinisters3Female>
  <OpeningMinisters2Female>Dear Minister,</OpeningMinisters2Female>
  <SecurityOpinionLegalService>Opinion of the Legal Service</SecurityOpinionLegalService>
  <NoteReference>Ref.:</NoteReference>
  <PharmaSpecialHandlingLabel>Pharma Investigations</PharmaSpecialHandlingLabel>
  <DecisionLetter-SpecialHandlingFootnote>Special handling instructions are given at </DecisionLetter-SpecialHandlingFootnote>
  <SpecialHandlingFootnote>Special handling instructions are given at </SpecialHandlingFootnote>
  <PharmaSpecialHandlingHyperlink>{field:HYPERLINK "https://myintracomm.ec.europa.eu/dg/sante/logistics-security/santes-security/Pages/Special-Handling_Pharma-investigations.aspx" 
|https://myintracomm.ec.europa.eu/dg/sante/logistics-security/santes-security/Pages/Special-Handling_Pharma-investigations.aspx}</PharmaSpecialHandlingHyperlink>
  <SpecialHandlingLabel>Special Handling</SpecialHandlingLabel>
  <NoteSubject>Subject:</NoteSubject>
  <ClosingMinstersStandard>Yours faithfully,</ClosingMinstersStandard>
  <ClosingMinsters2Male>I remain, Sir, yours faithfully,</ClosingMinsters2Male>
  <ClosingMinistersGenderNeutralSingular>I remain, your Excellency, yours faithfully,</ClosingMinistersGenderNeutralSingular>
  <ClosingMinistersGenderNeutralIndefinite>Yours faithfully,</ClosingMinistersGenderNeutralIndefinite>
  <ClosingMinstersStandardMale>Yours faithfully,</ClosingMinstersStandardMale>
  <ClosingMinisters3Female>I remain, Madam, yours faithfully,</ClosingMinisters3Female>
  <ClosingMinisters2Female>I remain, Madam, yours faithfully,</ClosingMinisters2Female>
  <ClosingMinsters3Male>I remain, Sir, yours faithfully,</ClosingMinsters3Male>
  <ClosingMinistersStandardFemale>Yours faithfully,</ClosingMinistersStandardFemale>
  <CLIMASpecialHandlingHyperlink>{field:HYPERLINK "https://myintracomm.ec.europa.eu/corp/security/EN/newDS3/SensitiveInformation/Pages/SPECIAL-HANDLING-INFORMATION-DG-CLIMA.aspx?ln=en" |https://myintracomm.ec.europa.eu/corp/security/EN/newDS3/SensitiveInformation/Pages/SPECIAL-HANDLING-INFORMATION-DG-CLIMA.aspx?ln=en}</CLIMASpecialHandlingHyperlink>
  <CLIMASpecialHandlingLabel>CLIMA</CLIMASpecialHandlingLabel>
  <ContactFax>fax</ContactFax>
  <ContactTextPattern>%Name%[, %Function%][, %Office%][, %Phone%][, %Fax%][, %Email%][, %Dg%][, %Directorate%][, %Unit%]</ContactTextPattern>
  <ContactTel>tel.</ContactTel>
  <ContactOffice>office</ContactOffice>
  <SecurityMedicalSecret>Medical Secret</SecurityMedicalSecret>
  <RegisteredMail>Registered letter with acknowledgement of receipt</RegisteredMail>
  <OpeningHeadsOfGovernment3Female>Excellency,</OpeningHeadsOfGovernment3Female>
  <OpeningHeadsOfGovernment4Female>Excellency,</OpeningHeadsOfGovernment4Female>
  <OpeningHeadsOfGovernmentStandardFemale>Dear Prime Minister,</OpeningHeadsOfGovernmentStandardFemale>
  <OpeningHeadsOfGovernmentStandard>Dear Prime Minister,</OpeningHeadsOfGovernmentStandard>
  <OpeningHeadsOfGovernment3Male>Excellency,</OpeningHeadsOfGovernment3Male>
  <OpeningHeadsOfGovernment4Male>Excellency,</OpeningHeadsOfGovernment4Male>
  <OpeningHeadsOfGovernmentStandardMale>Dear Prime Minister,</OpeningHeadsOfGovernmentStandardMale>
  <OpeningHeadsOfGovernment2Female>Dear Chancellor,</OpeningHeadsOfGovernment2Female>
  <OpeningHeadsOfGovernmentGenderNeutralSingular>Dear Chancellor,</OpeningHeadsOfGovernmentGenderNeutralSingular>
  <OpeningHeadsOfGovernment2Male>Dear Chancellor,</OpeningHeadsOfGovernment2Male>
  <OpeningHeadsOfGovernmentGenderNeutralIndefinite>Excellency,</OpeningHeadsOfGovernmentGenderNeutralIndefinite>
  <OpeningIndividualsUnknownSingular>Dear Sir or Madam,</OpeningIndividualsUnknownSingular>
  <OpeningIndividualsUnknownPlural>Dear Sir or Madam,</OpeningIndividualsUnknownPlural>
  <OpeningIndividualsPluralFemale>Dear Sir or Madam,</OpeningIndividualsPluralFemale>
  <OpeningIndividualsFormalStandardMale>Dear Sir,</OpeningIndividualsFormalStandardMale>
  <OpeningIndividualsLessFormalFemale>Dear Ms [surname],</OpeningIndividualsLessFormalFemale>
  <OpeningIndividualsPluralMale>Dear Sirs,</OpeningIndividualsPluralMale>
  <OpeningIndividualsFormalStandardFemale>Dear Madam,</OpeningIndividualsFormalStandardFemale>
  <OpeningIndividualsLessFormalMale>Dear Mr [surname],</OpeningIndividualsLessFormalMale>
  <ClosingSecretariesGeneralGenderNeutralIndefinite>Yours faithfully,</ClosingSecretariesGeneralGenderNeutralIndefinite>
  <ClosingSecretariesGeneralGenderNeutralSingular>Yours faithfully,</ClosingSecretariesGeneralGenderNeutralSingular>
  <ClosingSecretariesGeneralStandard>Yours faithfully,</ClosingSecretariesGeneralStandard>
  <ClosingSecretariesGeneral2Female>I remain, Madam, yours faithfully,</ClosingSecretariesGeneral2Female>
  <ClosingSecretariesGeneral2Male>I remain, Sir, yours faithfully,</ClosingSecretariesGeneral2Male>
  <ClosingSecretariesGeneralStandardMale>Yours faithfully,</ClosingSecretariesGeneralStandardMale>
  <ClosingSecretariesGeneralStandardFemale>Yours faithfully,</ClosingSecretariesGeneralStandardFemale>
  <ClosingHeadsOfGovernment2Female>I remain, Madam, yours faithfully,</ClosingHeadsOfGovernment2Female>
  <ClosingHeadsOfGovernmentStandardFemale>Yours faithfully,</ClosingHeadsOfGovernmentStandardFemale>
  <ClosingHeadsOfGovernmentStandardMale>Yours faithfully,</ClosingHeadsOfGovernmentStandardMale>
  <ClosingHeadsOfGovernment4Male>I remain, Sir, yours faithfully,</ClosingHeadsOfGovernment4Male>
  <ClosingHeadsOfGovernment2Male>I remain, Sir, yours faithfully,</ClosingHeadsOfGovernment2Male>
  <ClosingHeadsOfGovernment4Female>I remain, Madam, yours faithfully,</ClosingHeadsOfGovernment4Female>
  <ClosingHeadsOfGovernmentGenderNeutralIndefinite>Yours faithfully,</ClosingHeadsOfGovernmentGenderNeutralIndefinite>
  <ClosingHeadsOfGovernment3Male>I remain, Sir, yours faithfully,</ClosingHeadsOfGovernment3Male>
  <ClosingHeadsOfGovernmentGenderNeutralSingular>Yours faithfully,</ClosingHeadsOfGovernmentGenderNeutralSingular>
  <ClosingHeadsOfGovernmentStandard>Yours faithfully,</ClosingHeadsOfGovernmentStandard>
  <ClosingHeadsOfGovernment3Female>I remain, Madam, yours faithfully,</ClosingHeadsOfGovernment3Female>
  <SecurityStaffMatter>Staff Matter</SecurityStaffMatter>
  <OpeningAmbassadorsStandard>Dear Ambassador,</OpeningAmbassadorsStandard>
  <OpeningAmbassadors2Male>Excellency,</OpeningAmbassadors2Male>
  <OpeningAmbassadorsStandardMale>Dear Ambassador,</OpeningAmbassadorsStandardMale>
  <OpeningAmbassadors2Female>Excellency,</OpeningAmbassadors2Female>
  <OpeningAmbassadorsStandardFemale>Dear Ambassador,</OpeningAmbassadorsStandardFemale>
  <OpeningAmbassadors3Male>Excellency,</OpeningAmbassadors3Male>
  <OpeningAmbassadors3Female>Excellency,</OpeningAmbassadors3Female>
  <OpeningAmbassadorsGenderNeutralIndefinite>Excellency,</OpeningAmbassadorsGenderNeutralIndefinite>
  <OpeningAmbassadorsGenderNeutralSingular>Dear Ambassador,</OpeningAmbassadorsGenderNeutralSingular>
  <Annex>Annex</Annex>
  <Function_Vq43vJUaSEqZfeHPr5L7fA>Director-General</Function_Vq43vJUaSEqZfeHPr5L7fA>
  <Function_E1kvOINv7UahE800Hb6hIA>Vice-President</Function_E1kvOINv7UahE800Hb6hIA>
  <Function_CZKdvh3zEW1HYxnidkaHg>The President</Function_CZKdvh3zEW1HYxnidkaHg>
  <Function_MWMsf6SvEabfMLaCwcN6Q>Executive Vice-President</Function_MWMsf6SvEabfMLaCwcN6Q>
  <Function_nz3T222qAUqekFI8g6pxKg>Member of the Commission</Function_nz3T222qAUqekFI8g6pxKg>
  <Function_D38g3aEa7UmhqhTEjqHkA>Vice-President</Function_D38g3aEa7UmhqhTEjqHkA>
  <LabelTableSeqWChapter>Table { STYLEREF "Chapter Number" \s }.{ SEQ Table \* ARABIC } – </LabelTableSeqWChapter>
  <SecurityMediationServiceMatter>Mediation Service</SecurityMediationServiceMatter>
  <OpeningSecretariesGeneralGenderNeutralSingular>Sir, / Madam,</OpeningSecretariesGeneralGenderNeutralSingular>
  <OpeningSecretariesGeneralStandard>Sir, / Madam,</OpeningSecretariesGeneralStandard>
  <OpeningSecretariesGeneralStandardFemale>Madam,</OpeningSecretariesGeneralStandardFemale>
  <OpeningSecretariesGeneralStandardMale>Sir,</OpeningSecretariesGeneralStandardMale>
  <OpeningSecretariesGeneral2Female>Madam,</OpeningSecretariesGeneral2Female>
  <OpeningSecretariesGeneral2Male>Sir,</OpeningSecretariesGeneral2Male>
  <OpeningMembersOfParliamentStandardMale>Dear Mr [name and surname],</OpeningMembersOfParliamentStandardMale>
  <OpeningMembersOfParliament4Male>Dear Mr [name and surname],</OpeningMembersOfParliament4Male>
  <OpeningMembersOfParliamentGenderNeutralSingular>Dear Mr [name and surname], / Dear Ms [name and surname],</OpeningMembersOfParliamentGenderNeutralSingular>
  <OpeningMembersOfParliament5Female>Dear Ms [name and surname],</OpeningMembersOfParliament5Female>
  <OpeningMembersOfParliament2Male>Dear Mr [name and surname],</OpeningMembersOfParliament2Male>
  <OpeningMembersOfParliament3Male>Dear Mr [name and surname],</OpeningMembersOfParliament3Male>
  <OpeningMembersOfParliamentStandardFemale>Dear Ms [name and surname],</OpeningMembersOfParliamentStandardFemale>
  <OpeningMembersOfParliament2Female>Dear Ms [name and surname],</OpeningMembersOfParliament2Female>
  <OpeningMembersOfParliament3Female>Dear Ms [name and surname],</OpeningMembersOfParliament3Female>
  <OpeningMembersOfParliament5Male>Dear Mr [name and surname],</OpeningMembersOfParliament5Male>
  <OpeningMembersOfParliament4Female>Dear Ms [name and surname],</OpeningMembersOfParliament4Female>
  <OpeningMembersOfParliamentStandard>Dear Mr [name and surname], / Dear Ms [name and surname],</OpeningMembersOfParliamentStandard>
  <SecurityReleasable>RELEASABLE TO:</SecurityReleasable>
  <OpeningCommissionerFemale>Dear Commissioner,</OpeningCommissionerFemale>
  <OpeningCommissionerMale>Dear Commissioner,</OpeningCommissionerMale>
  <OpeningVicePresidentsEUInstMale>Dear Vice-President,</OpeningVicePresidentsEUInstMale>
  <OpeningPresidentsEUInstStandardMale>Dear President,</OpeningPresidentsEUInstStandardMale>
  <OpeningExecutiveVicePresidentsEUInstMale>Dear Executive Vice-President,</OpeningExecutiveVicePresidentsEUInstMale>
  <OpeningPresidentsEUInstStandardFemale>Dear President,</OpeningPresidentsEUInstStandardFemale>
  <OpeningPresidentsEUInstStandard>Dear President,</OpeningPresidentsEUInstStandard>
  <OpeningVicePresidentsEUInstFemale>Dear Vice-President,</OpeningVicePresidentsEUInstFemale>
  <OpeningExecutiveVicePresidentsEUInstFemale>Dear Executive Vice-President,</OpeningExecutiveVicePresidentsEUInstFemale>
  <CourtProceduralDocuments>Court Procedural Documents</CourtProceduralDocuments>
  <SecurityInvestigationsDisciplinary>Investigations and Disciplinary Matters</SecurityInvestigationsDisciplinary>
  <SecurityOlafInvestigations>OLAF Investigations</SecurityOlafInvestigations>
  <ClosingCommissionerMale>Yours sincerely,</ClosingCommissionerMale>
  <ClosingExecutiveVicePresidentsEUInstFemale>Yours faithfully,</ClosingExecutiveVicePresidentsEUInstFemale>
  <ClosingVicePresidentsEUInstMale>Yours sincerely,</ClosingVicePresidentsEUInstMale>
  <ClosingCommissionerFemale>Yours sincerely,</ClosingCommissionerFemale>
  <ClosingPresidentsEUInstStandard>Yours faithfully,</ClosingPresidentsEUInstStandard>
  <ClosingVicePresidentsEUInstFemale>Yours sincerely,</ClosingVicePresidentsEUInstFemale>
  <ClosingPresidentsEUInstStandardMale>Yours faithfully,</ClosingPresidentsEUInstStandardMale>
  <ClosingPresidentsEUInstStandardFemale>Yours faithfully,</ClosingPresidentsEUInstStandardFemale>
  <ClosingExecutiveVicePresidentsEUInstMale>Yours faithfully,</ClosingExecutiveVicePresidentsEUInstMale>
  <OLAFSpecialHandlingLabel>OLAF Investigations</OLAFSpecialHandlingLabel>
  <OLAFSpecialHandlingHyperlink>{field:HYPERLINK "https://myintracomm.ec.europa.eu/corp/security/EN/newDS3/SensitiveInformation/Pages/SPECIAL-HANDLING-INFORMATION-OLAF-Investigations.aspx?ln=en" |https://myintracomm.ec.europa.eu/corp/security/EN/newDS3/SensitiveInformation/Pages/SPECIAL-HANDLING-INFORMATION-OLAF-Investigations.aspx?ln=en}</OLAFSpecialHandlingHyperlink>
  <OpeningHeadsOfState2Male>President,</OpeningHeadsOfState2Male>
  <OpeningHeadsOfState3Female>Madam President,</OpeningHeadsOfState3Female>
  <OpeningHeadsOfState2Female>President,</OpeningHeadsOfState2Female>
  <OpeningHeadsOfState3Male>Mister President,</OpeningHeadsOfState3Male>
  <OpeningHeadsOfStateStandardFemale>President,</OpeningHeadsOfStateStandardFemale>
  <OpeningHeadsOfStateStandard>President,</OpeningHeadsOfStateStandard>
  <OpeningHeadsOfStateGenderNeutralSingular>Excellency,</OpeningHeadsOfStateGenderNeutralSingular>
  <OpeningHeadsOfStateStandardMale>President,</OpeningHeadsOfStateStandardMale>
  <OpeningHeadsOfStateGenderNeutralIndefinite>Excellency,</OpeningHeadsOfStateGenderNeutralIndefinite>
  <COMPSpecialHandlingLabel>COMP</COMPSpecialHandlingLabel>
  <COMPSpecialHandlingHyperlink>{field:HYPERLINK "https://europa.eu/!db43PX" |https://europa.eu/!db43PX }</COMPSpecialHandlingHyperlink>
  <DateFormatShort>dd/MM/yyyy</DateFormatShort>
  <DateFormatLong>d MMMM yyyy</DateFormatLong>
</Texts>
</file>

<file path=customXml/item2.xml><?xml version="1.0" encoding="utf-8"?>
<p:properties xmlns:p="http://schemas.microsoft.com/office/2006/metadata/properties" xmlns:xsi="http://www.w3.org/2001/XMLSchema-instance" xmlns:pc="http://schemas.microsoft.com/office/infopath/2007/PartnerControls">
  <documentManagement>
    <lcf76f155ced4ddcb4097134ff3c332f xmlns="1124f467-e8a7-4788-95b6-921cce7bcfae">
      <Terms xmlns="http://schemas.microsoft.com/office/infopath/2007/PartnerControls">
        <TermInfo xmlns="http://schemas.microsoft.com/office/infopath/2007/PartnerControls">
          <TermName xmlns="http://schemas.microsoft.com/office/infopath/2007/PartnerControls"/>
          <TermId xmlns="http://schemas.microsoft.com/office/infopath/2007/PartnerControls"/>
        </TermInfo>
      </Terms>
    </lcf76f155ced4ddcb4097134ff3c332f>
    <TaxCatchAll xmlns="d56ed46a-4164-40b6-a09a-3a2f9edb41ee" xsi:nil="true"/>
  </documentManagement>
</p:properties>
</file>

<file path=customXml/item3.xml><?xml version="1.0" encoding="utf-8"?>
<b:Sources xmlns:b="http://schemas.openxmlformats.org/officeDocument/2006/bibliography" xmlns="http://schemas.openxmlformats.org/officeDocument/2006/bibliography" SelectedStyle="\APASixthEditionOfficeOnline.xsl" StyleName="APA" Version="6"/>
</file>

<file path=customXml/item4.xml><?xml version="1.0" encoding="utf-8"?>
<EurolookProperties>
  <ProductCustomizationId>EC</ProductCustomizationId>
  <Created>
    <Version>10.0.47847.0</Version>
    <Date>2025-10-21T14:22:50</Date>
    <Language>EN</Language>
    <Note>Created using 'Convert To Eurolook'</Note>
  </Created>
  <Edited>
    <Version/>
    <Date/>
  </Edited>
  <DocumentModel>
    <Id>2ba33a10-49a8-4de5-88c7-ab4eb42bea1f</Id>
    <Name>Decision in the form of a letter</Name>
  </DocumentModel>
  <CustomTemplate>
    <Id/>
    <Name/>
  </CustomTemplate>
  <DocumentDate>2025-10-21T14:22:50</DocumentDate>
  <DocumentVersion>0.1</DocumentVersion>
  <CompatibilityMode>Eurolook10</CompatibilityMode>
  <DocumentMetadata>
    <EC_SecurityDateMarking MetadataSerializationType="SimpleValue"/>
    <EC_SecurityDistributionWorkingGroup MetadataSerializationType="SimpleValue"/>
    <EC_SecurityDateMarkingDate MetadataSerializationType="SimpleValue"/>
    <EC_SecurityDateMarkingEvent MetadataSerializationType="SimpleValue"/>
    <EC_SecurityDistributionDG MetadataSerializationType="SimpleValue"/>
    <EC_SecurityDistributionSensitive MetadataSerializationType="SimpleValue"/>
    <EC_SecurityDistributionSpecialHandling MetadataSerializationType="SimpleValue"/>
    <EC_SecurityReleasability MetadataSerializationType="SimpleValue"/>
    <EC_SecurityMarking MetadataSerializationType="SimpleValue"/>
  </DocumentMetadata>
</EurolookProperties>
</file>

<file path=customXml/item5.xml><?xml version="1.0" encoding="utf-8"?>
<Author Role="Creator" AuthorRoleName="Signatory" AuthorRoleDisplayName="Signatory" AuthorRoleId="dd422d74-d41f-4095-8cb8-8304a90a6b0c">
  <Id>de456a51-47f9-4a09-ac5d-382b9cbbb248</Id>
  <Names>
    <Latin>
      <FirstName>Axel</FirstName>
      <LastName>BADRICHANI</LastName>
    </Latin>
    <Greek>
      <FirstName/>
      <LastName/>
    </Greek>
    <Cyrillic>
      <FirstName/>
      <LastName/>
    </Cyrillic>
    <DocumentScript>
      <FirstName>Axel</FirstName>
      <LastName>BADRICHANI</LastName>
      <FullName>Axel BADRICHANI</FullName>
    </DocumentScript>
  </Names>
  <Initials>AB</Initials>
  <Gender>m</Gender>
  <Email>Axel.BADRICHANI@ec.europa.eu</Email>
  <Service>REGIO.A.1</Service>
  <Function ADCode="4" ShowInSignature="true" ShowInHeader="false" HeaderText="">Head of Unit</Function>
  <WebAddress/>
  <FunctionalMailbox/>
  <InheritedWebAddress>http://europa.eu</InheritedWebAddress>
  <OrgaEntity1>
    <Id>c9594a5d-1158-453c-bc46-da33ecf7ae86</Id>
    <LogicalLevel>1</LogicalLevel>
    <Name>REGIO</Name>
    <HeadLine1>DIRECTORATE-GENERAL</HeadLine1>
    <HeadLine2>REGIONAL AND URBAN POLICY</HeadLine2>
    <PrimaryAddressId>f03b5801-04c9-4931-aa17-c6d6c70bc579</PrimaryAddressId>
    <SecondaryAddressId/>
    <WebAddress/>
    <InheritedWebAddress>http://europa.eu</InheritedWebAddress>
    <ShowInHeader>true</ShowInHeader>
  </OrgaEntity1>
  <OrgaEntity2>
    <Id>2eb42c36-2e48-4a36-a3ec-a40a2390f7b0</Id>
    <LogicalLevel>2</LogicalLevel>
    <Name>REGIO.A</Name>
    <HeadLine1>Budget, Communication and General Affairs</HeadLine1>
    <HeadLine2/>
    <PrimaryAddressId>f03b5801-04c9-4931-aa17-c6d6c70bc579</PrimaryAddressId>
    <SecondaryAddressId/>
    <WebAddress/>
    <InheritedWebAddress>http://europa.eu</InheritedWebAddress>
    <ShowInHeader>true</ShowInHeader>
  </OrgaEntity2>
  <OrgaEntity3>
    <Id>9c805635-66b6-4ad6-823e-6c9c8e94d036</Id>
    <LogicalLevel>3</LogicalLevel>
    <Name>REGIO.A.1</Name>
    <HeadLine1>Outermost regions</HeadLine1>
    <HeadLine2/>
    <PrimaryAddressId>f03b5801-04c9-4931-aa17-c6d6c70bc579</PrimaryAddressId>
    <SecondaryAddressId/>
    <WebAddress/>
    <InheritedWebAddress>http://europa.eu</InheritedWebAddress>
    <ShowInHeader>true</ShowInHeader>
  </OrgaEntity3>
  <Hierarchy>
    <OrgaEntity>
      <Id>c9594a5d-1158-453c-bc46-da33ecf7ae86</Id>
      <LogicalLevel>1</LogicalLevel>
      <Name>REGIO</Name>
      <HeadLine1>DIRECTORATE-GENERAL</HeadLine1>
      <HeadLine2>REGIONAL AND URBAN POLICY</HeadLine2>
      <PrimaryAddressId>f03b5801-04c9-4931-aa17-c6d6c70bc579</PrimaryAddressId>
      <SecondaryAddressId/>
      <WebAddress/>
      <InheritedWebAddress>http://europa.eu</InheritedWebAddress>
      <ShowInHeader>true</ShowInHeader>
    </OrgaEntity>
    <OrgaEntity>
      <Id>2eb42c36-2e48-4a36-a3ec-a40a2390f7b0</Id>
      <LogicalLevel>2</LogicalLevel>
      <Name>REGIO.A</Name>
      <HeadLine1>Budget, Communication and General Affairs</HeadLine1>
      <HeadLine2/>
      <PrimaryAddressId>f03b5801-04c9-4931-aa17-c6d6c70bc579</PrimaryAddressId>
      <SecondaryAddressId/>
      <WebAddress/>
      <InheritedWebAddress>http://europa.eu</InheritedWebAddress>
      <ShowInHeader>true</ShowInHeader>
    </OrgaEntity>
    <OrgaEntity>
      <Id>9c805635-66b6-4ad6-823e-6c9c8e94d036</Id>
      <LogicalLevel>3</LogicalLevel>
      <Name>REGIO.A.1</Name>
      <HeadLine1>Outermost regions</HeadLine1>
      <HeadLine2/>
      <PrimaryAddressId>f03b5801-04c9-4931-aa17-c6d6c70bc579</PrimaryAddressId>
      <SecondaryAddressId/>
      <WebAddress/>
      <InheritedWebAddress>http://europa.eu</InheritedWebAddress>
      <ShowInHeader>true</ShowInHeader>
    </OrgaEntity>
  </Hierarchy>
  <Addresses>
    <Address>
      <Id>f03b5801-04c9-4931-aa17-c6d6c70bc579</Id>
      <Name>Brussels</Name>
      <PhoneNumberPrefix>+32 229-</PhoneNumberPrefix>
      <TranslatedName>Brussels</TranslatedName>
      <Location>Brussels,</Location>
      <Footer>Commission européenne/Europese Commissie, 1049 Bruxelles/Brussel, BELGIQUE/BELGIË – Tel. +32 22991111</Footer>
    </Address>
  </Addresses>
  <JobAssignmentId/>
  <MainWorkplace IsMain="true">
    <AddressId>f03b5801-04c9-4931-aa17-c6d6c70bc579</AddressId>
    <Fax/>
    <Phone>+32 229-68480</Phone>
    <Office>CSM1 02/DCS</Office>
  </MainWorkplace>
  <Workplaces>
    <Workplace IsMain="true">
      <AddressId>f03b5801-04c9-4931-aa17-c6d6c70bc579</AddressId>
      <Fax/>
      <Phone>+32 229-68480</Phone>
      <Office>CSM1 02/DCS</Office>
    </Workplace>
  </Workplaces>
</Author>
</file>

<file path=customXml/item6.xml><?xml version="1.0" encoding="utf-8"?>
<ct:contentTypeSchema xmlns:ct="http://schemas.microsoft.com/office/2006/metadata/contentType" xmlns:ma="http://schemas.microsoft.com/office/2006/metadata/properties/metaAttributes" ct:_="" ma:_="" ma:contentTypeName="Document" ma:contentTypeID="0x010100F6429E421B7D0B4085855E79BFBD84D8" ma:contentTypeVersion="16" ma:contentTypeDescription="Create a new document." ma:contentTypeScope="" ma:versionID="7d32643b20c64902953f4920f895fd42">
  <xsd:schema xmlns:xsd="http://www.w3.org/2001/XMLSchema" xmlns:xs="http://www.w3.org/2001/XMLSchema" xmlns:p="http://schemas.microsoft.com/office/2006/metadata/properties" xmlns:ns2="1124f467-e8a7-4788-95b6-921cce7bcfae" xmlns:ns3="d56ed46a-4164-40b6-a09a-3a2f9edb41ee" targetNamespace="http://schemas.microsoft.com/office/2006/metadata/properties" ma:root="true" ma:fieldsID="6ee0568ced101c863131062dd0c79084" ns2:_="" ns3:_="">
    <xsd:import namespace="1124f467-e8a7-4788-95b6-921cce7bcfae"/>
    <xsd:import namespace="d56ed46a-4164-40b6-a09a-3a2f9edb41ee"/>
    <xsd:element name="properties">
      <xsd:complexType>
        <xsd:sequence>
          <xsd:element name="documentManagement">
            <xsd:complexType>
              <xsd:all>
                <xsd:element ref="ns2:MediaServiceMetadata" minOccurs="0"/>
                <xsd:element ref="ns2:MediaServiceFastMetadata" minOccurs="0"/>
                <xsd:element ref="ns2:MediaServiceObjectDetectorVersions" minOccurs="0"/>
                <xsd:element ref="ns2:MediaServiceSearchProperties" minOccurs="0"/>
                <xsd:element ref="ns3:SharedWithUsers" minOccurs="0"/>
                <xsd:element ref="ns3:SharedWithDetails" minOccurs="0"/>
                <xsd:element ref="ns2:MediaServiceDateTaken" minOccurs="0"/>
                <xsd:element ref="ns2:lcf76f155ced4ddcb4097134ff3c332f" minOccurs="0"/>
                <xsd:element ref="ns3:TaxCatchAll" minOccurs="0"/>
                <xsd:element ref="ns2:MediaServiceOCR" minOccurs="0"/>
                <xsd:element ref="ns2:MediaServiceGenerationTime" minOccurs="0"/>
                <xsd:element ref="ns2:MediaServiceEventHashCode" minOccurs="0"/>
                <xsd:element ref="ns2:MediaLengthInSeconds" minOccurs="0"/>
                <xsd:element ref="ns2:MediaServiceLocation"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124f467-e8a7-4788-95b6-921cce7bcfae"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bjectDetectorVersions" ma:index="10" nillable="true" ma:displayName="MediaServiceObjectDetectorVersions" ma:hidden="true" ma:indexed="true" ma:internalName="MediaServiceObjectDetectorVersions" ma:readOnly="true">
      <xsd:simpleType>
        <xsd:restriction base="dms:Text"/>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DateTaken" ma:index="14" nillable="true" ma:displayName="MediaServiceDateTaken" ma:hidden="true" ma:indexed="true" ma:internalName="MediaServiceDateTaken" ma:readOnly="true">
      <xsd:simpleType>
        <xsd:restriction base="dms:Text"/>
      </xsd:simpleType>
    </xsd:element>
    <xsd:element name="lcf76f155ced4ddcb4097134ff3c332f" ma:index="16" nillable="true" ma:taxonomy="true" ma:internalName="lcf76f155ced4ddcb4097134ff3c332f" ma:taxonomyFieldName="MediaServiceImageTags" ma:displayName="Image Tags" ma:readOnly="false" ma:fieldId="{5cf76f15-5ced-4ddc-b409-7134ff3c332f}" ma:taxonomyMulti="true" ma:sspId="22b2fad6-9d2c-441c-a321-3f5f1e9bd928" ma:termSetId="09814cd3-568e-fe90-9814-8d621ff8fb84" ma:anchorId="fba54fb3-c3e1-fe81-a776-ca4b69148c4d" ma:open="true" ma:isKeyword="false">
      <xsd:complexType>
        <xsd:sequence>
          <xsd:element ref="pc:Terms" minOccurs="0" maxOccurs="1"/>
        </xsd:sequence>
      </xsd:complexType>
    </xsd:element>
    <xsd:element name="MediaServiceOCR" ma:index="18" nillable="true" ma:displayName="Extracted Text" ma:internalName="MediaServiceOCR" ma:readOnly="true">
      <xsd:simpleType>
        <xsd:restriction base="dms:Note">
          <xsd:maxLength value="255"/>
        </xsd:restriction>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LengthInSeconds" ma:index="21" nillable="true" ma:displayName="MediaLengthInSeconds" ma:hidden="true" ma:internalName="MediaLengthInSeconds" ma:readOnly="true">
      <xsd:simpleType>
        <xsd:restriction base="dms:Unknown"/>
      </xsd:simpleType>
    </xsd:element>
    <xsd:element name="MediaServiceLocation" ma:index="22" nillable="true" ma:displayName="Location" ma:indexed="true" ma:internalName="MediaServiceLocation" ma:readOnly="true">
      <xsd:simpleType>
        <xsd:restriction base="dms:Text"/>
      </xsd:simpleType>
    </xsd:element>
    <xsd:element name="MediaServiceBillingMetadata" ma:index="23"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d56ed46a-4164-40b6-a09a-3a2f9edb41ee"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17" nillable="true" ma:displayName="Taxonomy Catch All Column" ma:hidden="true" ma:list="{32da1827-f138-4216-bb45-7551c77d64e0}" ma:internalName="TaxCatchAll" ma:showField="CatchAllData" ma:web="d56ed46a-4164-40b6-a09a-3a2f9edb41ee">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7.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4EF90DE6-88B6-4264-9629-4D8DFDFE87D2}">
  <ds:schemaRefs/>
</ds:datastoreItem>
</file>

<file path=customXml/itemProps2.xml><?xml version="1.0" encoding="utf-8"?>
<ds:datastoreItem xmlns:ds="http://schemas.openxmlformats.org/officeDocument/2006/customXml" ds:itemID="{EF1C006D-EB35-46E5-ABCA-D759C313EAD9}">
  <ds:schemaRefs>
    <ds:schemaRef ds:uri="http://schemas.microsoft.com/office/2006/metadata/properties"/>
    <ds:schemaRef ds:uri="http://schemas.microsoft.com/office/infopath/2007/PartnerControls"/>
    <ds:schemaRef ds:uri="1124f467-e8a7-4788-95b6-921cce7bcfae"/>
    <ds:schemaRef ds:uri="d56ed46a-4164-40b6-a09a-3a2f9edb41ee"/>
  </ds:schemaRefs>
</ds:datastoreItem>
</file>

<file path=customXml/itemProps3.xml><?xml version="1.0" encoding="utf-8"?>
<ds:datastoreItem xmlns:ds="http://schemas.openxmlformats.org/officeDocument/2006/customXml" ds:itemID="{284AB424-28F5-42EE-808C-89A0FFC8C071}">
  <ds:schemaRefs>
    <ds:schemaRef ds:uri="http://schemas.openxmlformats.org/officeDocument/2006/bibliography"/>
  </ds:schemaRefs>
</ds:datastoreItem>
</file>

<file path=customXml/itemProps4.xml><?xml version="1.0" encoding="utf-8"?>
<ds:datastoreItem xmlns:ds="http://schemas.openxmlformats.org/officeDocument/2006/customXml" ds:itemID="{D3EA5527-7367-4268-9D83-5125C98D0ED2}">
  <ds:schemaRefs/>
</ds:datastoreItem>
</file>

<file path=customXml/itemProps5.xml><?xml version="1.0" encoding="utf-8"?>
<ds:datastoreItem xmlns:ds="http://schemas.openxmlformats.org/officeDocument/2006/customXml" ds:itemID="{77DE4AC0-B2DE-400F-881D-75B832FE5BF4}">
  <ds:schemaRefs/>
</ds:datastoreItem>
</file>

<file path=customXml/itemProps6.xml><?xml version="1.0" encoding="utf-8"?>
<ds:datastoreItem xmlns:ds="http://schemas.openxmlformats.org/officeDocument/2006/customXml" ds:itemID="{B5485788-91AF-4321-B6B6-30A091DEE01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124f467-e8a7-4788-95b6-921cce7bcfae"/>
    <ds:schemaRef ds:uri="d56ed46a-4164-40b6-a09a-3a2f9edb41e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7.xml><?xml version="1.0" encoding="utf-8"?>
<ds:datastoreItem xmlns:ds="http://schemas.openxmlformats.org/officeDocument/2006/customXml" ds:itemID="{8D7C4386-A5B8-443B-A78F-01C42B6C22EF}">
  <ds:schemaRefs>
    <ds:schemaRef ds:uri="http://schemas.microsoft.com/sharepoint/v3/contenttype/forms"/>
  </ds:schemaRefs>
</ds:datastoreItem>
</file>

<file path=docMetadata/LabelInfo.xml><?xml version="1.0" encoding="utf-8"?>
<clbl:labelList xmlns:clbl="http://schemas.microsoft.com/office/2020/mipLabelMetadata">
  <clbl:label id="{b24c8b06-522c-46fe-9080-70926f8dddb1}" enabled="0" method="" siteId="{b24c8b06-522c-46fe-9080-70926f8dddb1}" removed="1"/>
</clbl:labelList>
</file>

<file path=docProps/app.xml><?xml version="1.0" encoding="utf-8"?>
<Properties xmlns="http://schemas.openxmlformats.org/officeDocument/2006/extended-properties" xmlns:vt="http://schemas.openxmlformats.org/officeDocument/2006/docPropsVTypes">
  <Template>Normal.dotm</Template>
  <TotalTime>0</TotalTime>
  <Pages>2</Pages>
  <Words>9122</Words>
  <Characters>51996</Characters>
  <Application>Microsoft Office Word</Application>
  <DocSecurity>0</DocSecurity>
  <PresentationFormat>Microsoft Word 14.0</PresentationFormat>
  <Lines>433</Lines>
  <Paragraphs>121</Paragraphs>
  <ScaleCrop>true</ScaleCrop>
  <HeadingPairs>
    <vt:vector size="2" baseType="variant">
      <vt:variant>
        <vt:lpstr>Title</vt:lpstr>
      </vt:variant>
      <vt:variant>
        <vt:i4>1</vt:i4>
      </vt:variant>
    </vt:vector>
  </HeadingPairs>
  <TitlesOfParts>
    <vt:vector size="1" baseType="lpstr">
      <vt:lpstr/>
    </vt:vector>
  </TitlesOfParts>
  <Manager/>
  <Company/>
  <LinksUpToDate>false</LinksUpToDate>
  <CharactersWithSpaces>60997</CharactersWithSpaces>
  <SharedDoc>false</SharedDoc>
  <HLinks>
    <vt:vector size="192" baseType="variant">
      <vt:variant>
        <vt:i4>1048592</vt:i4>
      </vt:variant>
      <vt:variant>
        <vt:i4>126</vt:i4>
      </vt:variant>
      <vt:variant>
        <vt:i4>0</vt:i4>
      </vt:variant>
      <vt:variant>
        <vt:i4>5</vt:i4>
      </vt:variant>
      <vt:variant>
        <vt:lpwstr>https://cordis.europa.eu/project/id/101055286</vt:lpwstr>
      </vt:variant>
      <vt:variant>
        <vt:lpwstr/>
      </vt:variant>
      <vt:variant>
        <vt:i4>3866673</vt:i4>
      </vt:variant>
      <vt:variant>
        <vt:i4>114</vt:i4>
      </vt:variant>
      <vt:variant>
        <vt:i4>0</vt:i4>
      </vt:variant>
      <vt:variant>
        <vt:i4>5</vt:i4>
      </vt:variant>
      <vt:variant>
        <vt:lpwstr>https://doi.org/10.2908/YTH_EMPL_110</vt:lpwstr>
      </vt:variant>
      <vt:variant>
        <vt:lpwstr/>
      </vt:variant>
      <vt:variant>
        <vt:i4>7864371</vt:i4>
      </vt:variant>
      <vt:variant>
        <vt:i4>111</vt:i4>
      </vt:variant>
      <vt:variant>
        <vt:i4>0</vt:i4>
      </vt:variant>
      <vt:variant>
        <vt:i4>5</vt:i4>
      </vt:variant>
      <vt:variant>
        <vt:lpwstr>https://ec.europa.eu/eurostat/databrowser/bookmark/42b097a6-a8d6-42aa-9d19-22f549c47aed?lang=en&amp;createdAt=2026-06-29T20:37:37Z</vt:lpwstr>
      </vt:variant>
      <vt:variant>
        <vt:lpwstr/>
      </vt:variant>
      <vt:variant>
        <vt:i4>3801098</vt:i4>
      </vt:variant>
      <vt:variant>
        <vt:i4>105</vt:i4>
      </vt:variant>
      <vt:variant>
        <vt:i4>0</vt:i4>
      </vt:variant>
      <vt:variant>
        <vt:i4>5</vt:i4>
      </vt:variant>
      <vt:variant>
        <vt:lpwstr>https://ec.europa.eu/eurostat/databrowser/product/view/ilc_peps11n</vt:lpwstr>
      </vt:variant>
      <vt:variant>
        <vt:lpwstr/>
      </vt:variant>
      <vt:variant>
        <vt:i4>7667809</vt:i4>
      </vt:variant>
      <vt:variant>
        <vt:i4>102</vt:i4>
      </vt:variant>
      <vt:variant>
        <vt:i4>0</vt:i4>
      </vt:variant>
      <vt:variant>
        <vt:i4>5</vt:i4>
      </vt:variant>
      <vt:variant>
        <vt:lpwstr>https://ec.europa.eu/eurostat/databrowser/bookmark/c3bb6033-a6b9-4ee4-82d2-f28038dd3754?lang=en&amp;createdAt=2026-06-29T20:35:06Z</vt:lpwstr>
      </vt:variant>
      <vt:variant>
        <vt:lpwstr/>
      </vt:variant>
      <vt:variant>
        <vt:i4>1114168</vt:i4>
      </vt:variant>
      <vt:variant>
        <vt:i4>86</vt:i4>
      </vt:variant>
      <vt:variant>
        <vt:i4>0</vt:i4>
      </vt:variant>
      <vt:variant>
        <vt:i4>5</vt:i4>
      </vt:variant>
      <vt:variant>
        <vt:lpwstr/>
      </vt:variant>
      <vt:variant>
        <vt:lpwstr>_Toc238824092</vt:lpwstr>
      </vt:variant>
      <vt:variant>
        <vt:i4>1114168</vt:i4>
      </vt:variant>
      <vt:variant>
        <vt:i4>80</vt:i4>
      </vt:variant>
      <vt:variant>
        <vt:i4>0</vt:i4>
      </vt:variant>
      <vt:variant>
        <vt:i4>5</vt:i4>
      </vt:variant>
      <vt:variant>
        <vt:lpwstr/>
      </vt:variant>
      <vt:variant>
        <vt:lpwstr>_Toc238824091</vt:lpwstr>
      </vt:variant>
      <vt:variant>
        <vt:i4>1114168</vt:i4>
      </vt:variant>
      <vt:variant>
        <vt:i4>74</vt:i4>
      </vt:variant>
      <vt:variant>
        <vt:i4>0</vt:i4>
      </vt:variant>
      <vt:variant>
        <vt:i4>5</vt:i4>
      </vt:variant>
      <vt:variant>
        <vt:lpwstr/>
      </vt:variant>
      <vt:variant>
        <vt:lpwstr>_Toc238824090</vt:lpwstr>
      </vt:variant>
      <vt:variant>
        <vt:i4>1048632</vt:i4>
      </vt:variant>
      <vt:variant>
        <vt:i4>68</vt:i4>
      </vt:variant>
      <vt:variant>
        <vt:i4>0</vt:i4>
      </vt:variant>
      <vt:variant>
        <vt:i4>5</vt:i4>
      </vt:variant>
      <vt:variant>
        <vt:lpwstr/>
      </vt:variant>
      <vt:variant>
        <vt:lpwstr>_Toc238824089</vt:lpwstr>
      </vt:variant>
      <vt:variant>
        <vt:i4>1048632</vt:i4>
      </vt:variant>
      <vt:variant>
        <vt:i4>62</vt:i4>
      </vt:variant>
      <vt:variant>
        <vt:i4>0</vt:i4>
      </vt:variant>
      <vt:variant>
        <vt:i4>5</vt:i4>
      </vt:variant>
      <vt:variant>
        <vt:lpwstr/>
      </vt:variant>
      <vt:variant>
        <vt:lpwstr>_Toc238824088</vt:lpwstr>
      </vt:variant>
      <vt:variant>
        <vt:i4>1048632</vt:i4>
      </vt:variant>
      <vt:variant>
        <vt:i4>56</vt:i4>
      </vt:variant>
      <vt:variant>
        <vt:i4>0</vt:i4>
      </vt:variant>
      <vt:variant>
        <vt:i4>5</vt:i4>
      </vt:variant>
      <vt:variant>
        <vt:lpwstr/>
      </vt:variant>
      <vt:variant>
        <vt:lpwstr>_Toc238824087</vt:lpwstr>
      </vt:variant>
      <vt:variant>
        <vt:i4>1048632</vt:i4>
      </vt:variant>
      <vt:variant>
        <vt:i4>50</vt:i4>
      </vt:variant>
      <vt:variant>
        <vt:i4>0</vt:i4>
      </vt:variant>
      <vt:variant>
        <vt:i4>5</vt:i4>
      </vt:variant>
      <vt:variant>
        <vt:lpwstr/>
      </vt:variant>
      <vt:variant>
        <vt:lpwstr>_Toc238824086</vt:lpwstr>
      </vt:variant>
      <vt:variant>
        <vt:i4>1048632</vt:i4>
      </vt:variant>
      <vt:variant>
        <vt:i4>44</vt:i4>
      </vt:variant>
      <vt:variant>
        <vt:i4>0</vt:i4>
      </vt:variant>
      <vt:variant>
        <vt:i4>5</vt:i4>
      </vt:variant>
      <vt:variant>
        <vt:lpwstr/>
      </vt:variant>
      <vt:variant>
        <vt:lpwstr>_Toc238824085</vt:lpwstr>
      </vt:variant>
      <vt:variant>
        <vt:i4>1048632</vt:i4>
      </vt:variant>
      <vt:variant>
        <vt:i4>38</vt:i4>
      </vt:variant>
      <vt:variant>
        <vt:i4>0</vt:i4>
      </vt:variant>
      <vt:variant>
        <vt:i4>5</vt:i4>
      </vt:variant>
      <vt:variant>
        <vt:lpwstr/>
      </vt:variant>
      <vt:variant>
        <vt:lpwstr>_Toc238824084</vt:lpwstr>
      </vt:variant>
      <vt:variant>
        <vt:i4>1048632</vt:i4>
      </vt:variant>
      <vt:variant>
        <vt:i4>32</vt:i4>
      </vt:variant>
      <vt:variant>
        <vt:i4>0</vt:i4>
      </vt:variant>
      <vt:variant>
        <vt:i4>5</vt:i4>
      </vt:variant>
      <vt:variant>
        <vt:lpwstr/>
      </vt:variant>
      <vt:variant>
        <vt:lpwstr>_Toc238824083</vt:lpwstr>
      </vt:variant>
      <vt:variant>
        <vt:i4>1048632</vt:i4>
      </vt:variant>
      <vt:variant>
        <vt:i4>26</vt:i4>
      </vt:variant>
      <vt:variant>
        <vt:i4>0</vt:i4>
      </vt:variant>
      <vt:variant>
        <vt:i4>5</vt:i4>
      </vt:variant>
      <vt:variant>
        <vt:lpwstr/>
      </vt:variant>
      <vt:variant>
        <vt:lpwstr>_Toc238824082</vt:lpwstr>
      </vt:variant>
      <vt:variant>
        <vt:i4>1048632</vt:i4>
      </vt:variant>
      <vt:variant>
        <vt:i4>20</vt:i4>
      </vt:variant>
      <vt:variant>
        <vt:i4>0</vt:i4>
      </vt:variant>
      <vt:variant>
        <vt:i4>5</vt:i4>
      </vt:variant>
      <vt:variant>
        <vt:lpwstr/>
      </vt:variant>
      <vt:variant>
        <vt:lpwstr>_Toc238824081</vt:lpwstr>
      </vt:variant>
      <vt:variant>
        <vt:i4>1048632</vt:i4>
      </vt:variant>
      <vt:variant>
        <vt:i4>14</vt:i4>
      </vt:variant>
      <vt:variant>
        <vt:i4>0</vt:i4>
      </vt:variant>
      <vt:variant>
        <vt:i4>5</vt:i4>
      </vt:variant>
      <vt:variant>
        <vt:lpwstr/>
      </vt:variant>
      <vt:variant>
        <vt:lpwstr>_Toc238824080</vt:lpwstr>
      </vt:variant>
      <vt:variant>
        <vt:i4>2031672</vt:i4>
      </vt:variant>
      <vt:variant>
        <vt:i4>8</vt:i4>
      </vt:variant>
      <vt:variant>
        <vt:i4>0</vt:i4>
      </vt:variant>
      <vt:variant>
        <vt:i4>5</vt:i4>
      </vt:variant>
      <vt:variant>
        <vt:lpwstr/>
      </vt:variant>
      <vt:variant>
        <vt:lpwstr>_Toc238824079</vt:lpwstr>
      </vt:variant>
      <vt:variant>
        <vt:i4>2031672</vt:i4>
      </vt:variant>
      <vt:variant>
        <vt:i4>2</vt:i4>
      </vt:variant>
      <vt:variant>
        <vt:i4>0</vt:i4>
      </vt:variant>
      <vt:variant>
        <vt:i4>5</vt:i4>
      </vt:variant>
      <vt:variant>
        <vt:lpwstr/>
      </vt:variant>
      <vt:variant>
        <vt:lpwstr>_Toc238824078</vt:lpwstr>
      </vt:variant>
      <vt:variant>
        <vt:i4>4391024</vt:i4>
      </vt:variant>
      <vt:variant>
        <vt:i4>33</vt:i4>
      </vt:variant>
      <vt:variant>
        <vt:i4>0</vt:i4>
      </vt:variant>
      <vt:variant>
        <vt:i4>5</vt:i4>
      </vt:variant>
      <vt:variant>
        <vt:lpwstr>https://commission.europa.eu/funding-and-tenders/find-funding/eu-funding-programmes/connecting-europe-facility_en</vt:lpwstr>
      </vt:variant>
      <vt:variant>
        <vt:lpwstr/>
      </vt:variant>
      <vt:variant>
        <vt:i4>1900598</vt:i4>
      </vt:variant>
      <vt:variant>
        <vt:i4>30</vt:i4>
      </vt:variant>
      <vt:variant>
        <vt:i4>0</vt:i4>
      </vt:variant>
      <vt:variant>
        <vt:i4>5</vt:i4>
      </vt:variant>
      <vt:variant>
        <vt:lpwstr>https://commission.europa.eu/strategy-and-policy/eu-budget/long-term-eu-budget/eu-budget-2028-2034_en</vt:lpwstr>
      </vt:variant>
      <vt:variant>
        <vt:lpwstr/>
      </vt:variant>
      <vt:variant>
        <vt:i4>5177380</vt:i4>
      </vt:variant>
      <vt:variant>
        <vt:i4>27</vt:i4>
      </vt:variant>
      <vt:variant>
        <vt:i4>0</vt:i4>
      </vt:variant>
      <vt:variant>
        <vt:i4>5</vt:i4>
      </vt:variant>
      <vt:variant>
        <vt:lpwstr>https://transport.ec.europa.eu/transport-modes/maritime/ship-financing-portal/connecting-europe-facility-cef-transport_en</vt:lpwstr>
      </vt:variant>
      <vt:variant>
        <vt:lpwstr/>
      </vt:variant>
      <vt:variant>
        <vt:i4>2949234</vt:i4>
      </vt:variant>
      <vt:variant>
        <vt:i4>24</vt:i4>
      </vt:variant>
      <vt:variant>
        <vt:i4>0</vt:i4>
      </vt:variant>
      <vt:variant>
        <vt:i4>5</vt:i4>
      </vt:variant>
      <vt:variant>
        <vt:lpwstr>https://www.consilium.europa.eu/media/wqmknoh4/en-20251218-european-council-conclusions.pdf</vt:lpwstr>
      </vt:variant>
      <vt:variant>
        <vt:lpwstr/>
      </vt:variant>
      <vt:variant>
        <vt:i4>3014733</vt:i4>
      </vt:variant>
      <vt:variant>
        <vt:i4>21</vt:i4>
      </vt:variant>
      <vt:variant>
        <vt:i4>0</vt:i4>
      </vt:variant>
      <vt:variant>
        <vt:i4>5</vt:i4>
      </vt:variant>
      <vt:variant>
        <vt:lpwstr>https://oceans-and-fisheries.ec.europa.eu/publications/joint-communication-update-eu-maritime-security-strategy-and-its-action-plan-enhanced-eu-maritime_en</vt:lpwstr>
      </vt:variant>
      <vt:variant>
        <vt:lpwstr/>
      </vt:variant>
      <vt:variant>
        <vt:i4>7929952</vt:i4>
      </vt:variant>
      <vt:variant>
        <vt:i4>18</vt:i4>
      </vt:variant>
      <vt:variant>
        <vt:i4>0</vt:i4>
      </vt:variant>
      <vt:variant>
        <vt:i4>5</vt:i4>
      </vt:variant>
      <vt:variant>
        <vt:lpwstr>https://eur-lex.europa.eu/eli/reg/2025/1106/oj/eng</vt:lpwstr>
      </vt:variant>
      <vt:variant>
        <vt:lpwstr/>
      </vt:variant>
      <vt:variant>
        <vt:i4>4784161</vt:i4>
      </vt:variant>
      <vt:variant>
        <vt:i4>15</vt:i4>
      </vt:variant>
      <vt:variant>
        <vt:i4>0</vt:i4>
      </vt:variant>
      <vt:variant>
        <vt:i4>5</vt:i4>
      </vt:variant>
      <vt:variant>
        <vt:lpwstr>https://commission.europa.eu/document/download/e6d5db69-e0ab-4bec-9dc0-3867b4373019_en?filename=White%20paper%20for%20European%20defence%20%E2%80%93%20Readiness%202030.pdf</vt:lpwstr>
      </vt:variant>
      <vt:variant>
        <vt:lpwstr/>
      </vt:variant>
      <vt:variant>
        <vt:i4>2949218</vt:i4>
      </vt:variant>
      <vt:variant>
        <vt:i4>12</vt:i4>
      </vt:variant>
      <vt:variant>
        <vt:i4>0</vt:i4>
      </vt:variant>
      <vt:variant>
        <vt:i4>5</vt:i4>
      </vt:variant>
      <vt:variant>
        <vt:lpwstr>https://www.consilium.europa.eu/en/press/press-releases/2026/06/04/council-pushes-ahead-with-implementation-of-the-new-eu-action-plan-against-drug-trafficking/</vt:lpwstr>
      </vt:variant>
      <vt:variant>
        <vt:lpwstr/>
      </vt:variant>
      <vt:variant>
        <vt:i4>6815854</vt:i4>
      </vt:variant>
      <vt:variant>
        <vt:i4>9</vt:i4>
      </vt:variant>
      <vt:variant>
        <vt:i4>0</vt:i4>
      </vt:variant>
      <vt:variant>
        <vt:i4>5</vt:i4>
      </vt:variant>
      <vt:variant>
        <vt:lpwstr>https://data.consilium.europa.eu/doc/document/ST-7066-2026-INIT/en/pdf</vt:lpwstr>
      </vt:variant>
      <vt:variant>
        <vt:lpwstr/>
      </vt:variant>
      <vt:variant>
        <vt:i4>4456520</vt:i4>
      </vt:variant>
      <vt:variant>
        <vt:i4>6</vt:i4>
      </vt:variant>
      <vt:variant>
        <vt:i4>0</vt:i4>
      </vt:variant>
      <vt:variant>
        <vt:i4>5</vt:i4>
      </vt:variant>
      <vt:variant>
        <vt:lpwstr>https://op.europa.eu/en/publication-detail/-/publication/97aaac35-c0c1-11ee-b164-01aa75ed71a1/language-en</vt:lpwstr>
      </vt:variant>
      <vt:variant>
        <vt:lpwstr/>
      </vt:variant>
      <vt:variant>
        <vt:i4>7012466</vt:i4>
      </vt:variant>
      <vt:variant>
        <vt:i4>3</vt:i4>
      </vt:variant>
      <vt:variant>
        <vt:i4>0</vt:i4>
      </vt:variant>
      <vt:variant>
        <vt:i4>5</vt:i4>
      </vt:variant>
      <vt:variant>
        <vt:lpwstr>https://www.bing.com/ck/a?!&amp;&amp;p=78e20589659ccca9553ccc829424bb69df77c3ddff4f6ffae635ead561ea2c60JmltdHM9MTc2NTE1MjAwMA&amp;ptn=3&amp;ver=2&amp;hsh=4&amp;fclid=10bbd216-097e-629c-0496-c4af0836630e&amp;psq=ninths+cohesion+report&amp;u=a1aHR0cHM6Ly9lYy5ldXJvcGEuZXUvcmVnaW9uYWxfcG9saWN5L2luZm9ybWF0aW9uLXNvdXJjZXMvY29oZXNpb24tcmVwb3J0X2VuIzp-OnRleHQ9VGhlJTIwQ29tbWlzc2lvbiUyMHB1Ymxpc2hlZCUyMHRoZSUyMDl0aCUyMENvaGVzaW9uJTIwUmVwb3J0JTIwb24sYW4lMjBpZGVhbCUyMG9mJTIwc29saWRhcml0eSUyQyUyMGVxdWFsJTIwb3Bwb3J0dW5pdGllcyUyQyUyMGFuZCUyMGNvaGVzaW9uLg</vt:lpwstr>
      </vt:variant>
      <vt:variant>
        <vt:lpwstr/>
      </vt:variant>
      <vt:variant>
        <vt:i4>3538999</vt:i4>
      </vt:variant>
      <vt:variant>
        <vt:i4>0</vt:i4>
      </vt:variant>
      <vt:variant>
        <vt:i4>0</vt:i4>
      </vt:variant>
      <vt:variant>
        <vt:i4>5</vt:i4>
      </vt:variant>
      <vt:variant>
        <vt:lpwstr>https://ec.europa.eu/regional_policy/information-sources/publications/studies/2021/study-on-the-impact-of-covid-19-on-the-outermost-regions_en</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
  <cp:lastModifiedBy/>
  <cp:revision>1</cp:revision>
  <dcterms:created xsi:type="dcterms:W3CDTF">2026-09-08T15:07:00Z</dcterms:created>
  <dcterms:modified xsi:type="dcterms:W3CDTF">2026-09-09T15:18:00Z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6bd9ddd1-4d20-43f6-abfa-fc3c07406f94_Name">
    <vt:lpwstr>Commission Use</vt:lpwstr>
  </property>
  <property fmtid="{D5CDD505-2E9C-101B-9397-08002B2CF9AE}" pid="3" name="Part">
    <vt:lpwstr>1</vt:lpwstr>
  </property>
  <property fmtid="{D5CDD505-2E9C-101B-9397-08002B2CF9AE}" pid="4" name="Last edited using">
    <vt:lpwstr>LW 9.2, Build 20250828</vt:lpwstr>
  </property>
  <property fmtid="{D5CDD505-2E9C-101B-9397-08002B2CF9AE}" pid="5" name="EC_TX_All_World_Countries">
    <vt:lpwstr/>
  </property>
  <property fmtid="{D5CDD505-2E9C-101B-9397-08002B2CF9AE}" pid="6" name="MediaServiceImageTags">
    <vt:lpwstr/>
  </property>
  <property fmtid="{D5CDD505-2E9C-101B-9397-08002B2CF9AE}" pid="7" name="MSIP_Label_6bd9ddd1-4d20-43f6-abfa-fc3c07406f94_ContentBits">
    <vt:lpwstr>0</vt:lpwstr>
  </property>
  <property fmtid="{D5CDD505-2E9C-101B-9397-08002B2CF9AE}" pid="8" name="ContentTypeId">
    <vt:lpwstr>0x010100F6429E421B7D0B4085855E79BFBD84D8</vt:lpwstr>
  </property>
  <property fmtid="{D5CDD505-2E9C-101B-9397-08002B2CF9AE}" pid="9" name="EC_TX_Corporate Body">
    <vt:lpwstr/>
  </property>
  <property fmtid="{D5CDD505-2E9C-101B-9397-08002B2CF9AE}" pid="10" name="MSIP_Label_6bd9ddd1-4d20-43f6-abfa-fc3c07406f94_SiteId">
    <vt:lpwstr>b24c8b06-522c-46fe-9080-70926f8dddb1</vt:lpwstr>
  </property>
  <property fmtid="{D5CDD505-2E9C-101B-9397-08002B2CF9AE}" pid="11" name="i8c8ab8b63424c5d9f8c4a8434abf670">
    <vt:lpwstr/>
  </property>
  <property fmtid="{D5CDD505-2E9C-101B-9397-08002B2CF9AE}" pid="12" name="MSIP_Label_6bd9ddd1-4d20-43f6-abfa-fc3c07406f94_Method">
    <vt:lpwstr>Standard</vt:lpwstr>
  </property>
  <property fmtid="{D5CDD505-2E9C-101B-9397-08002B2CF9AE}" pid="13" name="MSIP_Label_6bd9ddd1-4d20-43f6-abfa-fc3c07406f94_Enabled">
    <vt:lpwstr>true</vt:lpwstr>
  </property>
  <property fmtid="{D5CDD505-2E9C-101B-9397-08002B2CF9AE}" pid="14" name="EC_TX_Resource_Type">
    <vt:lpwstr/>
  </property>
  <property fmtid="{D5CDD505-2E9C-101B-9397-08002B2CF9AE}" pid="15" name="Created using">
    <vt:lpwstr>LW 9.2, Build 20250828</vt:lpwstr>
  </property>
  <property fmtid="{D5CDD505-2E9C-101B-9397-08002B2CF9AE}" pid="16" name="EC_TX_EU_Member_State">
    <vt:lpwstr/>
  </property>
  <property fmtid="{D5CDD505-2E9C-101B-9397-08002B2CF9AE}" pid="17" name="Total parts">
    <vt:lpwstr>1</vt:lpwstr>
  </property>
  <property fmtid="{D5CDD505-2E9C-101B-9397-08002B2CF9AE}" pid="18" name="DocStatus">
    <vt:lpwstr>Green</vt:lpwstr>
  </property>
  <property fmtid="{D5CDD505-2E9C-101B-9397-08002B2CF9AE}" pid="19" name="j8309f8bc3e645d1a2f07391f8e5795a">
    <vt:lpwstr/>
  </property>
  <property fmtid="{D5CDD505-2E9C-101B-9397-08002B2CF9AE}" pid="20" name="MSIP_Label_6bd9ddd1-4d20-43f6-abfa-fc3c07406f94_SetDate">
    <vt:lpwstr>2025-10-21T12:28:59Z</vt:lpwstr>
  </property>
  <property fmtid="{D5CDD505-2E9C-101B-9397-08002B2CF9AE}" pid="21" name="g81cb4d17be94922847ce418ea81f55a">
    <vt:lpwstr/>
  </property>
  <property fmtid="{D5CDD505-2E9C-101B-9397-08002B2CF9AE}" pid="22" name="Level of sensitivity">
    <vt:lpwstr>Standard treatment</vt:lpwstr>
  </property>
  <property fmtid="{D5CDD505-2E9C-101B-9397-08002B2CF9AE}" pid="23" name="MSIP_Label_6bd9ddd1-4d20-43f6-abfa-fc3c07406f94_ActionId">
    <vt:lpwstr>40817253-a548-429c-8439-6331ba3f2d8c</vt:lpwstr>
  </property>
  <property fmtid="{D5CDD505-2E9C-101B-9397-08002B2CF9AE}" pid="24" name="CPTemplateID">
    <vt:lpwstr>CP-014</vt:lpwstr>
  </property>
  <property fmtid="{D5CDD505-2E9C-101B-9397-08002B2CF9AE}" pid="25" name="k2c54712f93b47eb83e1835ba301b6c6">
    <vt:lpwstr/>
  </property>
  <property fmtid="{D5CDD505-2E9C-101B-9397-08002B2CF9AE}" pid="26" name="EC_TX_Strategic_Priority">
    <vt:lpwstr/>
  </property>
  <property fmtid="{D5CDD505-2E9C-101B-9397-08002B2CF9AE}" pid="27" name="MSIP_Label_6bd9ddd1-4d20-43f6-abfa-fc3c07406f94_Tag">
    <vt:lpwstr>10, 3, 0, 1</vt:lpwstr>
  </property>
  <property fmtid="{D5CDD505-2E9C-101B-9397-08002B2CF9AE}" pid="28" name="EC_TX_EU_Political_Leader">
    <vt:lpwstr/>
  </property>
  <property fmtid="{D5CDD505-2E9C-101B-9397-08002B2CF9AE}" pid="29" name="_LW_INVALIDATED_EurolookVersion">
    <vt:lpwstr>10.0</vt:lpwstr>
  </property>
  <property fmtid="{D5CDD505-2E9C-101B-9397-08002B2CF9AE}" pid="30" name="p26229aee9004b9f888149fd0449ec68">
    <vt:lpwstr/>
  </property>
  <property fmtid="{D5CDD505-2E9C-101B-9397-08002B2CF9AE}" pid="31" name="eff2cf69f10b4279bbb27215ca009b37">
    <vt:lpwstr/>
  </property>
</Properties>
</file>