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footer1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header15.xml" ContentType="application/vnd.openxmlformats-officedocument.wordprocessingml.header+xml"/>
  <Override PartName="/word/header16.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7.xml" ContentType="application/vnd.openxmlformats-officedocument.wordprocessingml.header+xml"/>
  <Override PartName="/word/footer1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619CE731" w14:textId="19F43B5B" w:rsidR="00406A3A" w:rsidRPr="00380B24" w:rsidRDefault="00086846" w:rsidP="00086846">
      <w:pPr>
        <w:pStyle w:val="Pagedecouverture"/>
        <w:rPr>
          <w:noProof/>
        </w:rPr>
      </w:pPr>
      <w:bookmarkStart w:id="0" w:name="_Hlk218517802"/>
      <w:bookmarkStart w:id="1" w:name="LW_BM_COVERPAGE"/>
      <w:r>
        <w:rPr>
          <w:noProof/>
        </w:rPr>
        <w:pict w14:anchorId="050348C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2" type="#_x0000_t75" alt="D9CEF92D-2928-43D6-B41F-05D3D412A766" style="width:455.25pt;height:444pt">
            <v:imagedata r:id="rId11" o:title=""/>
          </v:shape>
        </w:pict>
      </w:r>
    </w:p>
    <w:bookmarkEnd w:id="1"/>
    <w:p w14:paraId="038B8E98" w14:textId="77777777" w:rsidR="001B67D1" w:rsidRPr="00380B24" w:rsidRDefault="001B67D1" w:rsidP="5EE4E8B7">
      <w:pPr>
        <w:rPr>
          <w:noProof/>
        </w:rPr>
        <w:sectPr w:rsidR="001B67D1" w:rsidRPr="00380B24" w:rsidSect="00086846">
          <w:headerReference w:type="even" r:id="rId12"/>
          <w:headerReference w:type="default" r:id="rId13"/>
          <w:footerReference w:type="even" r:id="rId14"/>
          <w:footerReference w:type="default" r:id="rId15"/>
          <w:headerReference w:type="first" r:id="rId16"/>
          <w:footerReference w:type="first" r:id="rId17"/>
          <w:pgSz w:w="11906" w:h="16838"/>
          <w:pgMar w:top="1134" w:right="1417" w:bottom="1134" w:left="1417" w:header="709" w:footer="709" w:gutter="0"/>
          <w:pgNumType w:start="0"/>
          <w:cols w:space="720"/>
          <w:docGrid w:linePitch="360"/>
        </w:sectPr>
      </w:pPr>
    </w:p>
    <w:p w14:paraId="2909EF93" w14:textId="4AC484BF" w:rsidR="006A5F73" w:rsidRPr="00380B24" w:rsidRDefault="006A5F73" w:rsidP="003B6EDF">
      <w:pPr>
        <w:pStyle w:val="Pagedecouverture"/>
        <w:rPr>
          <w:noProof/>
        </w:rPr>
      </w:pPr>
      <w:bookmarkStart w:id="2" w:name="_GoBack"/>
      <w:bookmarkEnd w:id="2"/>
    </w:p>
    <w:sdt>
      <w:sdtPr>
        <w:rPr>
          <w:rFonts w:eastAsiaTheme="minorHAnsi" w:cstheme="minorBidi"/>
          <w:b w:val="0"/>
          <w:noProof/>
          <w:szCs w:val="22"/>
        </w:rPr>
        <w:id w:val="511493602"/>
        <w:docPartObj>
          <w:docPartGallery w:val="Table of Contents"/>
          <w:docPartUnique/>
        </w:docPartObj>
      </w:sdtPr>
      <w:sdtEndPr>
        <w:rPr>
          <w:rFonts w:eastAsiaTheme="minorEastAsia"/>
        </w:rPr>
      </w:sdtEndPr>
      <w:sdtContent>
        <w:p w14:paraId="7CCA2BBE" w14:textId="68DA06A8" w:rsidR="00E30162" w:rsidRPr="00380B24" w:rsidRDefault="00E30162">
          <w:pPr>
            <w:pStyle w:val="TOCHeading"/>
            <w:rPr>
              <w:noProof/>
              <w:szCs w:val="24"/>
            </w:rPr>
          </w:pPr>
          <w:r w:rsidRPr="00380B24">
            <w:rPr>
              <w:noProof/>
            </w:rPr>
            <w:t>Table of Contents</w:t>
          </w:r>
        </w:p>
        <w:p w14:paraId="2EB9C5AB" w14:textId="2D6166BC" w:rsidR="00724586" w:rsidRDefault="00020F78">
          <w:pPr>
            <w:pStyle w:val="TOC1"/>
            <w:rPr>
              <w:rFonts w:asciiTheme="minorHAnsi" w:eastAsiaTheme="minorEastAsia" w:hAnsiTheme="minorHAnsi" w:cstheme="minorBidi"/>
              <w:caps w:val="0"/>
              <w:noProof/>
              <w:kern w:val="2"/>
              <w:szCs w:val="24"/>
              <w:lang w:val="en-IE" w:eastAsia="en-IE"/>
              <w14:ligatures w14:val="standardContextual"/>
            </w:rPr>
          </w:pPr>
          <w:r w:rsidRPr="00380B24">
            <w:rPr>
              <w:caps w:val="0"/>
              <w:noProof/>
            </w:rPr>
            <w:fldChar w:fldCharType="begin"/>
          </w:r>
          <w:r w:rsidRPr="00380B24">
            <w:rPr>
              <w:caps w:val="0"/>
              <w:noProof/>
            </w:rPr>
            <w:instrText xml:space="preserve"> TOC \o "1-3" \h \z \u </w:instrText>
          </w:r>
          <w:r w:rsidRPr="00380B24">
            <w:rPr>
              <w:caps w:val="0"/>
              <w:noProof/>
            </w:rPr>
            <w:fldChar w:fldCharType="separate"/>
          </w:r>
          <w:hyperlink w:anchor="_Toc218855936" w:history="1">
            <w:r w:rsidR="00724586" w:rsidRPr="00AE331E">
              <w:rPr>
                <w:rStyle w:val="Hyperlink"/>
                <w:noProof/>
              </w:rPr>
              <w:t>Glossary</w:t>
            </w:r>
            <w:r w:rsidR="00724586">
              <w:rPr>
                <w:noProof/>
                <w:webHidden/>
              </w:rPr>
              <w:tab/>
            </w:r>
            <w:r w:rsidR="00724586">
              <w:rPr>
                <w:noProof/>
                <w:webHidden/>
              </w:rPr>
              <w:fldChar w:fldCharType="begin"/>
            </w:r>
            <w:r w:rsidR="00724586">
              <w:rPr>
                <w:noProof/>
                <w:webHidden/>
              </w:rPr>
              <w:instrText xml:space="preserve"> PAGEREF _Toc218855936 \h </w:instrText>
            </w:r>
            <w:r w:rsidR="00724586">
              <w:rPr>
                <w:noProof/>
                <w:webHidden/>
              </w:rPr>
            </w:r>
            <w:r w:rsidR="00724586">
              <w:rPr>
                <w:noProof/>
                <w:webHidden/>
              </w:rPr>
              <w:fldChar w:fldCharType="separate"/>
            </w:r>
            <w:r w:rsidR="00724586">
              <w:rPr>
                <w:noProof/>
                <w:webHidden/>
              </w:rPr>
              <w:t>2</w:t>
            </w:r>
            <w:r w:rsidR="00724586">
              <w:rPr>
                <w:noProof/>
                <w:webHidden/>
              </w:rPr>
              <w:fldChar w:fldCharType="end"/>
            </w:r>
          </w:hyperlink>
        </w:p>
        <w:p w14:paraId="27E10245" w14:textId="0152C154"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37" w:history="1">
            <w:r w:rsidR="00724586" w:rsidRPr="00AE331E">
              <w:rPr>
                <w:rStyle w:val="Hyperlink"/>
                <w:noProof/>
              </w:rPr>
              <w:t>1.</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noProof/>
              </w:rPr>
              <w:t>Introduction</w:t>
            </w:r>
            <w:r w:rsidR="00724586">
              <w:rPr>
                <w:noProof/>
                <w:webHidden/>
              </w:rPr>
              <w:tab/>
            </w:r>
            <w:r w:rsidR="00724586">
              <w:rPr>
                <w:noProof/>
                <w:webHidden/>
              </w:rPr>
              <w:fldChar w:fldCharType="begin"/>
            </w:r>
            <w:r w:rsidR="00724586">
              <w:rPr>
                <w:noProof/>
                <w:webHidden/>
              </w:rPr>
              <w:instrText xml:space="preserve"> PAGEREF _Toc218855937 \h </w:instrText>
            </w:r>
            <w:r w:rsidR="00724586">
              <w:rPr>
                <w:noProof/>
                <w:webHidden/>
              </w:rPr>
            </w:r>
            <w:r w:rsidR="00724586">
              <w:rPr>
                <w:noProof/>
                <w:webHidden/>
              </w:rPr>
              <w:fldChar w:fldCharType="separate"/>
            </w:r>
            <w:r w:rsidR="00724586">
              <w:rPr>
                <w:noProof/>
                <w:webHidden/>
              </w:rPr>
              <w:t>4</w:t>
            </w:r>
            <w:r w:rsidR="00724586">
              <w:rPr>
                <w:noProof/>
                <w:webHidden/>
              </w:rPr>
              <w:fldChar w:fldCharType="end"/>
            </w:r>
          </w:hyperlink>
        </w:p>
        <w:p w14:paraId="7E20E00A" w14:textId="29D4A48F"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38" w:history="1">
            <w:r w:rsidR="00724586" w:rsidRPr="00AE331E">
              <w:rPr>
                <w:rStyle w:val="Hyperlink"/>
                <w:noProof/>
              </w:rPr>
              <w:t>Purpose and scope of the evaluation</w:t>
            </w:r>
            <w:r w:rsidR="00724586">
              <w:rPr>
                <w:noProof/>
                <w:webHidden/>
              </w:rPr>
              <w:tab/>
            </w:r>
            <w:r w:rsidR="00724586">
              <w:rPr>
                <w:noProof/>
                <w:webHidden/>
              </w:rPr>
              <w:fldChar w:fldCharType="begin"/>
            </w:r>
            <w:r w:rsidR="00724586">
              <w:rPr>
                <w:noProof/>
                <w:webHidden/>
              </w:rPr>
              <w:instrText xml:space="preserve"> PAGEREF _Toc218855938 \h </w:instrText>
            </w:r>
            <w:r w:rsidR="00724586">
              <w:rPr>
                <w:noProof/>
                <w:webHidden/>
              </w:rPr>
            </w:r>
            <w:r w:rsidR="00724586">
              <w:rPr>
                <w:noProof/>
                <w:webHidden/>
              </w:rPr>
              <w:fldChar w:fldCharType="separate"/>
            </w:r>
            <w:r w:rsidR="00724586">
              <w:rPr>
                <w:noProof/>
                <w:webHidden/>
              </w:rPr>
              <w:t>4</w:t>
            </w:r>
            <w:r w:rsidR="00724586">
              <w:rPr>
                <w:noProof/>
                <w:webHidden/>
              </w:rPr>
              <w:fldChar w:fldCharType="end"/>
            </w:r>
          </w:hyperlink>
        </w:p>
        <w:p w14:paraId="4E3FCAB4" w14:textId="2062BD1A"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39" w:history="1">
            <w:r w:rsidR="00724586" w:rsidRPr="00AE331E">
              <w:rPr>
                <w:rStyle w:val="Hyperlink"/>
                <w:noProof/>
              </w:rPr>
              <w:t>2.</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noProof/>
              </w:rPr>
              <w:t>What was the expected outcome of the intervention?</w:t>
            </w:r>
            <w:r w:rsidR="00724586">
              <w:rPr>
                <w:noProof/>
                <w:webHidden/>
              </w:rPr>
              <w:tab/>
            </w:r>
            <w:r w:rsidR="00724586">
              <w:rPr>
                <w:noProof/>
                <w:webHidden/>
              </w:rPr>
              <w:fldChar w:fldCharType="begin"/>
            </w:r>
            <w:r w:rsidR="00724586">
              <w:rPr>
                <w:noProof/>
                <w:webHidden/>
              </w:rPr>
              <w:instrText xml:space="preserve"> PAGEREF _Toc218855939 \h </w:instrText>
            </w:r>
            <w:r w:rsidR="00724586">
              <w:rPr>
                <w:noProof/>
                <w:webHidden/>
              </w:rPr>
            </w:r>
            <w:r w:rsidR="00724586">
              <w:rPr>
                <w:noProof/>
                <w:webHidden/>
              </w:rPr>
              <w:fldChar w:fldCharType="separate"/>
            </w:r>
            <w:r w:rsidR="00724586">
              <w:rPr>
                <w:noProof/>
                <w:webHidden/>
              </w:rPr>
              <w:t>7</w:t>
            </w:r>
            <w:r w:rsidR="00724586">
              <w:rPr>
                <w:noProof/>
                <w:webHidden/>
              </w:rPr>
              <w:fldChar w:fldCharType="end"/>
            </w:r>
          </w:hyperlink>
        </w:p>
        <w:p w14:paraId="00504AF7" w14:textId="5C2DC554" w:rsidR="00724586" w:rsidRDefault="00086846">
          <w:pPr>
            <w:pStyle w:val="TOC2"/>
            <w:tabs>
              <w:tab w:val="left" w:pos="960"/>
              <w:tab w:val="right" w:leader="dot" w:pos="8608"/>
            </w:tabs>
            <w:rPr>
              <w:rFonts w:asciiTheme="minorHAnsi" w:eastAsiaTheme="minorEastAsia" w:hAnsiTheme="minorHAnsi"/>
              <w:noProof/>
              <w:kern w:val="2"/>
              <w:szCs w:val="24"/>
              <w:lang w:val="en-IE" w:eastAsia="en-IE"/>
              <w14:ligatures w14:val="standardContextual"/>
            </w:rPr>
          </w:pPr>
          <w:hyperlink w:anchor="_Toc218855940" w:history="1">
            <w:r w:rsidR="00724586" w:rsidRPr="00AE331E">
              <w:rPr>
                <w:rStyle w:val="Hyperlink"/>
                <w:noProof/>
              </w:rPr>
              <w:t>2.1</w:t>
            </w:r>
            <w:r w:rsidR="00724586">
              <w:rPr>
                <w:rFonts w:asciiTheme="minorHAnsi" w:eastAsiaTheme="minorEastAsia" w:hAnsiTheme="minorHAnsi"/>
                <w:noProof/>
                <w:kern w:val="2"/>
                <w:szCs w:val="24"/>
                <w:lang w:val="en-IE" w:eastAsia="en-IE"/>
                <w14:ligatures w14:val="standardContextual"/>
              </w:rPr>
              <w:tab/>
            </w:r>
            <w:r w:rsidR="00724586" w:rsidRPr="00AE331E">
              <w:rPr>
                <w:rStyle w:val="Hyperlink"/>
                <w:noProof/>
              </w:rPr>
              <w:t>Description of the intervention and its objectives</w:t>
            </w:r>
            <w:r w:rsidR="00724586">
              <w:rPr>
                <w:noProof/>
                <w:webHidden/>
              </w:rPr>
              <w:tab/>
            </w:r>
            <w:r w:rsidR="00724586">
              <w:rPr>
                <w:noProof/>
                <w:webHidden/>
              </w:rPr>
              <w:fldChar w:fldCharType="begin"/>
            </w:r>
            <w:r w:rsidR="00724586">
              <w:rPr>
                <w:noProof/>
                <w:webHidden/>
              </w:rPr>
              <w:instrText xml:space="preserve"> PAGEREF _Toc218855940 \h </w:instrText>
            </w:r>
            <w:r w:rsidR="00724586">
              <w:rPr>
                <w:noProof/>
                <w:webHidden/>
              </w:rPr>
            </w:r>
            <w:r w:rsidR="00724586">
              <w:rPr>
                <w:noProof/>
                <w:webHidden/>
              </w:rPr>
              <w:fldChar w:fldCharType="separate"/>
            </w:r>
            <w:r w:rsidR="00724586">
              <w:rPr>
                <w:noProof/>
                <w:webHidden/>
              </w:rPr>
              <w:t>7</w:t>
            </w:r>
            <w:r w:rsidR="00724586">
              <w:rPr>
                <w:noProof/>
                <w:webHidden/>
              </w:rPr>
              <w:fldChar w:fldCharType="end"/>
            </w:r>
          </w:hyperlink>
        </w:p>
        <w:p w14:paraId="2358849A" w14:textId="0096D213" w:rsidR="00724586" w:rsidRDefault="00086846">
          <w:pPr>
            <w:pStyle w:val="TOC2"/>
            <w:tabs>
              <w:tab w:val="left" w:pos="960"/>
              <w:tab w:val="right" w:leader="dot" w:pos="8608"/>
            </w:tabs>
            <w:rPr>
              <w:rFonts w:asciiTheme="minorHAnsi" w:eastAsiaTheme="minorEastAsia" w:hAnsiTheme="minorHAnsi"/>
              <w:noProof/>
              <w:kern w:val="2"/>
              <w:szCs w:val="24"/>
              <w:lang w:val="en-IE" w:eastAsia="en-IE"/>
              <w14:ligatures w14:val="standardContextual"/>
            </w:rPr>
          </w:pPr>
          <w:hyperlink w:anchor="_Toc218855941" w:history="1">
            <w:r w:rsidR="00724586" w:rsidRPr="00AE331E">
              <w:rPr>
                <w:rStyle w:val="Hyperlink"/>
                <w:noProof/>
              </w:rPr>
              <w:t>2.2</w:t>
            </w:r>
            <w:r w:rsidR="00724586">
              <w:rPr>
                <w:rFonts w:asciiTheme="minorHAnsi" w:eastAsiaTheme="minorEastAsia" w:hAnsiTheme="minorHAnsi"/>
                <w:noProof/>
                <w:kern w:val="2"/>
                <w:szCs w:val="24"/>
                <w:lang w:val="en-IE" w:eastAsia="en-IE"/>
                <w14:ligatures w14:val="standardContextual"/>
              </w:rPr>
              <w:tab/>
            </w:r>
            <w:r w:rsidR="00724586" w:rsidRPr="00AE331E">
              <w:rPr>
                <w:rStyle w:val="Hyperlink"/>
                <w:noProof/>
              </w:rPr>
              <w:t>Point(s) of comparison</w:t>
            </w:r>
            <w:r w:rsidR="00724586">
              <w:rPr>
                <w:noProof/>
                <w:webHidden/>
              </w:rPr>
              <w:tab/>
            </w:r>
            <w:r w:rsidR="00724586">
              <w:rPr>
                <w:noProof/>
                <w:webHidden/>
              </w:rPr>
              <w:fldChar w:fldCharType="begin"/>
            </w:r>
            <w:r w:rsidR="00724586">
              <w:rPr>
                <w:noProof/>
                <w:webHidden/>
              </w:rPr>
              <w:instrText xml:space="preserve"> PAGEREF _Toc218855941 \h </w:instrText>
            </w:r>
            <w:r w:rsidR="00724586">
              <w:rPr>
                <w:noProof/>
                <w:webHidden/>
              </w:rPr>
            </w:r>
            <w:r w:rsidR="00724586">
              <w:rPr>
                <w:noProof/>
                <w:webHidden/>
              </w:rPr>
              <w:fldChar w:fldCharType="separate"/>
            </w:r>
            <w:r w:rsidR="00724586">
              <w:rPr>
                <w:noProof/>
                <w:webHidden/>
              </w:rPr>
              <w:t>8</w:t>
            </w:r>
            <w:r w:rsidR="00724586">
              <w:rPr>
                <w:noProof/>
                <w:webHidden/>
              </w:rPr>
              <w:fldChar w:fldCharType="end"/>
            </w:r>
          </w:hyperlink>
        </w:p>
        <w:p w14:paraId="15E3DB7F" w14:textId="12A52F28" w:rsidR="00724586" w:rsidRDefault="00086846" w:rsidP="00724586">
          <w:pPr>
            <w:pStyle w:val="TOC1"/>
            <w:jc w:val="left"/>
            <w:rPr>
              <w:rFonts w:asciiTheme="minorHAnsi" w:eastAsiaTheme="minorEastAsia" w:hAnsiTheme="minorHAnsi" w:cstheme="minorBidi"/>
              <w:caps w:val="0"/>
              <w:noProof/>
              <w:kern w:val="2"/>
              <w:szCs w:val="24"/>
              <w:lang w:val="en-IE" w:eastAsia="en-IE"/>
              <w14:ligatures w14:val="standardContextual"/>
            </w:rPr>
          </w:pPr>
          <w:hyperlink w:anchor="_Toc218855942" w:history="1">
            <w:r w:rsidR="00724586" w:rsidRPr="00AE331E">
              <w:rPr>
                <w:rStyle w:val="Hyperlink"/>
                <w:noProof/>
              </w:rPr>
              <w:t>3.</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noProof/>
              </w:rPr>
              <w:t>How has the situation evolved over the evaluation period?</w:t>
            </w:r>
            <w:r w:rsidR="00724586">
              <w:rPr>
                <w:noProof/>
                <w:webHidden/>
              </w:rPr>
              <w:tab/>
            </w:r>
            <w:r w:rsidR="00724586">
              <w:rPr>
                <w:noProof/>
                <w:webHidden/>
              </w:rPr>
              <w:fldChar w:fldCharType="begin"/>
            </w:r>
            <w:r w:rsidR="00724586">
              <w:rPr>
                <w:noProof/>
                <w:webHidden/>
              </w:rPr>
              <w:instrText xml:space="preserve"> PAGEREF _Toc218855942 \h </w:instrText>
            </w:r>
            <w:r w:rsidR="00724586">
              <w:rPr>
                <w:noProof/>
                <w:webHidden/>
              </w:rPr>
            </w:r>
            <w:r w:rsidR="00724586">
              <w:rPr>
                <w:noProof/>
                <w:webHidden/>
              </w:rPr>
              <w:fldChar w:fldCharType="separate"/>
            </w:r>
            <w:r w:rsidR="00724586">
              <w:rPr>
                <w:noProof/>
                <w:webHidden/>
              </w:rPr>
              <w:t>12</w:t>
            </w:r>
            <w:r w:rsidR="00724586">
              <w:rPr>
                <w:noProof/>
                <w:webHidden/>
              </w:rPr>
              <w:fldChar w:fldCharType="end"/>
            </w:r>
          </w:hyperlink>
        </w:p>
        <w:p w14:paraId="616846F0" w14:textId="6F3D8115" w:rsidR="00724586" w:rsidRDefault="00086846" w:rsidP="00724586">
          <w:pPr>
            <w:pStyle w:val="TOC1"/>
            <w:jc w:val="left"/>
            <w:rPr>
              <w:rFonts w:asciiTheme="minorHAnsi" w:eastAsiaTheme="minorEastAsia" w:hAnsiTheme="minorHAnsi" w:cstheme="minorBidi"/>
              <w:caps w:val="0"/>
              <w:noProof/>
              <w:kern w:val="2"/>
              <w:szCs w:val="24"/>
              <w:lang w:val="en-IE" w:eastAsia="en-IE"/>
              <w14:ligatures w14:val="standardContextual"/>
            </w:rPr>
          </w:pPr>
          <w:hyperlink w:anchor="_Toc218855943" w:history="1">
            <w:r w:rsidR="00724586" w:rsidRPr="00AE331E">
              <w:rPr>
                <w:rStyle w:val="Hyperlink"/>
                <w:noProof/>
              </w:rPr>
              <w:t>4.</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noProof/>
              </w:rPr>
              <w:t>Evaluation findings (analytical part)</w:t>
            </w:r>
            <w:r w:rsidR="00724586">
              <w:rPr>
                <w:noProof/>
                <w:webHidden/>
              </w:rPr>
              <w:tab/>
            </w:r>
            <w:r w:rsidR="00724586">
              <w:rPr>
                <w:noProof/>
                <w:webHidden/>
              </w:rPr>
              <w:fldChar w:fldCharType="begin"/>
            </w:r>
            <w:r w:rsidR="00724586">
              <w:rPr>
                <w:noProof/>
                <w:webHidden/>
              </w:rPr>
              <w:instrText xml:space="preserve"> PAGEREF _Toc218855943 \h </w:instrText>
            </w:r>
            <w:r w:rsidR="00724586">
              <w:rPr>
                <w:noProof/>
                <w:webHidden/>
              </w:rPr>
            </w:r>
            <w:r w:rsidR="00724586">
              <w:rPr>
                <w:noProof/>
                <w:webHidden/>
              </w:rPr>
              <w:fldChar w:fldCharType="separate"/>
            </w:r>
            <w:r w:rsidR="00724586">
              <w:rPr>
                <w:noProof/>
                <w:webHidden/>
              </w:rPr>
              <w:t>15</w:t>
            </w:r>
            <w:r w:rsidR="00724586">
              <w:rPr>
                <w:noProof/>
                <w:webHidden/>
              </w:rPr>
              <w:fldChar w:fldCharType="end"/>
            </w:r>
          </w:hyperlink>
        </w:p>
        <w:p w14:paraId="7876610A" w14:textId="5D16C421"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44" w:history="1">
            <w:r w:rsidR="00724586" w:rsidRPr="00AE331E">
              <w:rPr>
                <w:rStyle w:val="Hyperlink"/>
                <w:rFonts w:ascii="Times New Roman Bold" w:hAnsi="Times New Roman Bold"/>
                <w:noProof/>
              </w:rPr>
              <w:t>4.1.</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rFonts w:ascii="Times New Roman Bold" w:hAnsi="Times New Roman Bold"/>
                <w:noProof/>
              </w:rPr>
              <w:t>To what extent was the intervention successful and why?</w:t>
            </w:r>
            <w:r w:rsidR="00724586">
              <w:rPr>
                <w:noProof/>
                <w:webHidden/>
              </w:rPr>
              <w:tab/>
            </w:r>
            <w:r w:rsidR="00724586">
              <w:rPr>
                <w:noProof/>
                <w:webHidden/>
              </w:rPr>
              <w:fldChar w:fldCharType="begin"/>
            </w:r>
            <w:r w:rsidR="00724586">
              <w:rPr>
                <w:noProof/>
                <w:webHidden/>
              </w:rPr>
              <w:instrText xml:space="preserve"> PAGEREF _Toc218855944 \h </w:instrText>
            </w:r>
            <w:r w:rsidR="00724586">
              <w:rPr>
                <w:noProof/>
                <w:webHidden/>
              </w:rPr>
            </w:r>
            <w:r w:rsidR="00724586">
              <w:rPr>
                <w:noProof/>
                <w:webHidden/>
              </w:rPr>
              <w:fldChar w:fldCharType="separate"/>
            </w:r>
            <w:r w:rsidR="00724586">
              <w:rPr>
                <w:noProof/>
                <w:webHidden/>
              </w:rPr>
              <w:t>15</w:t>
            </w:r>
            <w:r w:rsidR="00724586">
              <w:rPr>
                <w:noProof/>
                <w:webHidden/>
              </w:rPr>
              <w:fldChar w:fldCharType="end"/>
            </w:r>
          </w:hyperlink>
        </w:p>
        <w:p w14:paraId="7075C680" w14:textId="686FBB15"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45" w:history="1">
            <w:r w:rsidR="00724586" w:rsidRPr="00AE331E">
              <w:rPr>
                <w:rStyle w:val="Hyperlink"/>
                <w:rFonts w:ascii="Times New Roman Bold" w:hAnsi="Times New Roman Bold"/>
                <w:noProof/>
              </w:rPr>
              <w:t>4.2.</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rFonts w:ascii="Times New Roman Bold" w:hAnsi="Times New Roman Bold"/>
                <w:noProof/>
              </w:rPr>
              <w:t>How did the EU intervention make a difference and to whom?</w:t>
            </w:r>
            <w:r w:rsidR="00724586">
              <w:rPr>
                <w:noProof/>
                <w:webHidden/>
              </w:rPr>
              <w:tab/>
            </w:r>
            <w:r w:rsidR="00724586">
              <w:rPr>
                <w:noProof/>
                <w:webHidden/>
              </w:rPr>
              <w:fldChar w:fldCharType="begin"/>
            </w:r>
            <w:r w:rsidR="00724586">
              <w:rPr>
                <w:noProof/>
                <w:webHidden/>
              </w:rPr>
              <w:instrText xml:space="preserve"> PAGEREF _Toc218855945 \h </w:instrText>
            </w:r>
            <w:r w:rsidR="00724586">
              <w:rPr>
                <w:noProof/>
                <w:webHidden/>
              </w:rPr>
            </w:r>
            <w:r w:rsidR="00724586">
              <w:rPr>
                <w:noProof/>
                <w:webHidden/>
              </w:rPr>
              <w:fldChar w:fldCharType="separate"/>
            </w:r>
            <w:r w:rsidR="00724586">
              <w:rPr>
                <w:noProof/>
                <w:webHidden/>
              </w:rPr>
              <w:t>21</w:t>
            </w:r>
            <w:r w:rsidR="00724586">
              <w:rPr>
                <w:noProof/>
                <w:webHidden/>
              </w:rPr>
              <w:fldChar w:fldCharType="end"/>
            </w:r>
          </w:hyperlink>
        </w:p>
        <w:p w14:paraId="714CFEBA" w14:textId="0D647BCF"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46" w:history="1">
            <w:r w:rsidR="00724586" w:rsidRPr="00AE331E">
              <w:rPr>
                <w:rStyle w:val="Hyperlink"/>
                <w:rFonts w:ascii="Times New Roman Bold" w:hAnsi="Times New Roman Bold"/>
                <w:noProof/>
              </w:rPr>
              <w:t>4.3.</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rFonts w:ascii="Times New Roman Bold" w:hAnsi="Times New Roman Bold"/>
                <w:noProof/>
              </w:rPr>
              <w:t>Is the intervention still relevant?</w:t>
            </w:r>
            <w:r w:rsidR="00724586">
              <w:rPr>
                <w:noProof/>
                <w:webHidden/>
              </w:rPr>
              <w:tab/>
            </w:r>
            <w:r w:rsidR="00724586">
              <w:rPr>
                <w:noProof/>
                <w:webHidden/>
              </w:rPr>
              <w:fldChar w:fldCharType="begin"/>
            </w:r>
            <w:r w:rsidR="00724586">
              <w:rPr>
                <w:noProof/>
                <w:webHidden/>
              </w:rPr>
              <w:instrText xml:space="preserve"> PAGEREF _Toc218855946 \h </w:instrText>
            </w:r>
            <w:r w:rsidR="00724586">
              <w:rPr>
                <w:noProof/>
                <w:webHidden/>
              </w:rPr>
            </w:r>
            <w:r w:rsidR="00724586">
              <w:rPr>
                <w:noProof/>
                <w:webHidden/>
              </w:rPr>
              <w:fldChar w:fldCharType="separate"/>
            </w:r>
            <w:r w:rsidR="00724586">
              <w:rPr>
                <w:noProof/>
                <w:webHidden/>
              </w:rPr>
              <w:t>24</w:t>
            </w:r>
            <w:r w:rsidR="00724586">
              <w:rPr>
                <w:noProof/>
                <w:webHidden/>
              </w:rPr>
              <w:fldChar w:fldCharType="end"/>
            </w:r>
          </w:hyperlink>
        </w:p>
        <w:p w14:paraId="31D52ADE" w14:textId="2546852C"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47" w:history="1">
            <w:r w:rsidR="00724586" w:rsidRPr="00AE331E">
              <w:rPr>
                <w:rStyle w:val="Hyperlink"/>
                <w:noProof/>
              </w:rPr>
              <w:t>5.</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noProof/>
              </w:rPr>
              <w:t>What are the conclusions and lessons learned?</w:t>
            </w:r>
            <w:r w:rsidR="00724586">
              <w:rPr>
                <w:noProof/>
                <w:webHidden/>
              </w:rPr>
              <w:tab/>
            </w:r>
            <w:r w:rsidR="00724586">
              <w:rPr>
                <w:noProof/>
                <w:webHidden/>
              </w:rPr>
              <w:fldChar w:fldCharType="begin"/>
            </w:r>
            <w:r w:rsidR="00724586">
              <w:rPr>
                <w:noProof/>
                <w:webHidden/>
              </w:rPr>
              <w:instrText xml:space="preserve"> PAGEREF _Toc218855947 \h </w:instrText>
            </w:r>
            <w:r w:rsidR="00724586">
              <w:rPr>
                <w:noProof/>
                <w:webHidden/>
              </w:rPr>
            </w:r>
            <w:r w:rsidR="00724586">
              <w:rPr>
                <w:noProof/>
                <w:webHidden/>
              </w:rPr>
              <w:fldChar w:fldCharType="separate"/>
            </w:r>
            <w:r w:rsidR="00724586">
              <w:rPr>
                <w:noProof/>
                <w:webHidden/>
              </w:rPr>
              <w:t>26</w:t>
            </w:r>
            <w:r w:rsidR="00724586">
              <w:rPr>
                <w:noProof/>
                <w:webHidden/>
              </w:rPr>
              <w:fldChar w:fldCharType="end"/>
            </w:r>
          </w:hyperlink>
        </w:p>
        <w:p w14:paraId="59DA65E2" w14:textId="1D879AB9"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48" w:history="1">
            <w:r w:rsidR="00724586" w:rsidRPr="00AE331E">
              <w:rPr>
                <w:rStyle w:val="Hyperlink"/>
                <w:rFonts w:ascii="Times New Roman Bold" w:hAnsi="Times New Roman Bold"/>
                <w:noProof/>
              </w:rPr>
              <w:t>5.1.</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rFonts w:ascii="Times New Roman Bold" w:hAnsi="Times New Roman Bold"/>
                <w:noProof/>
              </w:rPr>
              <w:t>Conclusions</w:t>
            </w:r>
            <w:r w:rsidR="00724586">
              <w:rPr>
                <w:noProof/>
                <w:webHidden/>
              </w:rPr>
              <w:tab/>
            </w:r>
            <w:r w:rsidR="00724586">
              <w:rPr>
                <w:noProof/>
                <w:webHidden/>
              </w:rPr>
              <w:fldChar w:fldCharType="begin"/>
            </w:r>
            <w:r w:rsidR="00724586">
              <w:rPr>
                <w:noProof/>
                <w:webHidden/>
              </w:rPr>
              <w:instrText xml:space="preserve"> PAGEREF _Toc218855948 \h </w:instrText>
            </w:r>
            <w:r w:rsidR="00724586">
              <w:rPr>
                <w:noProof/>
                <w:webHidden/>
              </w:rPr>
            </w:r>
            <w:r w:rsidR="00724586">
              <w:rPr>
                <w:noProof/>
                <w:webHidden/>
              </w:rPr>
              <w:fldChar w:fldCharType="separate"/>
            </w:r>
            <w:r w:rsidR="00724586">
              <w:rPr>
                <w:noProof/>
                <w:webHidden/>
              </w:rPr>
              <w:t>26</w:t>
            </w:r>
            <w:r w:rsidR="00724586">
              <w:rPr>
                <w:noProof/>
                <w:webHidden/>
              </w:rPr>
              <w:fldChar w:fldCharType="end"/>
            </w:r>
          </w:hyperlink>
        </w:p>
        <w:p w14:paraId="2A8363C6" w14:textId="3AA0DE41"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49" w:history="1">
            <w:r w:rsidR="00724586" w:rsidRPr="00AE331E">
              <w:rPr>
                <w:rStyle w:val="Hyperlink"/>
                <w:rFonts w:ascii="Times New Roman Bold" w:hAnsi="Times New Roman Bold"/>
                <w:noProof/>
              </w:rPr>
              <w:t>5.2.</w:t>
            </w:r>
            <w:r w:rsidR="00724586">
              <w:rPr>
                <w:rFonts w:asciiTheme="minorHAnsi" w:eastAsiaTheme="minorEastAsia" w:hAnsiTheme="minorHAnsi" w:cstheme="minorBidi"/>
                <w:caps w:val="0"/>
                <w:noProof/>
                <w:kern w:val="2"/>
                <w:szCs w:val="24"/>
                <w:lang w:val="en-IE" w:eastAsia="en-IE"/>
                <w14:ligatures w14:val="standardContextual"/>
              </w:rPr>
              <w:tab/>
            </w:r>
            <w:r w:rsidR="00724586" w:rsidRPr="00AE331E">
              <w:rPr>
                <w:rStyle w:val="Hyperlink"/>
                <w:rFonts w:ascii="Times New Roman Bold" w:hAnsi="Times New Roman Bold"/>
                <w:noProof/>
              </w:rPr>
              <w:t>Lessons learned</w:t>
            </w:r>
            <w:r w:rsidR="00724586">
              <w:rPr>
                <w:noProof/>
                <w:webHidden/>
              </w:rPr>
              <w:tab/>
            </w:r>
            <w:r w:rsidR="00724586">
              <w:rPr>
                <w:noProof/>
                <w:webHidden/>
              </w:rPr>
              <w:fldChar w:fldCharType="begin"/>
            </w:r>
            <w:r w:rsidR="00724586">
              <w:rPr>
                <w:noProof/>
                <w:webHidden/>
              </w:rPr>
              <w:instrText xml:space="preserve"> PAGEREF _Toc218855949 \h </w:instrText>
            </w:r>
            <w:r w:rsidR="00724586">
              <w:rPr>
                <w:noProof/>
                <w:webHidden/>
              </w:rPr>
            </w:r>
            <w:r w:rsidR="00724586">
              <w:rPr>
                <w:noProof/>
                <w:webHidden/>
              </w:rPr>
              <w:fldChar w:fldCharType="separate"/>
            </w:r>
            <w:r w:rsidR="00724586">
              <w:rPr>
                <w:noProof/>
                <w:webHidden/>
              </w:rPr>
              <w:t>27</w:t>
            </w:r>
            <w:r w:rsidR="00724586">
              <w:rPr>
                <w:noProof/>
                <w:webHidden/>
              </w:rPr>
              <w:fldChar w:fldCharType="end"/>
            </w:r>
          </w:hyperlink>
        </w:p>
        <w:p w14:paraId="0D976026" w14:textId="5C6F562F"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50" w:history="1">
            <w:r w:rsidR="00724586" w:rsidRPr="00AE331E">
              <w:rPr>
                <w:rStyle w:val="Hyperlink"/>
                <w:noProof/>
              </w:rPr>
              <w:t>Annex I: Procedural Information</w:t>
            </w:r>
            <w:r w:rsidR="00724586">
              <w:rPr>
                <w:noProof/>
                <w:webHidden/>
              </w:rPr>
              <w:tab/>
            </w:r>
            <w:r w:rsidR="00724586">
              <w:rPr>
                <w:noProof/>
                <w:webHidden/>
              </w:rPr>
              <w:fldChar w:fldCharType="begin"/>
            </w:r>
            <w:r w:rsidR="00724586">
              <w:rPr>
                <w:noProof/>
                <w:webHidden/>
              </w:rPr>
              <w:instrText xml:space="preserve"> PAGEREF _Toc218855950 \h </w:instrText>
            </w:r>
            <w:r w:rsidR="00724586">
              <w:rPr>
                <w:noProof/>
                <w:webHidden/>
              </w:rPr>
            </w:r>
            <w:r w:rsidR="00724586">
              <w:rPr>
                <w:noProof/>
                <w:webHidden/>
              </w:rPr>
              <w:fldChar w:fldCharType="separate"/>
            </w:r>
            <w:r w:rsidR="00724586">
              <w:rPr>
                <w:noProof/>
                <w:webHidden/>
              </w:rPr>
              <w:t>29</w:t>
            </w:r>
            <w:r w:rsidR="00724586">
              <w:rPr>
                <w:noProof/>
                <w:webHidden/>
              </w:rPr>
              <w:fldChar w:fldCharType="end"/>
            </w:r>
          </w:hyperlink>
        </w:p>
        <w:p w14:paraId="035054A5" w14:textId="2C38DDBE"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1" w:history="1">
            <w:r w:rsidR="00724586" w:rsidRPr="00AE331E">
              <w:rPr>
                <w:rStyle w:val="Hyperlink"/>
                <w:noProof/>
              </w:rPr>
              <w:t>1. Lead DG, Decide Planning/CWP references</w:t>
            </w:r>
            <w:r w:rsidR="00724586">
              <w:rPr>
                <w:noProof/>
                <w:webHidden/>
              </w:rPr>
              <w:tab/>
            </w:r>
            <w:r w:rsidR="00724586">
              <w:rPr>
                <w:noProof/>
                <w:webHidden/>
              </w:rPr>
              <w:fldChar w:fldCharType="begin"/>
            </w:r>
            <w:r w:rsidR="00724586">
              <w:rPr>
                <w:noProof/>
                <w:webHidden/>
              </w:rPr>
              <w:instrText xml:space="preserve"> PAGEREF _Toc218855951 \h </w:instrText>
            </w:r>
            <w:r w:rsidR="00724586">
              <w:rPr>
                <w:noProof/>
                <w:webHidden/>
              </w:rPr>
            </w:r>
            <w:r w:rsidR="00724586">
              <w:rPr>
                <w:noProof/>
                <w:webHidden/>
              </w:rPr>
              <w:fldChar w:fldCharType="separate"/>
            </w:r>
            <w:r w:rsidR="00724586">
              <w:rPr>
                <w:noProof/>
                <w:webHidden/>
              </w:rPr>
              <w:t>29</w:t>
            </w:r>
            <w:r w:rsidR="00724586">
              <w:rPr>
                <w:noProof/>
                <w:webHidden/>
              </w:rPr>
              <w:fldChar w:fldCharType="end"/>
            </w:r>
          </w:hyperlink>
        </w:p>
        <w:p w14:paraId="3BCBF251" w14:textId="134492F7"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2" w:history="1">
            <w:r w:rsidR="00724586" w:rsidRPr="00AE331E">
              <w:rPr>
                <w:rStyle w:val="Hyperlink"/>
                <w:noProof/>
              </w:rPr>
              <w:t>2. Organisation and timing</w:t>
            </w:r>
            <w:r w:rsidR="00724586">
              <w:rPr>
                <w:noProof/>
                <w:webHidden/>
              </w:rPr>
              <w:tab/>
            </w:r>
            <w:r w:rsidR="00724586">
              <w:rPr>
                <w:noProof/>
                <w:webHidden/>
              </w:rPr>
              <w:fldChar w:fldCharType="begin"/>
            </w:r>
            <w:r w:rsidR="00724586">
              <w:rPr>
                <w:noProof/>
                <w:webHidden/>
              </w:rPr>
              <w:instrText xml:space="preserve"> PAGEREF _Toc218855952 \h </w:instrText>
            </w:r>
            <w:r w:rsidR="00724586">
              <w:rPr>
                <w:noProof/>
                <w:webHidden/>
              </w:rPr>
            </w:r>
            <w:r w:rsidR="00724586">
              <w:rPr>
                <w:noProof/>
                <w:webHidden/>
              </w:rPr>
              <w:fldChar w:fldCharType="separate"/>
            </w:r>
            <w:r w:rsidR="00724586">
              <w:rPr>
                <w:noProof/>
                <w:webHidden/>
              </w:rPr>
              <w:t>29</w:t>
            </w:r>
            <w:r w:rsidR="00724586">
              <w:rPr>
                <w:noProof/>
                <w:webHidden/>
              </w:rPr>
              <w:fldChar w:fldCharType="end"/>
            </w:r>
          </w:hyperlink>
        </w:p>
        <w:p w14:paraId="1A1BE5FF" w14:textId="67BA0A56"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3" w:history="1">
            <w:r w:rsidR="00724586" w:rsidRPr="00AE331E">
              <w:rPr>
                <w:rStyle w:val="Hyperlink"/>
                <w:noProof/>
              </w:rPr>
              <w:t>3. Consultation of the RSB</w:t>
            </w:r>
            <w:r w:rsidR="00724586">
              <w:rPr>
                <w:noProof/>
                <w:webHidden/>
              </w:rPr>
              <w:tab/>
            </w:r>
            <w:r w:rsidR="00724586">
              <w:rPr>
                <w:noProof/>
                <w:webHidden/>
              </w:rPr>
              <w:fldChar w:fldCharType="begin"/>
            </w:r>
            <w:r w:rsidR="00724586">
              <w:rPr>
                <w:noProof/>
                <w:webHidden/>
              </w:rPr>
              <w:instrText xml:space="preserve"> PAGEREF _Toc218855953 \h </w:instrText>
            </w:r>
            <w:r w:rsidR="00724586">
              <w:rPr>
                <w:noProof/>
                <w:webHidden/>
              </w:rPr>
            </w:r>
            <w:r w:rsidR="00724586">
              <w:rPr>
                <w:noProof/>
                <w:webHidden/>
              </w:rPr>
              <w:fldChar w:fldCharType="separate"/>
            </w:r>
            <w:r w:rsidR="00724586">
              <w:rPr>
                <w:noProof/>
                <w:webHidden/>
              </w:rPr>
              <w:t>29</w:t>
            </w:r>
            <w:r w:rsidR="00724586">
              <w:rPr>
                <w:noProof/>
                <w:webHidden/>
              </w:rPr>
              <w:fldChar w:fldCharType="end"/>
            </w:r>
          </w:hyperlink>
        </w:p>
        <w:p w14:paraId="3B532694" w14:textId="6C95218A"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4" w:history="1">
            <w:r w:rsidR="00724586" w:rsidRPr="00AE331E">
              <w:rPr>
                <w:rStyle w:val="Hyperlink"/>
                <w:noProof/>
              </w:rPr>
              <w:t>4. Evidence, sources and quality</w:t>
            </w:r>
            <w:r w:rsidR="00724586">
              <w:rPr>
                <w:noProof/>
                <w:webHidden/>
              </w:rPr>
              <w:tab/>
            </w:r>
            <w:r w:rsidR="00724586">
              <w:rPr>
                <w:noProof/>
                <w:webHidden/>
              </w:rPr>
              <w:fldChar w:fldCharType="begin"/>
            </w:r>
            <w:r w:rsidR="00724586">
              <w:rPr>
                <w:noProof/>
                <w:webHidden/>
              </w:rPr>
              <w:instrText xml:space="preserve"> PAGEREF _Toc218855954 \h </w:instrText>
            </w:r>
            <w:r w:rsidR="00724586">
              <w:rPr>
                <w:noProof/>
                <w:webHidden/>
              </w:rPr>
            </w:r>
            <w:r w:rsidR="00724586">
              <w:rPr>
                <w:noProof/>
                <w:webHidden/>
              </w:rPr>
              <w:fldChar w:fldCharType="separate"/>
            </w:r>
            <w:r w:rsidR="00724586">
              <w:rPr>
                <w:noProof/>
                <w:webHidden/>
              </w:rPr>
              <w:t>29</w:t>
            </w:r>
            <w:r w:rsidR="00724586">
              <w:rPr>
                <w:noProof/>
                <w:webHidden/>
              </w:rPr>
              <w:fldChar w:fldCharType="end"/>
            </w:r>
          </w:hyperlink>
        </w:p>
        <w:p w14:paraId="7FFBC56B" w14:textId="48BBE111"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55" w:history="1">
            <w:r w:rsidR="00724586" w:rsidRPr="00AE331E">
              <w:rPr>
                <w:rStyle w:val="Hyperlink"/>
                <w:noProof/>
              </w:rPr>
              <w:t>Annex II. Methodology and Analytical models used</w:t>
            </w:r>
            <w:r w:rsidR="00724586">
              <w:rPr>
                <w:noProof/>
                <w:webHidden/>
              </w:rPr>
              <w:tab/>
            </w:r>
            <w:r w:rsidR="00724586">
              <w:rPr>
                <w:noProof/>
                <w:webHidden/>
              </w:rPr>
              <w:fldChar w:fldCharType="begin"/>
            </w:r>
            <w:r w:rsidR="00724586">
              <w:rPr>
                <w:noProof/>
                <w:webHidden/>
              </w:rPr>
              <w:instrText xml:space="preserve"> PAGEREF _Toc218855955 \h </w:instrText>
            </w:r>
            <w:r w:rsidR="00724586">
              <w:rPr>
                <w:noProof/>
                <w:webHidden/>
              </w:rPr>
            </w:r>
            <w:r w:rsidR="00724586">
              <w:rPr>
                <w:noProof/>
                <w:webHidden/>
              </w:rPr>
              <w:fldChar w:fldCharType="separate"/>
            </w:r>
            <w:r w:rsidR="00724586">
              <w:rPr>
                <w:noProof/>
                <w:webHidden/>
              </w:rPr>
              <w:t>30</w:t>
            </w:r>
            <w:r w:rsidR="00724586">
              <w:rPr>
                <w:noProof/>
                <w:webHidden/>
              </w:rPr>
              <w:fldChar w:fldCharType="end"/>
            </w:r>
          </w:hyperlink>
        </w:p>
        <w:p w14:paraId="78D188E9" w14:textId="682C44D3"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6" w:history="1">
            <w:r w:rsidR="00724586" w:rsidRPr="00AE331E">
              <w:rPr>
                <w:rStyle w:val="Hyperlink"/>
                <w:noProof/>
              </w:rPr>
              <w:t>1. Overview and process</w:t>
            </w:r>
            <w:r w:rsidR="00724586">
              <w:rPr>
                <w:noProof/>
                <w:webHidden/>
              </w:rPr>
              <w:tab/>
            </w:r>
            <w:r w:rsidR="00724586">
              <w:rPr>
                <w:noProof/>
                <w:webHidden/>
              </w:rPr>
              <w:fldChar w:fldCharType="begin"/>
            </w:r>
            <w:r w:rsidR="00724586">
              <w:rPr>
                <w:noProof/>
                <w:webHidden/>
              </w:rPr>
              <w:instrText xml:space="preserve"> PAGEREF _Toc218855956 \h </w:instrText>
            </w:r>
            <w:r w:rsidR="00724586">
              <w:rPr>
                <w:noProof/>
                <w:webHidden/>
              </w:rPr>
            </w:r>
            <w:r w:rsidR="00724586">
              <w:rPr>
                <w:noProof/>
                <w:webHidden/>
              </w:rPr>
              <w:fldChar w:fldCharType="separate"/>
            </w:r>
            <w:r w:rsidR="00724586">
              <w:rPr>
                <w:noProof/>
                <w:webHidden/>
              </w:rPr>
              <w:t>30</w:t>
            </w:r>
            <w:r w:rsidR="00724586">
              <w:rPr>
                <w:noProof/>
                <w:webHidden/>
              </w:rPr>
              <w:fldChar w:fldCharType="end"/>
            </w:r>
          </w:hyperlink>
        </w:p>
        <w:p w14:paraId="197E5A58" w14:textId="626689D6"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7" w:history="1">
            <w:r w:rsidR="00724586" w:rsidRPr="00AE331E">
              <w:rPr>
                <w:rStyle w:val="Hyperlink"/>
                <w:noProof/>
              </w:rPr>
              <w:t>2. Data collection and sources</w:t>
            </w:r>
            <w:r w:rsidR="00724586">
              <w:rPr>
                <w:noProof/>
                <w:webHidden/>
              </w:rPr>
              <w:tab/>
            </w:r>
            <w:r w:rsidR="00724586">
              <w:rPr>
                <w:noProof/>
                <w:webHidden/>
              </w:rPr>
              <w:fldChar w:fldCharType="begin"/>
            </w:r>
            <w:r w:rsidR="00724586">
              <w:rPr>
                <w:noProof/>
                <w:webHidden/>
              </w:rPr>
              <w:instrText xml:space="preserve"> PAGEREF _Toc218855957 \h </w:instrText>
            </w:r>
            <w:r w:rsidR="00724586">
              <w:rPr>
                <w:noProof/>
                <w:webHidden/>
              </w:rPr>
            </w:r>
            <w:r w:rsidR="00724586">
              <w:rPr>
                <w:noProof/>
                <w:webHidden/>
              </w:rPr>
              <w:fldChar w:fldCharType="separate"/>
            </w:r>
            <w:r w:rsidR="00724586">
              <w:rPr>
                <w:noProof/>
                <w:webHidden/>
              </w:rPr>
              <w:t>30</w:t>
            </w:r>
            <w:r w:rsidR="00724586">
              <w:rPr>
                <w:noProof/>
                <w:webHidden/>
              </w:rPr>
              <w:fldChar w:fldCharType="end"/>
            </w:r>
          </w:hyperlink>
        </w:p>
        <w:p w14:paraId="1F5C93A6" w14:textId="47C81DE5"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8" w:history="1">
            <w:r w:rsidR="00724586" w:rsidRPr="00AE331E">
              <w:rPr>
                <w:rStyle w:val="Hyperlink"/>
                <w:noProof/>
              </w:rPr>
              <w:t>3. Stakeholder consultation</w:t>
            </w:r>
            <w:r w:rsidR="00724586">
              <w:rPr>
                <w:noProof/>
                <w:webHidden/>
              </w:rPr>
              <w:tab/>
            </w:r>
            <w:r w:rsidR="00724586">
              <w:rPr>
                <w:noProof/>
                <w:webHidden/>
              </w:rPr>
              <w:fldChar w:fldCharType="begin"/>
            </w:r>
            <w:r w:rsidR="00724586">
              <w:rPr>
                <w:noProof/>
                <w:webHidden/>
              </w:rPr>
              <w:instrText xml:space="preserve"> PAGEREF _Toc218855958 \h </w:instrText>
            </w:r>
            <w:r w:rsidR="00724586">
              <w:rPr>
                <w:noProof/>
                <w:webHidden/>
              </w:rPr>
            </w:r>
            <w:r w:rsidR="00724586">
              <w:rPr>
                <w:noProof/>
                <w:webHidden/>
              </w:rPr>
              <w:fldChar w:fldCharType="separate"/>
            </w:r>
            <w:r w:rsidR="00724586">
              <w:rPr>
                <w:noProof/>
                <w:webHidden/>
              </w:rPr>
              <w:t>31</w:t>
            </w:r>
            <w:r w:rsidR="00724586">
              <w:rPr>
                <w:noProof/>
                <w:webHidden/>
              </w:rPr>
              <w:fldChar w:fldCharType="end"/>
            </w:r>
          </w:hyperlink>
        </w:p>
        <w:p w14:paraId="3D990B31" w14:textId="404E4946"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59" w:history="1">
            <w:r w:rsidR="00724586" w:rsidRPr="00AE331E">
              <w:rPr>
                <w:rStyle w:val="Hyperlink"/>
                <w:noProof/>
              </w:rPr>
              <w:t>4. Workshops and validation activities</w:t>
            </w:r>
            <w:r w:rsidR="00724586">
              <w:rPr>
                <w:noProof/>
                <w:webHidden/>
              </w:rPr>
              <w:tab/>
            </w:r>
            <w:r w:rsidR="00724586">
              <w:rPr>
                <w:noProof/>
                <w:webHidden/>
              </w:rPr>
              <w:fldChar w:fldCharType="begin"/>
            </w:r>
            <w:r w:rsidR="00724586">
              <w:rPr>
                <w:noProof/>
                <w:webHidden/>
              </w:rPr>
              <w:instrText xml:space="preserve"> PAGEREF _Toc218855959 \h </w:instrText>
            </w:r>
            <w:r w:rsidR="00724586">
              <w:rPr>
                <w:noProof/>
                <w:webHidden/>
              </w:rPr>
            </w:r>
            <w:r w:rsidR="00724586">
              <w:rPr>
                <w:noProof/>
                <w:webHidden/>
              </w:rPr>
              <w:fldChar w:fldCharType="separate"/>
            </w:r>
            <w:r w:rsidR="00724586">
              <w:rPr>
                <w:noProof/>
                <w:webHidden/>
              </w:rPr>
              <w:t>31</w:t>
            </w:r>
            <w:r w:rsidR="00724586">
              <w:rPr>
                <w:noProof/>
                <w:webHidden/>
              </w:rPr>
              <w:fldChar w:fldCharType="end"/>
            </w:r>
          </w:hyperlink>
        </w:p>
        <w:p w14:paraId="334F2002" w14:textId="3C08258E"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60" w:history="1">
            <w:r w:rsidR="00724586" w:rsidRPr="00AE331E">
              <w:rPr>
                <w:rStyle w:val="Hyperlink"/>
                <w:noProof/>
              </w:rPr>
              <w:t>5. Analytical approaches and quality assurance</w:t>
            </w:r>
            <w:r w:rsidR="00724586">
              <w:rPr>
                <w:noProof/>
                <w:webHidden/>
              </w:rPr>
              <w:tab/>
            </w:r>
            <w:r w:rsidR="00724586">
              <w:rPr>
                <w:noProof/>
                <w:webHidden/>
              </w:rPr>
              <w:fldChar w:fldCharType="begin"/>
            </w:r>
            <w:r w:rsidR="00724586">
              <w:rPr>
                <w:noProof/>
                <w:webHidden/>
              </w:rPr>
              <w:instrText xml:space="preserve"> PAGEREF _Toc218855960 \h </w:instrText>
            </w:r>
            <w:r w:rsidR="00724586">
              <w:rPr>
                <w:noProof/>
                <w:webHidden/>
              </w:rPr>
            </w:r>
            <w:r w:rsidR="00724586">
              <w:rPr>
                <w:noProof/>
                <w:webHidden/>
              </w:rPr>
              <w:fldChar w:fldCharType="separate"/>
            </w:r>
            <w:r w:rsidR="00724586">
              <w:rPr>
                <w:noProof/>
                <w:webHidden/>
              </w:rPr>
              <w:t>32</w:t>
            </w:r>
            <w:r w:rsidR="00724586">
              <w:rPr>
                <w:noProof/>
                <w:webHidden/>
              </w:rPr>
              <w:fldChar w:fldCharType="end"/>
            </w:r>
          </w:hyperlink>
        </w:p>
        <w:p w14:paraId="7D8BB1F5" w14:textId="6242A3E6"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61" w:history="1">
            <w:r w:rsidR="00724586" w:rsidRPr="00AE331E">
              <w:rPr>
                <w:rStyle w:val="Hyperlink"/>
                <w:noProof/>
              </w:rPr>
              <w:t>6. Limitations and mitigating measures</w:t>
            </w:r>
            <w:r w:rsidR="00724586">
              <w:rPr>
                <w:noProof/>
                <w:webHidden/>
              </w:rPr>
              <w:tab/>
            </w:r>
            <w:r w:rsidR="00724586">
              <w:rPr>
                <w:noProof/>
                <w:webHidden/>
              </w:rPr>
              <w:fldChar w:fldCharType="begin"/>
            </w:r>
            <w:r w:rsidR="00724586">
              <w:rPr>
                <w:noProof/>
                <w:webHidden/>
              </w:rPr>
              <w:instrText xml:space="preserve"> PAGEREF _Toc218855961 \h </w:instrText>
            </w:r>
            <w:r w:rsidR="00724586">
              <w:rPr>
                <w:noProof/>
                <w:webHidden/>
              </w:rPr>
            </w:r>
            <w:r w:rsidR="00724586">
              <w:rPr>
                <w:noProof/>
                <w:webHidden/>
              </w:rPr>
              <w:fldChar w:fldCharType="separate"/>
            </w:r>
            <w:r w:rsidR="00724586">
              <w:rPr>
                <w:noProof/>
                <w:webHidden/>
              </w:rPr>
              <w:t>32</w:t>
            </w:r>
            <w:r w:rsidR="00724586">
              <w:rPr>
                <w:noProof/>
                <w:webHidden/>
              </w:rPr>
              <w:fldChar w:fldCharType="end"/>
            </w:r>
          </w:hyperlink>
        </w:p>
        <w:p w14:paraId="7336FDE9" w14:textId="42BFB069"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62" w:history="1">
            <w:r w:rsidR="00724586" w:rsidRPr="00AE331E">
              <w:rPr>
                <w:rStyle w:val="Hyperlink"/>
                <w:noProof/>
              </w:rPr>
              <w:t>7. Points of comparison</w:t>
            </w:r>
            <w:r w:rsidR="00724586">
              <w:rPr>
                <w:noProof/>
                <w:webHidden/>
              </w:rPr>
              <w:tab/>
            </w:r>
            <w:r w:rsidR="00724586">
              <w:rPr>
                <w:noProof/>
                <w:webHidden/>
              </w:rPr>
              <w:fldChar w:fldCharType="begin"/>
            </w:r>
            <w:r w:rsidR="00724586">
              <w:rPr>
                <w:noProof/>
                <w:webHidden/>
              </w:rPr>
              <w:instrText xml:space="preserve"> PAGEREF _Toc218855962 \h </w:instrText>
            </w:r>
            <w:r w:rsidR="00724586">
              <w:rPr>
                <w:noProof/>
                <w:webHidden/>
              </w:rPr>
            </w:r>
            <w:r w:rsidR="00724586">
              <w:rPr>
                <w:noProof/>
                <w:webHidden/>
              </w:rPr>
              <w:fldChar w:fldCharType="separate"/>
            </w:r>
            <w:r w:rsidR="00724586">
              <w:rPr>
                <w:noProof/>
                <w:webHidden/>
              </w:rPr>
              <w:t>32</w:t>
            </w:r>
            <w:r w:rsidR="00724586">
              <w:rPr>
                <w:noProof/>
                <w:webHidden/>
              </w:rPr>
              <w:fldChar w:fldCharType="end"/>
            </w:r>
          </w:hyperlink>
        </w:p>
        <w:p w14:paraId="1FB7C1DE" w14:textId="3BF760AC"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63" w:history="1">
            <w:r w:rsidR="00724586" w:rsidRPr="00AE331E">
              <w:rPr>
                <w:rStyle w:val="Hyperlink"/>
                <w:noProof/>
              </w:rPr>
              <w:t>8. Critical assessment of the contractor</w:t>
            </w:r>
            <w:r w:rsidR="00724586">
              <w:rPr>
                <w:noProof/>
                <w:webHidden/>
              </w:rPr>
              <w:tab/>
            </w:r>
            <w:r w:rsidR="00724586">
              <w:rPr>
                <w:noProof/>
                <w:webHidden/>
              </w:rPr>
              <w:fldChar w:fldCharType="begin"/>
            </w:r>
            <w:r w:rsidR="00724586">
              <w:rPr>
                <w:noProof/>
                <w:webHidden/>
              </w:rPr>
              <w:instrText xml:space="preserve"> PAGEREF _Toc218855963 \h </w:instrText>
            </w:r>
            <w:r w:rsidR="00724586">
              <w:rPr>
                <w:noProof/>
                <w:webHidden/>
              </w:rPr>
            </w:r>
            <w:r w:rsidR="00724586">
              <w:rPr>
                <w:noProof/>
                <w:webHidden/>
              </w:rPr>
              <w:fldChar w:fldCharType="separate"/>
            </w:r>
            <w:r w:rsidR="00724586">
              <w:rPr>
                <w:noProof/>
                <w:webHidden/>
              </w:rPr>
              <w:t>32</w:t>
            </w:r>
            <w:r w:rsidR="00724586">
              <w:rPr>
                <w:noProof/>
                <w:webHidden/>
              </w:rPr>
              <w:fldChar w:fldCharType="end"/>
            </w:r>
          </w:hyperlink>
        </w:p>
        <w:p w14:paraId="67951C9D" w14:textId="6F6DCA92"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64" w:history="1">
            <w:r w:rsidR="00724586" w:rsidRPr="00AE331E">
              <w:rPr>
                <w:rStyle w:val="Hyperlink"/>
                <w:noProof/>
              </w:rPr>
              <w:t>Annex III. Evaluation matrix and, where relevant, details on answers to the evaluation questions (by criterion)</w:t>
            </w:r>
            <w:r w:rsidR="00724586">
              <w:rPr>
                <w:noProof/>
                <w:webHidden/>
              </w:rPr>
              <w:tab/>
            </w:r>
            <w:r w:rsidR="00724586">
              <w:rPr>
                <w:noProof/>
                <w:webHidden/>
              </w:rPr>
              <w:fldChar w:fldCharType="begin"/>
            </w:r>
            <w:r w:rsidR="00724586">
              <w:rPr>
                <w:noProof/>
                <w:webHidden/>
              </w:rPr>
              <w:instrText xml:space="preserve"> PAGEREF _Toc218855964 \h </w:instrText>
            </w:r>
            <w:r w:rsidR="00724586">
              <w:rPr>
                <w:noProof/>
                <w:webHidden/>
              </w:rPr>
            </w:r>
            <w:r w:rsidR="00724586">
              <w:rPr>
                <w:noProof/>
                <w:webHidden/>
              </w:rPr>
              <w:fldChar w:fldCharType="separate"/>
            </w:r>
            <w:r w:rsidR="00724586">
              <w:rPr>
                <w:noProof/>
                <w:webHidden/>
              </w:rPr>
              <w:t>33</w:t>
            </w:r>
            <w:r w:rsidR="00724586">
              <w:rPr>
                <w:noProof/>
                <w:webHidden/>
              </w:rPr>
              <w:fldChar w:fldCharType="end"/>
            </w:r>
          </w:hyperlink>
        </w:p>
        <w:p w14:paraId="5E77B15D" w14:textId="2CDBCCE6"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65" w:history="1">
            <w:r w:rsidR="00724586" w:rsidRPr="00AE331E">
              <w:rPr>
                <w:rStyle w:val="Hyperlink"/>
                <w:rFonts w:eastAsia="Arial"/>
                <w:noProof/>
                <w:lang w:eastAsia="ja-JP"/>
              </w:rPr>
              <w:t>1. Evaluation matrix:</w:t>
            </w:r>
            <w:r w:rsidR="00724586">
              <w:rPr>
                <w:noProof/>
                <w:webHidden/>
              </w:rPr>
              <w:tab/>
            </w:r>
            <w:r w:rsidR="00724586">
              <w:rPr>
                <w:noProof/>
                <w:webHidden/>
              </w:rPr>
              <w:fldChar w:fldCharType="begin"/>
            </w:r>
            <w:r w:rsidR="00724586">
              <w:rPr>
                <w:noProof/>
                <w:webHidden/>
              </w:rPr>
              <w:instrText xml:space="preserve"> PAGEREF _Toc218855965 \h </w:instrText>
            </w:r>
            <w:r w:rsidR="00724586">
              <w:rPr>
                <w:noProof/>
                <w:webHidden/>
              </w:rPr>
            </w:r>
            <w:r w:rsidR="00724586">
              <w:rPr>
                <w:noProof/>
                <w:webHidden/>
              </w:rPr>
              <w:fldChar w:fldCharType="separate"/>
            </w:r>
            <w:r w:rsidR="00724586">
              <w:rPr>
                <w:noProof/>
                <w:webHidden/>
              </w:rPr>
              <w:t>33</w:t>
            </w:r>
            <w:r w:rsidR="00724586">
              <w:rPr>
                <w:noProof/>
                <w:webHidden/>
              </w:rPr>
              <w:fldChar w:fldCharType="end"/>
            </w:r>
          </w:hyperlink>
        </w:p>
        <w:p w14:paraId="30DC2011" w14:textId="636D9E31"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66" w:history="1">
            <w:r w:rsidR="00724586" w:rsidRPr="00AE331E">
              <w:rPr>
                <w:rStyle w:val="Hyperlink"/>
                <w:noProof/>
                <w:lang w:eastAsia="ja-JP"/>
              </w:rPr>
              <w:t>Effectiveness and impact</w:t>
            </w:r>
            <w:r w:rsidR="00724586">
              <w:rPr>
                <w:noProof/>
                <w:webHidden/>
              </w:rPr>
              <w:tab/>
            </w:r>
            <w:r w:rsidR="00724586">
              <w:rPr>
                <w:noProof/>
                <w:webHidden/>
              </w:rPr>
              <w:fldChar w:fldCharType="begin"/>
            </w:r>
            <w:r w:rsidR="00724586">
              <w:rPr>
                <w:noProof/>
                <w:webHidden/>
              </w:rPr>
              <w:instrText xml:space="preserve"> PAGEREF _Toc218855966 \h </w:instrText>
            </w:r>
            <w:r w:rsidR="00724586">
              <w:rPr>
                <w:noProof/>
                <w:webHidden/>
              </w:rPr>
            </w:r>
            <w:r w:rsidR="00724586">
              <w:rPr>
                <w:noProof/>
                <w:webHidden/>
              </w:rPr>
              <w:fldChar w:fldCharType="separate"/>
            </w:r>
            <w:r w:rsidR="00724586">
              <w:rPr>
                <w:noProof/>
                <w:webHidden/>
              </w:rPr>
              <w:t>33</w:t>
            </w:r>
            <w:r w:rsidR="00724586">
              <w:rPr>
                <w:noProof/>
                <w:webHidden/>
              </w:rPr>
              <w:fldChar w:fldCharType="end"/>
            </w:r>
          </w:hyperlink>
        </w:p>
        <w:p w14:paraId="07C6F981" w14:textId="3099BFD4"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67" w:history="1">
            <w:r w:rsidR="00724586" w:rsidRPr="00AE331E">
              <w:rPr>
                <w:rStyle w:val="Hyperlink"/>
                <w:noProof/>
                <w:lang w:eastAsia="ja-JP"/>
              </w:rPr>
              <w:t>Efficiency</w:t>
            </w:r>
            <w:r w:rsidR="00724586">
              <w:rPr>
                <w:noProof/>
                <w:webHidden/>
              </w:rPr>
              <w:tab/>
            </w:r>
            <w:r w:rsidR="00724586">
              <w:rPr>
                <w:noProof/>
                <w:webHidden/>
              </w:rPr>
              <w:fldChar w:fldCharType="begin"/>
            </w:r>
            <w:r w:rsidR="00724586">
              <w:rPr>
                <w:noProof/>
                <w:webHidden/>
              </w:rPr>
              <w:instrText xml:space="preserve"> PAGEREF _Toc218855967 \h </w:instrText>
            </w:r>
            <w:r w:rsidR="00724586">
              <w:rPr>
                <w:noProof/>
                <w:webHidden/>
              </w:rPr>
            </w:r>
            <w:r w:rsidR="00724586">
              <w:rPr>
                <w:noProof/>
                <w:webHidden/>
              </w:rPr>
              <w:fldChar w:fldCharType="separate"/>
            </w:r>
            <w:r w:rsidR="00724586">
              <w:rPr>
                <w:noProof/>
                <w:webHidden/>
              </w:rPr>
              <w:t>38</w:t>
            </w:r>
            <w:r w:rsidR="00724586">
              <w:rPr>
                <w:noProof/>
                <w:webHidden/>
              </w:rPr>
              <w:fldChar w:fldCharType="end"/>
            </w:r>
          </w:hyperlink>
        </w:p>
        <w:p w14:paraId="775E8EB8" w14:textId="55858F24"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68" w:history="1">
            <w:r w:rsidR="00724586" w:rsidRPr="00AE331E">
              <w:rPr>
                <w:rStyle w:val="Hyperlink"/>
                <w:noProof/>
                <w:lang w:eastAsia="ja-JP"/>
              </w:rPr>
              <w:t>Coherence</w:t>
            </w:r>
            <w:r w:rsidR="00724586">
              <w:rPr>
                <w:noProof/>
                <w:webHidden/>
              </w:rPr>
              <w:tab/>
            </w:r>
            <w:r w:rsidR="00724586">
              <w:rPr>
                <w:noProof/>
                <w:webHidden/>
              </w:rPr>
              <w:fldChar w:fldCharType="begin"/>
            </w:r>
            <w:r w:rsidR="00724586">
              <w:rPr>
                <w:noProof/>
                <w:webHidden/>
              </w:rPr>
              <w:instrText xml:space="preserve"> PAGEREF _Toc218855968 \h </w:instrText>
            </w:r>
            <w:r w:rsidR="00724586">
              <w:rPr>
                <w:noProof/>
                <w:webHidden/>
              </w:rPr>
            </w:r>
            <w:r w:rsidR="00724586">
              <w:rPr>
                <w:noProof/>
                <w:webHidden/>
              </w:rPr>
              <w:fldChar w:fldCharType="separate"/>
            </w:r>
            <w:r w:rsidR="00724586">
              <w:rPr>
                <w:noProof/>
                <w:webHidden/>
              </w:rPr>
              <w:t>42</w:t>
            </w:r>
            <w:r w:rsidR="00724586">
              <w:rPr>
                <w:noProof/>
                <w:webHidden/>
              </w:rPr>
              <w:fldChar w:fldCharType="end"/>
            </w:r>
          </w:hyperlink>
        </w:p>
        <w:p w14:paraId="01962647" w14:textId="03EBCFFD"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69" w:history="1">
            <w:r w:rsidR="00724586" w:rsidRPr="00AE331E">
              <w:rPr>
                <w:rStyle w:val="Hyperlink"/>
                <w:noProof/>
                <w:lang w:eastAsia="ja-JP"/>
              </w:rPr>
              <w:t>EU added value</w:t>
            </w:r>
            <w:r w:rsidR="00724586">
              <w:rPr>
                <w:noProof/>
                <w:webHidden/>
              </w:rPr>
              <w:tab/>
            </w:r>
            <w:r w:rsidR="00724586">
              <w:rPr>
                <w:noProof/>
                <w:webHidden/>
              </w:rPr>
              <w:fldChar w:fldCharType="begin"/>
            </w:r>
            <w:r w:rsidR="00724586">
              <w:rPr>
                <w:noProof/>
                <w:webHidden/>
              </w:rPr>
              <w:instrText xml:space="preserve"> PAGEREF _Toc218855969 \h </w:instrText>
            </w:r>
            <w:r w:rsidR="00724586">
              <w:rPr>
                <w:noProof/>
                <w:webHidden/>
              </w:rPr>
            </w:r>
            <w:r w:rsidR="00724586">
              <w:rPr>
                <w:noProof/>
                <w:webHidden/>
              </w:rPr>
              <w:fldChar w:fldCharType="separate"/>
            </w:r>
            <w:r w:rsidR="00724586">
              <w:rPr>
                <w:noProof/>
                <w:webHidden/>
              </w:rPr>
              <w:t>45</w:t>
            </w:r>
            <w:r w:rsidR="00724586">
              <w:rPr>
                <w:noProof/>
                <w:webHidden/>
              </w:rPr>
              <w:fldChar w:fldCharType="end"/>
            </w:r>
          </w:hyperlink>
        </w:p>
        <w:p w14:paraId="784727F7" w14:textId="3DC43985"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70" w:history="1">
            <w:r w:rsidR="00724586" w:rsidRPr="00AE331E">
              <w:rPr>
                <w:rStyle w:val="Hyperlink"/>
                <w:noProof/>
              </w:rPr>
              <w:t>Relevance</w:t>
            </w:r>
            <w:r w:rsidR="00724586">
              <w:rPr>
                <w:noProof/>
                <w:webHidden/>
              </w:rPr>
              <w:tab/>
            </w:r>
            <w:r w:rsidR="00724586">
              <w:rPr>
                <w:noProof/>
                <w:webHidden/>
              </w:rPr>
              <w:fldChar w:fldCharType="begin"/>
            </w:r>
            <w:r w:rsidR="00724586">
              <w:rPr>
                <w:noProof/>
                <w:webHidden/>
              </w:rPr>
              <w:instrText xml:space="preserve"> PAGEREF _Toc218855970 \h </w:instrText>
            </w:r>
            <w:r w:rsidR="00724586">
              <w:rPr>
                <w:noProof/>
                <w:webHidden/>
              </w:rPr>
            </w:r>
            <w:r w:rsidR="00724586">
              <w:rPr>
                <w:noProof/>
                <w:webHidden/>
              </w:rPr>
              <w:fldChar w:fldCharType="separate"/>
            </w:r>
            <w:r w:rsidR="00724586">
              <w:rPr>
                <w:noProof/>
                <w:webHidden/>
              </w:rPr>
              <w:t>47</w:t>
            </w:r>
            <w:r w:rsidR="00724586">
              <w:rPr>
                <w:noProof/>
                <w:webHidden/>
              </w:rPr>
              <w:fldChar w:fldCharType="end"/>
            </w:r>
          </w:hyperlink>
        </w:p>
        <w:p w14:paraId="5CD51515" w14:textId="51A1A3D4"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71" w:history="1">
            <w:r w:rsidR="00724586" w:rsidRPr="00AE331E">
              <w:rPr>
                <w:rStyle w:val="Hyperlink"/>
                <w:noProof/>
              </w:rPr>
              <w:t>Annex IV. Overview of benefits and costs [and where relevant, Table on simplification and burden reduction]</w:t>
            </w:r>
            <w:r w:rsidR="00724586">
              <w:rPr>
                <w:noProof/>
                <w:webHidden/>
              </w:rPr>
              <w:tab/>
            </w:r>
            <w:r w:rsidR="00724586">
              <w:rPr>
                <w:noProof/>
                <w:webHidden/>
              </w:rPr>
              <w:fldChar w:fldCharType="begin"/>
            </w:r>
            <w:r w:rsidR="00724586">
              <w:rPr>
                <w:noProof/>
                <w:webHidden/>
              </w:rPr>
              <w:instrText xml:space="preserve"> PAGEREF _Toc218855971 \h </w:instrText>
            </w:r>
            <w:r w:rsidR="00724586">
              <w:rPr>
                <w:noProof/>
                <w:webHidden/>
              </w:rPr>
            </w:r>
            <w:r w:rsidR="00724586">
              <w:rPr>
                <w:noProof/>
                <w:webHidden/>
              </w:rPr>
              <w:fldChar w:fldCharType="separate"/>
            </w:r>
            <w:r w:rsidR="00724586">
              <w:rPr>
                <w:noProof/>
                <w:webHidden/>
              </w:rPr>
              <w:t>52</w:t>
            </w:r>
            <w:r w:rsidR="00724586">
              <w:rPr>
                <w:noProof/>
                <w:webHidden/>
              </w:rPr>
              <w:fldChar w:fldCharType="end"/>
            </w:r>
          </w:hyperlink>
        </w:p>
        <w:p w14:paraId="7596B0A6" w14:textId="76219C99" w:rsidR="00724586" w:rsidRDefault="00086846">
          <w:pPr>
            <w:pStyle w:val="TOC1"/>
            <w:rPr>
              <w:rFonts w:asciiTheme="minorHAnsi" w:eastAsiaTheme="minorEastAsia" w:hAnsiTheme="minorHAnsi" w:cstheme="minorBidi"/>
              <w:caps w:val="0"/>
              <w:noProof/>
              <w:kern w:val="2"/>
              <w:szCs w:val="24"/>
              <w:lang w:val="en-IE" w:eastAsia="en-IE"/>
              <w14:ligatures w14:val="standardContextual"/>
            </w:rPr>
          </w:pPr>
          <w:hyperlink w:anchor="_Toc218855972" w:history="1">
            <w:r w:rsidR="00724586" w:rsidRPr="00AE331E">
              <w:rPr>
                <w:rStyle w:val="Hyperlink"/>
                <w:noProof/>
              </w:rPr>
              <w:t>Annex V. Stakeholder consultation - Synopsis report</w:t>
            </w:r>
            <w:r w:rsidR="00724586">
              <w:rPr>
                <w:noProof/>
                <w:webHidden/>
              </w:rPr>
              <w:tab/>
            </w:r>
            <w:r w:rsidR="00724586">
              <w:rPr>
                <w:noProof/>
                <w:webHidden/>
              </w:rPr>
              <w:fldChar w:fldCharType="begin"/>
            </w:r>
            <w:r w:rsidR="00724586">
              <w:rPr>
                <w:noProof/>
                <w:webHidden/>
              </w:rPr>
              <w:instrText xml:space="preserve"> PAGEREF _Toc218855972 \h </w:instrText>
            </w:r>
            <w:r w:rsidR="00724586">
              <w:rPr>
                <w:noProof/>
                <w:webHidden/>
              </w:rPr>
            </w:r>
            <w:r w:rsidR="00724586">
              <w:rPr>
                <w:noProof/>
                <w:webHidden/>
              </w:rPr>
              <w:fldChar w:fldCharType="separate"/>
            </w:r>
            <w:r w:rsidR="00724586">
              <w:rPr>
                <w:noProof/>
                <w:webHidden/>
              </w:rPr>
              <w:t>56</w:t>
            </w:r>
            <w:r w:rsidR="00724586">
              <w:rPr>
                <w:noProof/>
                <w:webHidden/>
              </w:rPr>
              <w:fldChar w:fldCharType="end"/>
            </w:r>
          </w:hyperlink>
        </w:p>
        <w:p w14:paraId="3103D155" w14:textId="5F717257"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73" w:history="1">
            <w:r w:rsidR="00724586" w:rsidRPr="00AE331E">
              <w:rPr>
                <w:rStyle w:val="Hyperlink"/>
                <w:noProof/>
              </w:rPr>
              <w:t>1. Consultation scope and objectives</w:t>
            </w:r>
            <w:r w:rsidR="00724586">
              <w:rPr>
                <w:noProof/>
                <w:webHidden/>
              </w:rPr>
              <w:tab/>
            </w:r>
            <w:r w:rsidR="00724586">
              <w:rPr>
                <w:noProof/>
                <w:webHidden/>
              </w:rPr>
              <w:fldChar w:fldCharType="begin"/>
            </w:r>
            <w:r w:rsidR="00724586">
              <w:rPr>
                <w:noProof/>
                <w:webHidden/>
              </w:rPr>
              <w:instrText xml:space="preserve"> PAGEREF _Toc218855973 \h </w:instrText>
            </w:r>
            <w:r w:rsidR="00724586">
              <w:rPr>
                <w:noProof/>
                <w:webHidden/>
              </w:rPr>
            </w:r>
            <w:r w:rsidR="00724586">
              <w:rPr>
                <w:noProof/>
                <w:webHidden/>
              </w:rPr>
              <w:fldChar w:fldCharType="separate"/>
            </w:r>
            <w:r w:rsidR="00724586">
              <w:rPr>
                <w:noProof/>
                <w:webHidden/>
              </w:rPr>
              <w:t>56</w:t>
            </w:r>
            <w:r w:rsidR="00724586">
              <w:rPr>
                <w:noProof/>
                <w:webHidden/>
              </w:rPr>
              <w:fldChar w:fldCharType="end"/>
            </w:r>
          </w:hyperlink>
        </w:p>
        <w:p w14:paraId="7A827B9F" w14:textId="0EA1D5AE"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74" w:history="1">
            <w:r w:rsidR="00724586" w:rsidRPr="00AE331E">
              <w:rPr>
                <w:rStyle w:val="Hyperlink"/>
                <w:noProof/>
              </w:rPr>
              <w:t>2. Mapping of stakeholders</w:t>
            </w:r>
            <w:r w:rsidR="00724586">
              <w:rPr>
                <w:noProof/>
                <w:webHidden/>
              </w:rPr>
              <w:tab/>
            </w:r>
            <w:r w:rsidR="00724586">
              <w:rPr>
                <w:noProof/>
                <w:webHidden/>
              </w:rPr>
              <w:fldChar w:fldCharType="begin"/>
            </w:r>
            <w:r w:rsidR="00724586">
              <w:rPr>
                <w:noProof/>
                <w:webHidden/>
              </w:rPr>
              <w:instrText xml:space="preserve"> PAGEREF _Toc218855974 \h </w:instrText>
            </w:r>
            <w:r w:rsidR="00724586">
              <w:rPr>
                <w:noProof/>
                <w:webHidden/>
              </w:rPr>
            </w:r>
            <w:r w:rsidR="00724586">
              <w:rPr>
                <w:noProof/>
                <w:webHidden/>
              </w:rPr>
              <w:fldChar w:fldCharType="separate"/>
            </w:r>
            <w:r w:rsidR="00724586">
              <w:rPr>
                <w:noProof/>
                <w:webHidden/>
              </w:rPr>
              <w:t>57</w:t>
            </w:r>
            <w:r w:rsidR="00724586">
              <w:rPr>
                <w:noProof/>
                <w:webHidden/>
              </w:rPr>
              <w:fldChar w:fldCharType="end"/>
            </w:r>
          </w:hyperlink>
        </w:p>
        <w:p w14:paraId="7ACD897B" w14:textId="4927E2A8"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75" w:history="1">
            <w:r w:rsidR="00724586" w:rsidRPr="00AE331E">
              <w:rPr>
                <w:rStyle w:val="Hyperlink"/>
                <w:noProof/>
              </w:rPr>
              <w:t>3. Consultation activities</w:t>
            </w:r>
            <w:r w:rsidR="00724586">
              <w:rPr>
                <w:noProof/>
                <w:webHidden/>
              </w:rPr>
              <w:tab/>
            </w:r>
            <w:r w:rsidR="00724586">
              <w:rPr>
                <w:noProof/>
                <w:webHidden/>
              </w:rPr>
              <w:fldChar w:fldCharType="begin"/>
            </w:r>
            <w:r w:rsidR="00724586">
              <w:rPr>
                <w:noProof/>
                <w:webHidden/>
              </w:rPr>
              <w:instrText xml:space="preserve"> PAGEREF _Toc218855975 \h </w:instrText>
            </w:r>
            <w:r w:rsidR="00724586">
              <w:rPr>
                <w:noProof/>
                <w:webHidden/>
              </w:rPr>
            </w:r>
            <w:r w:rsidR="00724586">
              <w:rPr>
                <w:noProof/>
                <w:webHidden/>
              </w:rPr>
              <w:fldChar w:fldCharType="separate"/>
            </w:r>
            <w:r w:rsidR="00724586">
              <w:rPr>
                <w:noProof/>
                <w:webHidden/>
              </w:rPr>
              <w:t>58</w:t>
            </w:r>
            <w:r w:rsidR="00724586">
              <w:rPr>
                <w:noProof/>
                <w:webHidden/>
              </w:rPr>
              <w:fldChar w:fldCharType="end"/>
            </w:r>
          </w:hyperlink>
        </w:p>
        <w:p w14:paraId="3A20244D" w14:textId="14EB6FC6"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76" w:history="1">
            <w:r w:rsidR="00724586" w:rsidRPr="00AE331E">
              <w:rPr>
                <w:rStyle w:val="Hyperlink"/>
                <w:noProof/>
              </w:rPr>
              <w:t>4. Call for evidence</w:t>
            </w:r>
            <w:r w:rsidR="00724586">
              <w:rPr>
                <w:noProof/>
                <w:webHidden/>
              </w:rPr>
              <w:tab/>
            </w:r>
            <w:r w:rsidR="00724586">
              <w:rPr>
                <w:noProof/>
                <w:webHidden/>
              </w:rPr>
              <w:fldChar w:fldCharType="begin"/>
            </w:r>
            <w:r w:rsidR="00724586">
              <w:rPr>
                <w:noProof/>
                <w:webHidden/>
              </w:rPr>
              <w:instrText xml:space="preserve"> PAGEREF _Toc218855976 \h </w:instrText>
            </w:r>
            <w:r w:rsidR="00724586">
              <w:rPr>
                <w:noProof/>
                <w:webHidden/>
              </w:rPr>
            </w:r>
            <w:r w:rsidR="00724586">
              <w:rPr>
                <w:noProof/>
                <w:webHidden/>
              </w:rPr>
              <w:fldChar w:fldCharType="separate"/>
            </w:r>
            <w:r w:rsidR="00724586">
              <w:rPr>
                <w:noProof/>
                <w:webHidden/>
              </w:rPr>
              <w:t>59</w:t>
            </w:r>
            <w:r w:rsidR="00724586">
              <w:rPr>
                <w:noProof/>
                <w:webHidden/>
              </w:rPr>
              <w:fldChar w:fldCharType="end"/>
            </w:r>
          </w:hyperlink>
        </w:p>
        <w:p w14:paraId="7E1D781C" w14:textId="305AEF7A"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77" w:history="1">
            <w:r w:rsidR="00724586" w:rsidRPr="00AE331E">
              <w:rPr>
                <w:rStyle w:val="Hyperlink"/>
                <w:noProof/>
              </w:rPr>
              <w:t>5. Targeted survey</w:t>
            </w:r>
            <w:r w:rsidR="00724586">
              <w:rPr>
                <w:noProof/>
                <w:webHidden/>
              </w:rPr>
              <w:tab/>
            </w:r>
            <w:r w:rsidR="00724586">
              <w:rPr>
                <w:noProof/>
                <w:webHidden/>
              </w:rPr>
              <w:fldChar w:fldCharType="begin"/>
            </w:r>
            <w:r w:rsidR="00724586">
              <w:rPr>
                <w:noProof/>
                <w:webHidden/>
              </w:rPr>
              <w:instrText xml:space="preserve"> PAGEREF _Toc218855977 \h </w:instrText>
            </w:r>
            <w:r w:rsidR="00724586">
              <w:rPr>
                <w:noProof/>
                <w:webHidden/>
              </w:rPr>
            </w:r>
            <w:r w:rsidR="00724586">
              <w:rPr>
                <w:noProof/>
                <w:webHidden/>
              </w:rPr>
              <w:fldChar w:fldCharType="separate"/>
            </w:r>
            <w:r w:rsidR="00724586">
              <w:rPr>
                <w:noProof/>
                <w:webHidden/>
              </w:rPr>
              <w:t>60</w:t>
            </w:r>
            <w:r w:rsidR="00724586">
              <w:rPr>
                <w:noProof/>
                <w:webHidden/>
              </w:rPr>
              <w:fldChar w:fldCharType="end"/>
            </w:r>
          </w:hyperlink>
        </w:p>
        <w:p w14:paraId="4B95B7B7" w14:textId="00D544B2"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78" w:history="1">
            <w:r w:rsidR="00724586" w:rsidRPr="00AE331E">
              <w:rPr>
                <w:rStyle w:val="Hyperlink"/>
                <w:noProof/>
              </w:rPr>
              <w:t>5.1 Stakeholder participation</w:t>
            </w:r>
            <w:r w:rsidR="00724586">
              <w:rPr>
                <w:noProof/>
                <w:webHidden/>
              </w:rPr>
              <w:tab/>
            </w:r>
            <w:r w:rsidR="00724586">
              <w:rPr>
                <w:noProof/>
                <w:webHidden/>
              </w:rPr>
              <w:fldChar w:fldCharType="begin"/>
            </w:r>
            <w:r w:rsidR="00724586">
              <w:rPr>
                <w:noProof/>
                <w:webHidden/>
              </w:rPr>
              <w:instrText xml:space="preserve"> PAGEREF _Toc218855978 \h </w:instrText>
            </w:r>
            <w:r w:rsidR="00724586">
              <w:rPr>
                <w:noProof/>
                <w:webHidden/>
              </w:rPr>
            </w:r>
            <w:r w:rsidR="00724586">
              <w:rPr>
                <w:noProof/>
                <w:webHidden/>
              </w:rPr>
              <w:fldChar w:fldCharType="separate"/>
            </w:r>
            <w:r w:rsidR="00724586">
              <w:rPr>
                <w:noProof/>
                <w:webHidden/>
              </w:rPr>
              <w:t>61</w:t>
            </w:r>
            <w:r w:rsidR="00724586">
              <w:rPr>
                <w:noProof/>
                <w:webHidden/>
              </w:rPr>
              <w:fldChar w:fldCharType="end"/>
            </w:r>
          </w:hyperlink>
        </w:p>
        <w:p w14:paraId="49B5D6E6" w14:textId="425E9F93"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79" w:history="1">
            <w:r w:rsidR="00724586" w:rsidRPr="00AE331E">
              <w:rPr>
                <w:rStyle w:val="Hyperlink"/>
                <w:noProof/>
              </w:rPr>
              <w:t>5.2 Summary of results</w:t>
            </w:r>
            <w:r w:rsidR="00724586">
              <w:rPr>
                <w:noProof/>
                <w:webHidden/>
              </w:rPr>
              <w:tab/>
            </w:r>
            <w:r w:rsidR="00724586">
              <w:rPr>
                <w:noProof/>
                <w:webHidden/>
              </w:rPr>
              <w:fldChar w:fldCharType="begin"/>
            </w:r>
            <w:r w:rsidR="00724586">
              <w:rPr>
                <w:noProof/>
                <w:webHidden/>
              </w:rPr>
              <w:instrText xml:space="preserve"> PAGEREF _Toc218855979 \h </w:instrText>
            </w:r>
            <w:r w:rsidR="00724586">
              <w:rPr>
                <w:noProof/>
                <w:webHidden/>
              </w:rPr>
            </w:r>
            <w:r w:rsidR="00724586">
              <w:rPr>
                <w:noProof/>
                <w:webHidden/>
              </w:rPr>
              <w:fldChar w:fldCharType="separate"/>
            </w:r>
            <w:r w:rsidR="00724586">
              <w:rPr>
                <w:noProof/>
                <w:webHidden/>
              </w:rPr>
              <w:t>62</w:t>
            </w:r>
            <w:r w:rsidR="00724586">
              <w:rPr>
                <w:noProof/>
                <w:webHidden/>
              </w:rPr>
              <w:fldChar w:fldCharType="end"/>
            </w:r>
          </w:hyperlink>
        </w:p>
        <w:p w14:paraId="60021337" w14:textId="0A448EE2"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80" w:history="1">
            <w:r w:rsidR="00724586" w:rsidRPr="00AE331E">
              <w:rPr>
                <w:rStyle w:val="Hyperlink"/>
                <w:noProof/>
              </w:rPr>
              <w:t>6. Targeted consultation (interviews)</w:t>
            </w:r>
            <w:r w:rsidR="00724586">
              <w:rPr>
                <w:noProof/>
                <w:webHidden/>
              </w:rPr>
              <w:tab/>
            </w:r>
            <w:r w:rsidR="00724586">
              <w:rPr>
                <w:noProof/>
                <w:webHidden/>
              </w:rPr>
              <w:fldChar w:fldCharType="begin"/>
            </w:r>
            <w:r w:rsidR="00724586">
              <w:rPr>
                <w:noProof/>
                <w:webHidden/>
              </w:rPr>
              <w:instrText xml:space="preserve"> PAGEREF _Toc218855980 \h </w:instrText>
            </w:r>
            <w:r w:rsidR="00724586">
              <w:rPr>
                <w:noProof/>
                <w:webHidden/>
              </w:rPr>
            </w:r>
            <w:r w:rsidR="00724586">
              <w:rPr>
                <w:noProof/>
                <w:webHidden/>
              </w:rPr>
              <w:fldChar w:fldCharType="separate"/>
            </w:r>
            <w:r w:rsidR="00724586">
              <w:rPr>
                <w:noProof/>
                <w:webHidden/>
              </w:rPr>
              <w:t>78</w:t>
            </w:r>
            <w:r w:rsidR="00724586">
              <w:rPr>
                <w:noProof/>
                <w:webHidden/>
              </w:rPr>
              <w:fldChar w:fldCharType="end"/>
            </w:r>
          </w:hyperlink>
        </w:p>
        <w:p w14:paraId="4AA800C4" w14:textId="3D49D74F" w:rsidR="00724586" w:rsidRDefault="00086846">
          <w:pPr>
            <w:pStyle w:val="TOC2"/>
            <w:tabs>
              <w:tab w:val="right" w:leader="dot" w:pos="8608"/>
            </w:tabs>
            <w:rPr>
              <w:rFonts w:asciiTheme="minorHAnsi" w:eastAsiaTheme="minorEastAsia" w:hAnsiTheme="minorHAnsi"/>
              <w:noProof/>
              <w:kern w:val="2"/>
              <w:szCs w:val="24"/>
              <w:lang w:val="en-IE" w:eastAsia="en-IE"/>
              <w14:ligatures w14:val="standardContextual"/>
            </w:rPr>
          </w:pPr>
          <w:hyperlink w:anchor="_Toc218855981" w:history="1">
            <w:r w:rsidR="00724586" w:rsidRPr="00AE331E">
              <w:rPr>
                <w:rStyle w:val="Hyperlink"/>
                <w:noProof/>
              </w:rPr>
              <w:t>7. SWOT and recommendations workshops</w:t>
            </w:r>
            <w:r w:rsidR="00724586">
              <w:rPr>
                <w:noProof/>
                <w:webHidden/>
              </w:rPr>
              <w:tab/>
            </w:r>
            <w:r w:rsidR="00724586">
              <w:rPr>
                <w:noProof/>
                <w:webHidden/>
              </w:rPr>
              <w:fldChar w:fldCharType="begin"/>
            </w:r>
            <w:r w:rsidR="00724586">
              <w:rPr>
                <w:noProof/>
                <w:webHidden/>
              </w:rPr>
              <w:instrText xml:space="preserve"> PAGEREF _Toc218855981 \h </w:instrText>
            </w:r>
            <w:r w:rsidR="00724586">
              <w:rPr>
                <w:noProof/>
                <w:webHidden/>
              </w:rPr>
            </w:r>
            <w:r w:rsidR="00724586">
              <w:rPr>
                <w:noProof/>
                <w:webHidden/>
              </w:rPr>
              <w:fldChar w:fldCharType="separate"/>
            </w:r>
            <w:r w:rsidR="00724586">
              <w:rPr>
                <w:noProof/>
                <w:webHidden/>
              </w:rPr>
              <w:t>80</w:t>
            </w:r>
            <w:r w:rsidR="00724586">
              <w:rPr>
                <w:noProof/>
                <w:webHidden/>
              </w:rPr>
              <w:fldChar w:fldCharType="end"/>
            </w:r>
          </w:hyperlink>
        </w:p>
        <w:p w14:paraId="2A324C9A" w14:textId="3A41B52E"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82" w:history="1">
            <w:r w:rsidR="00724586" w:rsidRPr="00AE331E">
              <w:rPr>
                <w:rStyle w:val="Hyperlink"/>
                <w:noProof/>
              </w:rPr>
              <w:t>7.1 SWOT Workshop</w:t>
            </w:r>
            <w:r w:rsidR="00724586">
              <w:rPr>
                <w:noProof/>
                <w:webHidden/>
              </w:rPr>
              <w:tab/>
            </w:r>
            <w:r w:rsidR="00724586">
              <w:rPr>
                <w:noProof/>
                <w:webHidden/>
              </w:rPr>
              <w:fldChar w:fldCharType="begin"/>
            </w:r>
            <w:r w:rsidR="00724586">
              <w:rPr>
                <w:noProof/>
                <w:webHidden/>
              </w:rPr>
              <w:instrText xml:space="preserve"> PAGEREF _Toc218855982 \h </w:instrText>
            </w:r>
            <w:r w:rsidR="00724586">
              <w:rPr>
                <w:noProof/>
                <w:webHidden/>
              </w:rPr>
            </w:r>
            <w:r w:rsidR="00724586">
              <w:rPr>
                <w:noProof/>
                <w:webHidden/>
              </w:rPr>
              <w:fldChar w:fldCharType="separate"/>
            </w:r>
            <w:r w:rsidR="00724586">
              <w:rPr>
                <w:noProof/>
                <w:webHidden/>
              </w:rPr>
              <w:t>80</w:t>
            </w:r>
            <w:r w:rsidR="00724586">
              <w:rPr>
                <w:noProof/>
                <w:webHidden/>
              </w:rPr>
              <w:fldChar w:fldCharType="end"/>
            </w:r>
          </w:hyperlink>
        </w:p>
        <w:p w14:paraId="66B16AE9" w14:textId="145B9AAF" w:rsidR="00724586" w:rsidRDefault="00086846">
          <w:pPr>
            <w:pStyle w:val="TOC3"/>
            <w:tabs>
              <w:tab w:val="right" w:leader="dot" w:pos="8608"/>
            </w:tabs>
            <w:rPr>
              <w:rFonts w:asciiTheme="minorHAnsi" w:hAnsiTheme="minorHAnsi" w:cstheme="minorBidi"/>
              <w:noProof/>
              <w:kern w:val="2"/>
              <w:szCs w:val="24"/>
              <w:lang w:val="en-IE" w:eastAsia="en-IE"/>
              <w14:ligatures w14:val="standardContextual"/>
            </w:rPr>
          </w:pPr>
          <w:hyperlink w:anchor="_Toc218855983" w:history="1">
            <w:r w:rsidR="00724586" w:rsidRPr="00AE331E">
              <w:rPr>
                <w:rStyle w:val="Hyperlink"/>
                <w:noProof/>
              </w:rPr>
              <w:t>7.2 Recommendations Workshop</w:t>
            </w:r>
            <w:r w:rsidR="00724586">
              <w:rPr>
                <w:noProof/>
                <w:webHidden/>
              </w:rPr>
              <w:tab/>
            </w:r>
            <w:r w:rsidR="00724586">
              <w:rPr>
                <w:noProof/>
                <w:webHidden/>
              </w:rPr>
              <w:fldChar w:fldCharType="begin"/>
            </w:r>
            <w:r w:rsidR="00724586">
              <w:rPr>
                <w:noProof/>
                <w:webHidden/>
              </w:rPr>
              <w:instrText xml:space="preserve"> PAGEREF _Toc218855983 \h </w:instrText>
            </w:r>
            <w:r w:rsidR="00724586">
              <w:rPr>
                <w:noProof/>
                <w:webHidden/>
              </w:rPr>
            </w:r>
            <w:r w:rsidR="00724586">
              <w:rPr>
                <w:noProof/>
                <w:webHidden/>
              </w:rPr>
              <w:fldChar w:fldCharType="separate"/>
            </w:r>
            <w:r w:rsidR="00724586">
              <w:rPr>
                <w:noProof/>
                <w:webHidden/>
              </w:rPr>
              <w:t>81</w:t>
            </w:r>
            <w:r w:rsidR="00724586">
              <w:rPr>
                <w:noProof/>
                <w:webHidden/>
              </w:rPr>
              <w:fldChar w:fldCharType="end"/>
            </w:r>
          </w:hyperlink>
        </w:p>
        <w:p w14:paraId="662CC33B" w14:textId="3F5F6AF9" w:rsidR="00E30162" w:rsidRPr="00380B24" w:rsidRDefault="00020F78">
          <w:pPr>
            <w:rPr>
              <w:noProof/>
            </w:rPr>
          </w:pPr>
          <w:r w:rsidRPr="00380B24">
            <w:rPr>
              <w:rFonts w:eastAsia="Times New Roman" w:cs="Times New Roman"/>
              <w:caps/>
              <w:noProof/>
              <w:sz w:val="20"/>
              <w:szCs w:val="20"/>
            </w:rPr>
            <w:fldChar w:fldCharType="end"/>
          </w:r>
        </w:p>
      </w:sdtContent>
    </w:sdt>
    <w:p w14:paraId="3DBFB07F" w14:textId="65746A7D" w:rsidR="002C4E97" w:rsidRPr="00380B24" w:rsidRDefault="002C4E97" w:rsidP="00B90C8B">
      <w:pPr>
        <w:pStyle w:val="TOCHeading"/>
        <w:rPr>
          <w:noProof/>
          <w:szCs w:val="24"/>
        </w:rPr>
      </w:pPr>
      <w:r w:rsidRPr="00380B24">
        <w:rPr>
          <w:noProof/>
          <w:szCs w:val="24"/>
        </w:rPr>
        <w:t>Table of Figures</w:t>
      </w:r>
    </w:p>
    <w:p w14:paraId="3F467F7B" w14:textId="7321505B" w:rsidR="005E50E7" w:rsidRPr="00380B24" w:rsidRDefault="001B7E95">
      <w:pPr>
        <w:pStyle w:val="TableofFigures"/>
        <w:tabs>
          <w:tab w:val="right" w:leader="dot" w:pos="8608"/>
        </w:tabs>
        <w:rPr>
          <w:rFonts w:asciiTheme="minorHAnsi" w:eastAsiaTheme="minorEastAsia" w:hAnsiTheme="minorHAnsi"/>
          <w:noProof/>
          <w:kern w:val="2"/>
          <w:szCs w:val="24"/>
          <w:lang w:eastAsia="en-GB"/>
          <w14:ligatures w14:val="standardContextual"/>
        </w:rPr>
      </w:pPr>
      <w:r w:rsidRPr="00380B24">
        <w:rPr>
          <w:rFonts w:cs="Times New Roman"/>
          <w:noProof/>
          <w:szCs w:val="24"/>
        </w:rPr>
        <w:fldChar w:fldCharType="begin"/>
      </w:r>
      <w:r w:rsidRPr="00380B24">
        <w:rPr>
          <w:rFonts w:cs="Times New Roman"/>
          <w:noProof/>
          <w:szCs w:val="24"/>
        </w:rPr>
        <w:instrText xml:space="preserve"> TOC \h \z \c "Figure" </w:instrText>
      </w:r>
      <w:r w:rsidRPr="00380B24">
        <w:rPr>
          <w:rFonts w:cs="Times New Roman"/>
          <w:noProof/>
          <w:szCs w:val="24"/>
        </w:rPr>
        <w:fldChar w:fldCharType="separate"/>
      </w:r>
      <w:hyperlink w:anchor="_Toc218702462" w:history="1">
        <w:r w:rsidR="005E50E7" w:rsidRPr="00380B24">
          <w:rPr>
            <w:rStyle w:val="Hyperlink"/>
            <w:noProof/>
          </w:rPr>
          <w:t>Figure 1 ENISA’s outputs in policy tasks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_Toc218702462 \h </w:instrText>
        </w:r>
        <w:r w:rsidR="005E50E7" w:rsidRPr="00380B24">
          <w:rPr>
            <w:noProof/>
            <w:webHidden/>
          </w:rPr>
        </w:r>
        <w:r w:rsidR="005E50E7" w:rsidRPr="00380B24">
          <w:rPr>
            <w:noProof/>
            <w:webHidden/>
          </w:rPr>
          <w:fldChar w:fldCharType="separate"/>
        </w:r>
        <w:r w:rsidR="005E50E7" w:rsidRPr="00380B24">
          <w:rPr>
            <w:noProof/>
            <w:webHidden/>
          </w:rPr>
          <w:t>64</w:t>
        </w:r>
        <w:r w:rsidR="005E50E7" w:rsidRPr="00380B24">
          <w:rPr>
            <w:noProof/>
            <w:webHidden/>
          </w:rPr>
          <w:fldChar w:fldCharType="end"/>
        </w:r>
      </w:hyperlink>
    </w:p>
    <w:p w14:paraId="0E9578B7" w14:textId="63AE733C"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63" w:history="1">
        <w:r w:rsidR="005E50E7" w:rsidRPr="00380B24">
          <w:rPr>
            <w:rStyle w:val="Hyperlink"/>
            <w:noProof/>
          </w:rPr>
          <w:t>Figure 2 The Cybersecurity Support Action’s support to Member States in preventing and responding to cyber attacks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_Toc218702463 \h </w:instrText>
        </w:r>
        <w:r w:rsidR="005E50E7" w:rsidRPr="00380B24">
          <w:rPr>
            <w:noProof/>
            <w:webHidden/>
          </w:rPr>
        </w:r>
        <w:r w:rsidR="005E50E7" w:rsidRPr="00380B24">
          <w:rPr>
            <w:noProof/>
            <w:webHidden/>
          </w:rPr>
          <w:fldChar w:fldCharType="separate"/>
        </w:r>
        <w:r w:rsidR="005E50E7" w:rsidRPr="00380B24">
          <w:rPr>
            <w:noProof/>
            <w:webHidden/>
          </w:rPr>
          <w:t>64</w:t>
        </w:r>
        <w:r w:rsidR="005E50E7" w:rsidRPr="00380B24">
          <w:rPr>
            <w:noProof/>
            <w:webHidden/>
          </w:rPr>
          <w:fldChar w:fldCharType="end"/>
        </w:r>
      </w:hyperlink>
    </w:p>
    <w:p w14:paraId="1744AE98" w14:textId="17371BA7"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64" w:history="1">
        <w:r w:rsidR="005E50E7" w:rsidRPr="00380B24">
          <w:rPr>
            <w:rStyle w:val="Hyperlink"/>
            <w:noProof/>
          </w:rPr>
          <w:t>Figure 3 Relevance of ENISA’s support to different groups of stakeholders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_Toc218702464 \h </w:instrText>
        </w:r>
        <w:r w:rsidR="005E50E7" w:rsidRPr="00380B24">
          <w:rPr>
            <w:noProof/>
            <w:webHidden/>
          </w:rPr>
        </w:r>
        <w:r w:rsidR="005E50E7" w:rsidRPr="00380B24">
          <w:rPr>
            <w:noProof/>
            <w:webHidden/>
          </w:rPr>
          <w:fldChar w:fldCharType="separate"/>
        </w:r>
        <w:r w:rsidR="005E50E7" w:rsidRPr="00380B24">
          <w:rPr>
            <w:noProof/>
            <w:webHidden/>
          </w:rPr>
          <w:t>67</w:t>
        </w:r>
        <w:r w:rsidR="005E50E7" w:rsidRPr="00380B24">
          <w:rPr>
            <w:noProof/>
            <w:webHidden/>
          </w:rPr>
          <w:fldChar w:fldCharType="end"/>
        </w:r>
      </w:hyperlink>
    </w:p>
    <w:p w14:paraId="40EAB3D7" w14:textId="516467CB"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65" w:history="1">
        <w:r w:rsidR="005E50E7" w:rsidRPr="00380B24">
          <w:rPr>
            <w:rStyle w:val="Hyperlink"/>
            <w:noProof/>
          </w:rPr>
          <w:t>Figure 4 ENISA sufficiently exploited synergies with other stakeholders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_Toc218702465 \h </w:instrText>
        </w:r>
        <w:r w:rsidR="005E50E7" w:rsidRPr="00380B24">
          <w:rPr>
            <w:noProof/>
            <w:webHidden/>
          </w:rPr>
        </w:r>
        <w:r w:rsidR="005E50E7" w:rsidRPr="00380B24">
          <w:rPr>
            <w:noProof/>
            <w:webHidden/>
          </w:rPr>
          <w:fldChar w:fldCharType="separate"/>
        </w:r>
        <w:r w:rsidR="005E50E7" w:rsidRPr="00380B24">
          <w:rPr>
            <w:noProof/>
            <w:webHidden/>
          </w:rPr>
          <w:t>68</w:t>
        </w:r>
        <w:r w:rsidR="005E50E7" w:rsidRPr="00380B24">
          <w:rPr>
            <w:noProof/>
            <w:webHidden/>
          </w:rPr>
          <w:fldChar w:fldCharType="end"/>
        </w:r>
      </w:hyperlink>
    </w:p>
    <w:p w14:paraId="070228E8" w14:textId="46EC8EE6"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66" w:history="1">
        <w:r w:rsidR="005E50E7" w:rsidRPr="00380B24">
          <w:rPr>
            <w:rStyle w:val="Hyperlink"/>
            <w:noProof/>
          </w:rPr>
          <w:t>Figure 5 Overlaps between ENISA and other stakeholders in the field of cybersecurity</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_Toc218702466 \h </w:instrText>
        </w:r>
        <w:r w:rsidR="005E50E7" w:rsidRPr="00380B24">
          <w:rPr>
            <w:noProof/>
            <w:webHidden/>
          </w:rPr>
        </w:r>
        <w:r w:rsidR="005E50E7" w:rsidRPr="00380B24">
          <w:rPr>
            <w:noProof/>
            <w:webHidden/>
          </w:rPr>
          <w:fldChar w:fldCharType="separate"/>
        </w:r>
        <w:r w:rsidR="005E50E7" w:rsidRPr="00380B24">
          <w:rPr>
            <w:noProof/>
            <w:webHidden/>
          </w:rPr>
          <w:t>69</w:t>
        </w:r>
        <w:r w:rsidR="005E50E7" w:rsidRPr="00380B24">
          <w:rPr>
            <w:noProof/>
            <w:webHidden/>
          </w:rPr>
          <w:fldChar w:fldCharType="end"/>
        </w:r>
      </w:hyperlink>
    </w:p>
    <w:p w14:paraId="78E81209" w14:textId="3D5BC673"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67" w:history="1">
        <w:r w:rsidR="005E50E7" w:rsidRPr="00380B24">
          <w:rPr>
            <w:rStyle w:val="Hyperlink"/>
            <w:noProof/>
          </w:rPr>
          <w:t>Figure 6 ENISA’s contribution to promoting cybersecurity cooperation</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_Toc218702467 \h </w:instrText>
        </w:r>
        <w:r w:rsidR="005E50E7" w:rsidRPr="00380B24">
          <w:rPr>
            <w:noProof/>
            <w:webHidden/>
          </w:rPr>
        </w:r>
        <w:r w:rsidR="005E50E7" w:rsidRPr="00380B24">
          <w:rPr>
            <w:noProof/>
            <w:webHidden/>
          </w:rPr>
          <w:fldChar w:fldCharType="separate"/>
        </w:r>
        <w:r w:rsidR="005E50E7" w:rsidRPr="00380B24">
          <w:rPr>
            <w:noProof/>
            <w:webHidden/>
          </w:rPr>
          <w:t>70</w:t>
        </w:r>
        <w:r w:rsidR="005E50E7" w:rsidRPr="00380B24">
          <w:rPr>
            <w:noProof/>
            <w:webHidden/>
          </w:rPr>
          <w:fldChar w:fldCharType="end"/>
        </w:r>
      </w:hyperlink>
    </w:p>
    <w:p w14:paraId="7A08E797" w14:textId="73670FBA"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68" w:history="1">
        <w:r w:rsidR="005E50E7" w:rsidRPr="00380B24">
          <w:rPr>
            <w:rStyle w:val="Hyperlink"/>
            <w:noProof/>
          </w:rPr>
          <w:t>Figure 7 ENISA’s contribution to cooperation and coordination between stakeholders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_Toc218702468 \h </w:instrText>
        </w:r>
        <w:r w:rsidR="005E50E7" w:rsidRPr="00380B24">
          <w:rPr>
            <w:noProof/>
            <w:webHidden/>
          </w:rPr>
        </w:r>
        <w:r w:rsidR="005E50E7" w:rsidRPr="00380B24">
          <w:rPr>
            <w:noProof/>
            <w:webHidden/>
          </w:rPr>
          <w:fldChar w:fldCharType="separate"/>
        </w:r>
        <w:r w:rsidR="005E50E7" w:rsidRPr="00380B24">
          <w:rPr>
            <w:noProof/>
            <w:webHidden/>
          </w:rPr>
          <w:t>70</w:t>
        </w:r>
        <w:r w:rsidR="005E50E7" w:rsidRPr="00380B24">
          <w:rPr>
            <w:noProof/>
            <w:webHidden/>
          </w:rPr>
          <w:fldChar w:fldCharType="end"/>
        </w:r>
      </w:hyperlink>
    </w:p>
    <w:p w14:paraId="42A983AA" w14:textId="0248D023"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69" w:history="1">
        <w:r w:rsidR="005E50E7" w:rsidRPr="00380B24">
          <w:rPr>
            <w:rStyle w:val="Hyperlink"/>
            <w:noProof/>
          </w:rPr>
          <w:t>Figure 8 Achieving ENISA’s objectives without ENISA itself</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_Toc218702469 \h </w:instrText>
        </w:r>
        <w:r w:rsidR="005E50E7" w:rsidRPr="00380B24">
          <w:rPr>
            <w:noProof/>
            <w:webHidden/>
          </w:rPr>
        </w:r>
        <w:r w:rsidR="005E50E7" w:rsidRPr="00380B24">
          <w:rPr>
            <w:noProof/>
            <w:webHidden/>
          </w:rPr>
          <w:fldChar w:fldCharType="separate"/>
        </w:r>
        <w:r w:rsidR="005E50E7" w:rsidRPr="00380B24">
          <w:rPr>
            <w:noProof/>
            <w:webHidden/>
          </w:rPr>
          <w:t>72</w:t>
        </w:r>
        <w:r w:rsidR="005E50E7" w:rsidRPr="00380B24">
          <w:rPr>
            <w:noProof/>
            <w:webHidden/>
          </w:rPr>
          <w:fldChar w:fldCharType="end"/>
        </w:r>
      </w:hyperlink>
    </w:p>
    <w:p w14:paraId="7C2CFBAD" w14:textId="23599C01"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0" w:history="1">
        <w:r w:rsidR="005E50E7" w:rsidRPr="00380B24">
          <w:rPr>
            <w:rStyle w:val="Hyperlink"/>
            <w:noProof/>
          </w:rPr>
          <w:t>Figure 9 Added value of ENISA’s activities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_Toc218702470 \h </w:instrText>
        </w:r>
        <w:r w:rsidR="005E50E7" w:rsidRPr="00380B24">
          <w:rPr>
            <w:noProof/>
            <w:webHidden/>
          </w:rPr>
        </w:r>
        <w:r w:rsidR="005E50E7" w:rsidRPr="00380B24">
          <w:rPr>
            <w:noProof/>
            <w:webHidden/>
          </w:rPr>
          <w:fldChar w:fldCharType="separate"/>
        </w:r>
        <w:r w:rsidR="005E50E7" w:rsidRPr="00380B24">
          <w:rPr>
            <w:noProof/>
            <w:webHidden/>
          </w:rPr>
          <w:t>73</w:t>
        </w:r>
        <w:r w:rsidR="005E50E7" w:rsidRPr="00380B24">
          <w:rPr>
            <w:noProof/>
            <w:webHidden/>
          </w:rPr>
          <w:fldChar w:fldCharType="end"/>
        </w:r>
      </w:hyperlink>
    </w:p>
    <w:p w14:paraId="64C023C4" w14:textId="2A3CA128"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1" w:history="1">
        <w:r w:rsidR="005E50E7" w:rsidRPr="00380B24">
          <w:rPr>
            <w:rStyle w:val="Hyperlink"/>
            <w:noProof/>
          </w:rPr>
          <w:t>Figure 10 Objectives that were not reached according to stakeholders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_Toc218702471 \h </w:instrText>
        </w:r>
        <w:r w:rsidR="005E50E7" w:rsidRPr="00380B24">
          <w:rPr>
            <w:noProof/>
            <w:webHidden/>
          </w:rPr>
        </w:r>
        <w:r w:rsidR="005E50E7" w:rsidRPr="00380B24">
          <w:rPr>
            <w:noProof/>
            <w:webHidden/>
          </w:rPr>
          <w:fldChar w:fldCharType="separate"/>
        </w:r>
        <w:r w:rsidR="005E50E7" w:rsidRPr="00380B24">
          <w:rPr>
            <w:noProof/>
            <w:webHidden/>
          </w:rPr>
          <w:t>74</w:t>
        </w:r>
        <w:r w:rsidR="005E50E7" w:rsidRPr="00380B24">
          <w:rPr>
            <w:noProof/>
            <w:webHidden/>
          </w:rPr>
          <w:fldChar w:fldCharType="end"/>
        </w:r>
      </w:hyperlink>
    </w:p>
    <w:p w14:paraId="3A290339" w14:textId="5D0623D3"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2" w:history="1">
        <w:r w:rsidR="005E50E7" w:rsidRPr="00380B24">
          <w:rPr>
            <w:rStyle w:val="Hyperlink"/>
            <w:noProof/>
          </w:rPr>
          <w:t>Figure 11 External factors influencing the ECCF’s objective</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_Toc218702472 \h </w:instrText>
        </w:r>
        <w:r w:rsidR="005E50E7" w:rsidRPr="00380B24">
          <w:rPr>
            <w:noProof/>
            <w:webHidden/>
          </w:rPr>
        </w:r>
        <w:r w:rsidR="005E50E7" w:rsidRPr="00380B24">
          <w:rPr>
            <w:noProof/>
            <w:webHidden/>
          </w:rPr>
          <w:fldChar w:fldCharType="separate"/>
        </w:r>
        <w:r w:rsidR="005E50E7" w:rsidRPr="00380B24">
          <w:rPr>
            <w:noProof/>
            <w:webHidden/>
          </w:rPr>
          <w:t>74</w:t>
        </w:r>
        <w:r w:rsidR="005E50E7" w:rsidRPr="00380B24">
          <w:rPr>
            <w:noProof/>
            <w:webHidden/>
          </w:rPr>
          <w:fldChar w:fldCharType="end"/>
        </w:r>
      </w:hyperlink>
    </w:p>
    <w:p w14:paraId="526D868F" w14:textId="28A7AD13"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3" w:history="1">
        <w:r w:rsidR="005E50E7" w:rsidRPr="00380B24">
          <w:rPr>
            <w:rStyle w:val="Hyperlink"/>
            <w:noProof/>
          </w:rPr>
          <w:t>Figure 12 Stakeholders’ contribution to ensuring smooth functioning of the ECCF</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_Toc218702473 \h </w:instrText>
        </w:r>
        <w:r w:rsidR="005E50E7" w:rsidRPr="00380B24">
          <w:rPr>
            <w:noProof/>
            <w:webHidden/>
          </w:rPr>
        </w:r>
        <w:r w:rsidR="005E50E7" w:rsidRPr="00380B24">
          <w:rPr>
            <w:noProof/>
            <w:webHidden/>
          </w:rPr>
          <w:fldChar w:fldCharType="separate"/>
        </w:r>
        <w:r w:rsidR="005E50E7" w:rsidRPr="00380B24">
          <w:rPr>
            <w:noProof/>
            <w:webHidden/>
          </w:rPr>
          <w:t>75</w:t>
        </w:r>
        <w:r w:rsidR="005E50E7" w:rsidRPr="00380B24">
          <w:rPr>
            <w:noProof/>
            <w:webHidden/>
          </w:rPr>
          <w:fldChar w:fldCharType="end"/>
        </w:r>
      </w:hyperlink>
    </w:p>
    <w:p w14:paraId="4ED00885" w14:textId="7E3EB753"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4" w:history="1">
        <w:r w:rsidR="005E50E7" w:rsidRPr="00380B24">
          <w:rPr>
            <w:rStyle w:val="Hyperlink"/>
            <w:noProof/>
          </w:rPr>
          <w:t>Figure 13 ECCF improvements</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_Toc218702474 \h </w:instrText>
        </w:r>
        <w:r w:rsidR="005E50E7" w:rsidRPr="00380B24">
          <w:rPr>
            <w:noProof/>
            <w:webHidden/>
          </w:rPr>
        </w:r>
        <w:r w:rsidR="005E50E7" w:rsidRPr="00380B24">
          <w:rPr>
            <w:noProof/>
            <w:webHidden/>
          </w:rPr>
          <w:fldChar w:fldCharType="separate"/>
        </w:r>
        <w:r w:rsidR="005E50E7" w:rsidRPr="00380B24">
          <w:rPr>
            <w:noProof/>
            <w:webHidden/>
          </w:rPr>
          <w:t>76</w:t>
        </w:r>
        <w:r w:rsidR="005E50E7" w:rsidRPr="00380B24">
          <w:rPr>
            <w:noProof/>
            <w:webHidden/>
          </w:rPr>
          <w:fldChar w:fldCharType="end"/>
        </w:r>
      </w:hyperlink>
    </w:p>
    <w:p w14:paraId="1DE3B7BA" w14:textId="7A939669"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5" w:history="1">
        <w:r w:rsidR="005E50E7" w:rsidRPr="00380B24">
          <w:rPr>
            <w:rStyle w:val="Hyperlink"/>
            <w:noProof/>
          </w:rPr>
          <w:t>Figure 14 Impact of the CRA proposal on the ECCF</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_Toc218702475 \h </w:instrText>
        </w:r>
        <w:r w:rsidR="005E50E7" w:rsidRPr="00380B24">
          <w:rPr>
            <w:noProof/>
            <w:webHidden/>
          </w:rPr>
        </w:r>
        <w:r w:rsidR="005E50E7" w:rsidRPr="00380B24">
          <w:rPr>
            <w:noProof/>
            <w:webHidden/>
          </w:rPr>
          <w:fldChar w:fldCharType="separate"/>
        </w:r>
        <w:r w:rsidR="005E50E7" w:rsidRPr="00380B24">
          <w:rPr>
            <w:noProof/>
            <w:webHidden/>
          </w:rPr>
          <w:t>77</w:t>
        </w:r>
        <w:r w:rsidR="005E50E7" w:rsidRPr="00380B24">
          <w:rPr>
            <w:noProof/>
            <w:webHidden/>
          </w:rPr>
          <w:fldChar w:fldCharType="end"/>
        </w:r>
      </w:hyperlink>
    </w:p>
    <w:p w14:paraId="440C1324" w14:textId="5C153E68"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6" w:history="1">
        <w:r w:rsidR="005E50E7" w:rsidRPr="00380B24">
          <w:rPr>
            <w:rStyle w:val="Hyperlink"/>
            <w:noProof/>
          </w:rPr>
          <w:t>Figure 15 ECCF added value</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_Toc218702476 \h </w:instrText>
        </w:r>
        <w:r w:rsidR="005E50E7" w:rsidRPr="00380B24">
          <w:rPr>
            <w:noProof/>
            <w:webHidden/>
          </w:rPr>
        </w:r>
        <w:r w:rsidR="005E50E7" w:rsidRPr="00380B24">
          <w:rPr>
            <w:noProof/>
            <w:webHidden/>
          </w:rPr>
          <w:fldChar w:fldCharType="separate"/>
        </w:r>
        <w:r w:rsidR="005E50E7" w:rsidRPr="00380B24">
          <w:rPr>
            <w:noProof/>
            <w:webHidden/>
          </w:rPr>
          <w:t>78</w:t>
        </w:r>
        <w:r w:rsidR="005E50E7" w:rsidRPr="00380B24">
          <w:rPr>
            <w:noProof/>
            <w:webHidden/>
          </w:rPr>
          <w:fldChar w:fldCharType="end"/>
        </w:r>
      </w:hyperlink>
    </w:p>
    <w:p w14:paraId="1E472B3D" w14:textId="300D6C98" w:rsidR="005E50E7" w:rsidRPr="00380B24" w:rsidRDefault="00086846">
      <w:pPr>
        <w:pStyle w:val="TableofFigures"/>
        <w:tabs>
          <w:tab w:val="right" w:leader="dot" w:pos="8608"/>
        </w:tabs>
        <w:rPr>
          <w:rFonts w:asciiTheme="minorHAnsi" w:eastAsiaTheme="minorEastAsia" w:hAnsiTheme="minorHAnsi"/>
          <w:noProof/>
          <w:kern w:val="2"/>
          <w:szCs w:val="24"/>
          <w:lang w:eastAsia="en-GB"/>
          <w14:ligatures w14:val="standardContextual"/>
        </w:rPr>
      </w:pPr>
      <w:hyperlink w:anchor="_Toc218702477" w:history="1">
        <w:r w:rsidR="005E50E7" w:rsidRPr="00380B24">
          <w:rPr>
            <w:rStyle w:val="Hyperlink"/>
            <w:noProof/>
          </w:rPr>
          <w:t>Figure 16 ECCF trust and transparency added value</w:t>
        </w:r>
        <w:r w:rsidR="005E50E7" w:rsidRPr="00380B24">
          <w:rPr>
            <w:noProof/>
            <w:webHidden/>
          </w:rPr>
          <w:tab/>
        </w:r>
        <w:r w:rsidR="005E50E7" w:rsidRPr="00380B24">
          <w:rPr>
            <w:noProof/>
            <w:webHidden/>
          </w:rPr>
          <w:fldChar w:fldCharType="begin"/>
        </w:r>
        <w:r w:rsidR="005E50E7" w:rsidRPr="00380B24">
          <w:rPr>
            <w:noProof/>
            <w:webHidden/>
          </w:rPr>
          <w:instrText xml:space="preserve"> PAGEREF _Toc218702477 \h </w:instrText>
        </w:r>
        <w:r w:rsidR="005E50E7" w:rsidRPr="00380B24">
          <w:rPr>
            <w:noProof/>
            <w:webHidden/>
          </w:rPr>
        </w:r>
        <w:r w:rsidR="005E50E7" w:rsidRPr="00380B24">
          <w:rPr>
            <w:noProof/>
            <w:webHidden/>
          </w:rPr>
          <w:fldChar w:fldCharType="separate"/>
        </w:r>
        <w:r w:rsidR="005E50E7" w:rsidRPr="00380B24">
          <w:rPr>
            <w:noProof/>
            <w:webHidden/>
          </w:rPr>
          <w:t>79</w:t>
        </w:r>
        <w:r w:rsidR="005E50E7" w:rsidRPr="00380B24">
          <w:rPr>
            <w:noProof/>
            <w:webHidden/>
          </w:rPr>
          <w:fldChar w:fldCharType="end"/>
        </w:r>
      </w:hyperlink>
    </w:p>
    <w:p w14:paraId="51999B75" w14:textId="2B5290DD" w:rsidR="00147D71" w:rsidRPr="00380B24" w:rsidRDefault="001B7E95">
      <w:pPr>
        <w:rPr>
          <w:rFonts w:cs="Times New Roman"/>
          <w:noProof/>
          <w:szCs w:val="24"/>
        </w:rPr>
      </w:pPr>
      <w:r w:rsidRPr="00380B24">
        <w:rPr>
          <w:rFonts w:cs="Times New Roman"/>
          <w:noProof/>
          <w:szCs w:val="24"/>
        </w:rPr>
        <w:fldChar w:fldCharType="end"/>
      </w:r>
      <w:r w:rsidR="00147D71" w:rsidRPr="00380B24">
        <w:rPr>
          <w:rFonts w:cs="Times New Roman"/>
          <w:noProof/>
          <w:szCs w:val="24"/>
        </w:rPr>
        <w:br w:type="page"/>
      </w:r>
    </w:p>
    <w:p w14:paraId="0CEDBB3D" w14:textId="77777777" w:rsidR="008530D4" w:rsidRPr="00380B24" w:rsidRDefault="008530D4" w:rsidP="008530D4">
      <w:pPr>
        <w:rPr>
          <w:rFonts w:cs="Times New Roman"/>
          <w:noProof/>
          <w:szCs w:val="24"/>
        </w:rPr>
      </w:pPr>
    </w:p>
    <w:p w14:paraId="4F86FF89" w14:textId="77777777" w:rsidR="00115B99" w:rsidRPr="00380B24" w:rsidRDefault="00115B99" w:rsidP="00B90C8B">
      <w:pPr>
        <w:pStyle w:val="Heading1"/>
        <w:rPr>
          <w:noProof/>
        </w:rPr>
      </w:pPr>
      <w:bookmarkStart w:id="3" w:name="_Toc210393796"/>
      <w:bookmarkStart w:id="4" w:name="_Toc210991715"/>
      <w:bookmarkStart w:id="5" w:name="_Toc218855936"/>
      <w:r w:rsidRPr="00380B24">
        <w:rPr>
          <w:noProof/>
        </w:rPr>
        <w:t>Glossary</w:t>
      </w:r>
      <w:bookmarkEnd w:id="3"/>
      <w:bookmarkEnd w:id="4"/>
      <w:bookmarkEnd w:id="5"/>
    </w:p>
    <w:p w14:paraId="0905FC98" w14:textId="6907B8A3" w:rsidR="00115B99" w:rsidRPr="00380B24" w:rsidRDefault="00115B99" w:rsidP="00115B99">
      <w:pPr>
        <w:pStyle w:val="Text1"/>
        <w:ind w:left="0"/>
        <w:rPr>
          <w:noProof/>
        </w:rPr>
      </w:pPr>
      <w:r w:rsidRPr="00380B24">
        <w:rPr>
          <w:noProof/>
        </w:rPr>
        <w:t xml:space="preserve">The </w:t>
      </w:r>
      <w:r w:rsidR="005C6837" w:rsidRPr="00380B24">
        <w:rPr>
          <w:noProof/>
        </w:rPr>
        <w:t xml:space="preserve">table </w:t>
      </w:r>
      <w:r w:rsidRPr="00380B24">
        <w:rPr>
          <w:noProof/>
        </w:rPr>
        <w:t>below explains the key terms or acronyms used in this document.</w:t>
      </w:r>
    </w:p>
    <w:tbl>
      <w:tblPr>
        <w:tblStyle w:val="TableGrid"/>
        <w:tblW w:w="0" w:type="auto"/>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ayout w:type="fixed"/>
        <w:tblLook w:val="04A0" w:firstRow="1" w:lastRow="0" w:firstColumn="1" w:lastColumn="0" w:noHBand="0" w:noVBand="1"/>
      </w:tblPr>
      <w:tblGrid>
        <w:gridCol w:w="1575"/>
        <w:gridCol w:w="6945"/>
      </w:tblGrid>
      <w:tr w:rsidR="00115B99" w:rsidRPr="00380B24" w14:paraId="7293ACF3" w14:textId="77777777" w:rsidTr="5EE4E8B7">
        <w:trPr>
          <w:trHeight w:val="20"/>
          <w:tblHeader/>
        </w:trPr>
        <w:tc>
          <w:tcPr>
            <w:tcW w:w="1575" w:type="dxa"/>
            <w:vAlign w:val="center"/>
          </w:tcPr>
          <w:p w14:paraId="45B8142E" w14:textId="68432DD0" w:rsidR="00115B99" w:rsidRPr="00380B24" w:rsidRDefault="00115B99">
            <w:pPr>
              <w:spacing w:before="120" w:after="120"/>
              <w:jc w:val="center"/>
              <w:rPr>
                <w:rFonts w:eastAsia="Arial"/>
                <w:b/>
                <w:i/>
                <w:noProof/>
                <w:szCs w:val="24"/>
              </w:rPr>
            </w:pPr>
            <w:r w:rsidRPr="00380B24">
              <w:rPr>
                <w:rFonts w:eastAsia="Arial"/>
                <w:b/>
                <w:i/>
                <w:noProof/>
                <w:szCs w:val="24"/>
              </w:rPr>
              <w:t xml:space="preserve">Term or </w:t>
            </w:r>
            <w:r w:rsidR="00395FC2" w:rsidRPr="00380B24">
              <w:rPr>
                <w:rFonts w:eastAsia="Arial"/>
                <w:b/>
                <w:i/>
                <w:noProof/>
                <w:szCs w:val="24"/>
              </w:rPr>
              <w:t>a</w:t>
            </w:r>
            <w:r w:rsidRPr="00380B24">
              <w:rPr>
                <w:rFonts w:eastAsia="Arial"/>
                <w:b/>
                <w:i/>
                <w:noProof/>
                <w:szCs w:val="24"/>
              </w:rPr>
              <w:t>cronym</w:t>
            </w:r>
          </w:p>
        </w:tc>
        <w:tc>
          <w:tcPr>
            <w:tcW w:w="6945" w:type="dxa"/>
            <w:vAlign w:val="center"/>
          </w:tcPr>
          <w:p w14:paraId="41EB150F" w14:textId="77777777" w:rsidR="00115B99" w:rsidRPr="00380B24" w:rsidRDefault="00115B99">
            <w:pPr>
              <w:spacing w:before="120" w:after="120"/>
              <w:jc w:val="center"/>
              <w:rPr>
                <w:rFonts w:eastAsia="Arial"/>
                <w:b/>
                <w:i/>
                <w:noProof/>
                <w:szCs w:val="24"/>
              </w:rPr>
            </w:pPr>
            <w:r w:rsidRPr="00380B24">
              <w:rPr>
                <w:b/>
                <w:i/>
                <w:noProof/>
                <w:szCs w:val="24"/>
              </w:rPr>
              <w:t>Meaning or definition</w:t>
            </w:r>
          </w:p>
        </w:tc>
      </w:tr>
      <w:tr w:rsidR="00115B99" w:rsidRPr="00380B24" w14:paraId="08FC7814" w14:textId="77777777" w:rsidTr="5EE4E8B7">
        <w:trPr>
          <w:trHeight w:val="20"/>
        </w:trPr>
        <w:tc>
          <w:tcPr>
            <w:tcW w:w="1575" w:type="dxa"/>
          </w:tcPr>
          <w:p w14:paraId="24A50F3E"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AI</w:t>
            </w:r>
          </w:p>
        </w:tc>
        <w:tc>
          <w:tcPr>
            <w:tcW w:w="6945" w:type="dxa"/>
          </w:tcPr>
          <w:p w14:paraId="6B4674D1"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Artificial intelligence</w:t>
            </w:r>
          </w:p>
        </w:tc>
      </w:tr>
      <w:tr w:rsidR="00115B99" w:rsidRPr="00380B24" w14:paraId="6C9EE168" w14:textId="77777777" w:rsidTr="5EE4E8B7">
        <w:trPr>
          <w:trHeight w:val="20"/>
        </w:trPr>
        <w:tc>
          <w:tcPr>
            <w:tcW w:w="1575" w:type="dxa"/>
          </w:tcPr>
          <w:p w14:paraId="58975E5F"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BEREC</w:t>
            </w:r>
          </w:p>
        </w:tc>
        <w:tc>
          <w:tcPr>
            <w:tcW w:w="6945" w:type="dxa"/>
          </w:tcPr>
          <w:p w14:paraId="420C4AD0"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Body of European Regulators for Electronic Communications </w:t>
            </w:r>
          </w:p>
        </w:tc>
      </w:tr>
      <w:tr w:rsidR="00115B99" w:rsidRPr="00380B24" w14:paraId="46A3F3AF" w14:textId="77777777" w:rsidTr="5EE4E8B7">
        <w:trPr>
          <w:trHeight w:val="20"/>
        </w:trPr>
        <w:tc>
          <w:tcPr>
            <w:tcW w:w="1575" w:type="dxa"/>
          </w:tcPr>
          <w:p w14:paraId="4FD3310C"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CAB</w:t>
            </w:r>
          </w:p>
        </w:tc>
        <w:tc>
          <w:tcPr>
            <w:tcW w:w="6945" w:type="dxa"/>
          </w:tcPr>
          <w:p w14:paraId="740D8B3F"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Conformity Assessment Body</w:t>
            </w:r>
          </w:p>
        </w:tc>
      </w:tr>
      <w:tr w:rsidR="00115B99" w:rsidRPr="00380B24" w14:paraId="312574D0" w14:textId="77777777" w:rsidTr="5EE4E8B7">
        <w:trPr>
          <w:trHeight w:val="20"/>
        </w:trPr>
        <w:tc>
          <w:tcPr>
            <w:tcW w:w="1575" w:type="dxa"/>
          </w:tcPr>
          <w:p w14:paraId="39994464"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CERT-EU</w:t>
            </w:r>
          </w:p>
        </w:tc>
        <w:tc>
          <w:tcPr>
            <w:tcW w:w="6945" w:type="dxa"/>
          </w:tcPr>
          <w:p w14:paraId="47E1812D" w14:textId="0E16C154" w:rsidR="00115B99" w:rsidRPr="00380B24" w:rsidRDefault="002A2985">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Cybersecurity Service for the Union institutions, bodies, offices and agencies</w:t>
            </w:r>
          </w:p>
        </w:tc>
      </w:tr>
      <w:tr w:rsidR="00252E73" w:rsidRPr="00380B24" w14:paraId="341A56CA" w14:textId="77777777" w:rsidTr="5EE4E8B7">
        <w:trPr>
          <w:trHeight w:val="20"/>
        </w:trPr>
        <w:tc>
          <w:tcPr>
            <w:tcW w:w="1575" w:type="dxa"/>
          </w:tcPr>
          <w:p w14:paraId="0463EA04" w14:textId="36351152" w:rsidR="00252E73" w:rsidRPr="00380B24" w:rsidRDefault="00252E73">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cPPP</w:t>
            </w:r>
          </w:p>
        </w:tc>
        <w:tc>
          <w:tcPr>
            <w:tcW w:w="6945" w:type="dxa"/>
          </w:tcPr>
          <w:p w14:paraId="08154C3C" w14:textId="1A037EF9" w:rsidR="00252E73" w:rsidRPr="00380B24" w:rsidRDefault="00252E73">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Contractual Public-Private Partnership on cybersecurity, signed by the European Commission and the European Cyber Security Organisation (ECSO) on 5</w:t>
            </w:r>
            <w:r w:rsidR="00A12133" w:rsidRPr="00380B24">
              <w:rPr>
                <w:rFonts w:ascii="Times New Roman" w:eastAsia="Arial" w:hAnsi="Times New Roman"/>
                <w:noProof/>
                <w:color w:val="000000"/>
                <w:sz w:val="24"/>
                <w:szCs w:val="24"/>
              </w:rPr>
              <w:t> </w:t>
            </w:r>
            <w:r w:rsidRPr="00380B24">
              <w:rPr>
                <w:rFonts w:ascii="Times New Roman" w:eastAsia="Arial" w:hAnsi="Times New Roman"/>
                <w:noProof/>
                <w:color w:val="000000"/>
                <w:sz w:val="24"/>
                <w:szCs w:val="24"/>
              </w:rPr>
              <w:t>July 2016</w:t>
            </w:r>
          </w:p>
        </w:tc>
      </w:tr>
      <w:tr w:rsidR="00115B99" w:rsidRPr="00380B24" w14:paraId="55887486" w14:textId="77777777" w:rsidTr="5EE4E8B7">
        <w:trPr>
          <w:trHeight w:val="20"/>
        </w:trPr>
        <w:tc>
          <w:tcPr>
            <w:tcW w:w="1575" w:type="dxa"/>
          </w:tcPr>
          <w:p w14:paraId="04FF24C3"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CRA</w:t>
            </w:r>
          </w:p>
        </w:tc>
        <w:tc>
          <w:tcPr>
            <w:tcW w:w="6945" w:type="dxa"/>
          </w:tcPr>
          <w:p w14:paraId="4B31EE1C"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sz w:val="24"/>
                <w:szCs w:val="24"/>
              </w:rPr>
              <w:t xml:space="preserve">Cyber Resilience Act </w:t>
            </w:r>
          </w:p>
        </w:tc>
      </w:tr>
      <w:tr w:rsidR="00115B99" w:rsidRPr="00380B24" w14:paraId="580E5EF0" w14:textId="77777777" w:rsidTr="5EE4E8B7">
        <w:trPr>
          <w:trHeight w:val="20"/>
        </w:trPr>
        <w:tc>
          <w:tcPr>
            <w:tcW w:w="1575" w:type="dxa"/>
          </w:tcPr>
          <w:p w14:paraId="41E11999"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sz w:val="24"/>
                <w:szCs w:val="24"/>
              </w:rPr>
              <w:t>CSoA</w:t>
            </w:r>
          </w:p>
        </w:tc>
        <w:tc>
          <w:tcPr>
            <w:tcW w:w="6945" w:type="dxa"/>
          </w:tcPr>
          <w:p w14:paraId="739FE48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sz w:val="24"/>
                <w:szCs w:val="24"/>
              </w:rPr>
              <w:t>Cyber Solidarity Act</w:t>
            </w:r>
          </w:p>
        </w:tc>
      </w:tr>
      <w:tr w:rsidR="00115B99" w:rsidRPr="00380B24" w14:paraId="636E6680" w14:textId="77777777" w:rsidTr="5EE4E8B7">
        <w:trPr>
          <w:trHeight w:val="20"/>
        </w:trPr>
        <w:tc>
          <w:tcPr>
            <w:tcW w:w="1575" w:type="dxa"/>
          </w:tcPr>
          <w:p w14:paraId="3A5D060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CSA</w:t>
            </w:r>
          </w:p>
        </w:tc>
        <w:tc>
          <w:tcPr>
            <w:tcW w:w="6945" w:type="dxa"/>
          </w:tcPr>
          <w:p w14:paraId="1DBC7F5A"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sz w:val="24"/>
                <w:szCs w:val="24"/>
              </w:rPr>
              <w:t>Cybersecurity Act</w:t>
            </w:r>
          </w:p>
        </w:tc>
      </w:tr>
      <w:tr w:rsidR="00115B99" w:rsidRPr="00380B24" w14:paraId="687C0FC5" w14:textId="77777777" w:rsidTr="5EE4E8B7">
        <w:trPr>
          <w:trHeight w:val="20"/>
        </w:trPr>
        <w:tc>
          <w:tcPr>
            <w:tcW w:w="1575" w:type="dxa"/>
          </w:tcPr>
          <w:p w14:paraId="1D5F2F4B"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CSIRT</w:t>
            </w:r>
          </w:p>
        </w:tc>
        <w:tc>
          <w:tcPr>
            <w:tcW w:w="6945" w:type="dxa"/>
          </w:tcPr>
          <w:p w14:paraId="67A60E36"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sz w:val="24"/>
                <w:szCs w:val="24"/>
              </w:rPr>
              <w:t>Computer Security Incident Response Team</w:t>
            </w:r>
          </w:p>
        </w:tc>
      </w:tr>
      <w:tr w:rsidR="00115B99" w:rsidRPr="00380B24" w14:paraId="5A301993" w14:textId="77777777" w:rsidTr="5EE4E8B7">
        <w:trPr>
          <w:trHeight w:val="20"/>
        </w:trPr>
        <w:tc>
          <w:tcPr>
            <w:tcW w:w="1575" w:type="dxa"/>
          </w:tcPr>
          <w:p w14:paraId="35B5DF78"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DORA</w:t>
            </w:r>
          </w:p>
        </w:tc>
        <w:tc>
          <w:tcPr>
            <w:tcW w:w="6945" w:type="dxa"/>
          </w:tcPr>
          <w:p w14:paraId="1D4AD091"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Digital Operational Resilience Act</w:t>
            </w:r>
          </w:p>
        </w:tc>
      </w:tr>
      <w:tr w:rsidR="00115B99" w:rsidRPr="00380B24" w14:paraId="1CEB5494" w14:textId="77777777" w:rsidTr="5EE4E8B7">
        <w:trPr>
          <w:trHeight w:val="20"/>
        </w:trPr>
        <w:tc>
          <w:tcPr>
            <w:tcW w:w="1575" w:type="dxa"/>
          </w:tcPr>
          <w:p w14:paraId="0252008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EC</w:t>
            </w:r>
          </w:p>
        </w:tc>
        <w:tc>
          <w:tcPr>
            <w:tcW w:w="6945" w:type="dxa"/>
          </w:tcPr>
          <w:p w14:paraId="1EEA487B"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European Commission</w:t>
            </w:r>
          </w:p>
        </w:tc>
      </w:tr>
      <w:tr w:rsidR="00115B99" w:rsidRPr="00380B24" w14:paraId="4D613F05" w14:textId="77777777" w:rsidTr="5EE4E8B7">
        <w:trPr>
          <w:trHeight w:val="20"/>
        </w:trPr>
        <w:tc>
          <w:tcPr>
            <w:tcW w:w="1575" w:type="dxa"/>
          </w:tcPr>
          <w:p w14:paraId="0B187D99"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EC3</w:t>
            </w:r>
          </w:p>
        </w:tc>
        <w:tc>
          <w:tcPr>
            <w:tcW w:w="6945" w:type="dxa"/>
          </w:tcPr>
          <w:p w14:paraId="4597032A"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European Cybercrime Centre </w:t>
            </w:r>
          </w:p>
        </w:tc>
      </w:tr>
      <w:tr w:rsidR="00115B99" w:rsidRPr="00380B24" w14:paraId="05422800" w14:textId="77777777" w:rsidTr="5EE4E8B7">
        <w:trPr>
          <w:trHeight w:val="20"/>
        </w:trPr>
        <w:tc>
          <w:tcPr>
            <w:tcW w:w="1575" w:type="dxa"/>
          </w:tcPr>
          <w:p w14:paraId="26BB77B6"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ECA</w:t>
            </w:r>
          </w:p>
        </w:tc>
        <w:tc>
          <w:tcPr>
            <w:tcW w:w="6945" w:type="dxa"/>
          </w:tcPr>
          <w:p w14:paraId="00EC533E"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European Court of Auditors</w:t>
            </w:r>
          </w:p>
        </w:tc>
      </w:tr>
      <w:tr w:rsidR="00115B99" w:rsidRPr="00380B24" w14:paraId="22058AE5" w14:textId="77777777" w:rsidTr="5EE4E8B7">
        <w:trPr>
          <w:trHeight w:val="20"/>
        </w:trPr>
        <w:tc>
          <w:tcPr>
            <w:tcW w:w="1575" w:type="dxa"/>
          </w:tcPr>
          <w:p w14:paraId="56053D80"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ECCC</w:t>
            </w:r>
          </w:p>
        </w:tc>
        <w:tc>
          <w:tcPr>
            <w:tcW w:w="6945" w:type="dxa"/>
          </w:tcPr>
          <w:p w14:paraId="22153100"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European Cybersecurity Competence Centre and Network </w:t>
            </w:r>
          </w:p>
        </w:tc>
      </w:tr>
      <w:tr w:rsidR="00115B99" w:rsidRPr="00380B24" w14:paraId="33A59A2B" w14:textId="77777777" w:rsidTr="5EE4E8B7">
        <w:trPr>
          <w:trHeight w:val="20"/>
        </w:trPr>
        <w:tc>
          <w:tcPr>
            <w:tcW w:w="1575" w:type="dxa"/>
          </w:tcPr>
          <w:p w14:paraId="49AE2804"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ECCF</w:t>
            </w:r>
          </w:p>
        </w:tc>
        <w:tc>
          <w:tcPr>
            <w:tcW w:w="6945" w:type="dxa"/>
          </w:tcPr>
          <w:p w14:paraId="3941FD77"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European Cybersecurity Certification Framework</w:t>
            </w:r>
          </w:p>
        </w:tc>
      </w:tr>
      <w:tr w:rsidR="00115B99" w:rsidRPr="00380B24" w14:paraId="426609B4" w14:textId="77777777" w:rsidTr="5EE4E8B7">
        <w:trPr>
          <w:trHeight w:val="20"/>
        </w:trPr>
        <w:tc>
          <w:tcPr>
            <w:tcW w:w="1575" w:type="dxa"/>
          </w:tcPr>
          <w:p w14:paraId="73183896"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ECCG</w:t>
            </w:r>
          </w:p>
        </w:tc>
        <w:tc>
          <w:tcPr>
            <w:tcW w:w="6945" w:type="dxa"/>
          </w:tcPr>
          <w:p w14:paraId="033FD1F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European Cybersecurity Certification Group </w:t>
            </w:r>
          </w:p>
        </w:tc>
      </w:tr>
      <w:tr w:rsidR="00115B99" w:rsidRPr="00380B24" w14:paraId="18EB4ED5" w14:textId="77777777" w:rsidTr="5EE4E8B7">
        <w:trPr>
          <w:trHeight w:val="20"/>
        </w:trPr>
        <w:tc>
          <w:tcPr>
            <w:tcW w:w="1575" w:type="dxa"/>
          </w:tcPr>
          <w:p w14:paraId="5F8F2199"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EDA</w:t>
            </w:r>
          </w:p>
        </w:tc>
        <w:tc>
          <w:tcPr>
            <w:tcW w:w="6945" w:type="dxa"/>
          </w:tcPr>
          <w:p w14:paraId="1108C7F2"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European Defence Agency </w:t>
            </w:r>
          </w:p>
        </w:tc>
      </w:tr>
      <w:tr w:rsidR="00115B99" w:rsidRPr="00380B24" w14:paraId="3E265DA7" w14:textId="77777777" w:rsidTr="5EE4E8B7">
        <w:trPr>
          <w:trHeight w:val="20"/>
        </w:trPr>
        <w:tc>
          <w:tcPr>
            <w:tcW w:w="1575" w:type="dxa"/>
          </w:tcPr>
          <w:p w14:paraId="4AE76597"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eID</w:t>
            </w:r>
          </w:p>
        </w:tc>
        <w:tc>
          <w:tcPr>
            <w:tcW w:w="6945" w:type="dxa"/>
          </w:tcPr>
          <w:p w14:paraId="2A313E0E"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European Digital Identity</w:t>
            </w:r>
          </w:p>
        </w:tc>
      </w:tr>
      <w:tr w:rsidR="001D42B6" w:rsidRPr="00380B24" w14:paraId="1796D617" w14:textId="77777777" w:rsidTr="5EE4E8B7">
        <w:trPr>
          <w:trHeight w:val="360"/>
        </w:trPr>
        <w:tc>
          <w:tcPr>
            <w:tcW w:w="1575" w:type="dxa"/>
          </w:tcPr>
          <w:p w14:paraId="01159FAB" w14:textId="0AE23118" w:rsidR="001D42B6" w:rsidRPr="00380B24" w:rsidRDefault="00893F73">
            <w:pPr>
              <w:pStyle w:val="TABLEFONT"/>
              <w:rPr>
                <w:rFonts w:ascii="Times New Roman" w:eastAsia="Arial" w:hAnsi="Times New Roman"/>
                <w:noProof/>
                <w:sz w:val="24"/>
                <w:szCs w:val="24"/>
              </w:rPr>
            </w:pPr>
            <w:r w:rsidRPr="00380B24">
              <w:rPr>
                <w:rFonts w:ascii="Times New Roman" w:eastAsia="Arial" w:hAnsi="Times New Roman"/>
                <w:noProof/>
                <w:sz w:val="24"/>
                <w:szCs w:val="24"/>
              </w:rPr>
              <w:t>eIDAS</w:t>
            </w:r>
          </w:p>
        </w:tc>
        <w:tc>
          <w:tcPr>
            <w:tcW w:w="6945" w:type="dxa"/>
          </w:tcPr>
          <w:p w14:paraId="359B0836" w14:textId="6B104D50" w:rsidR="001D42B6" w:rsidRPr="00380B24" w:rsidRDefault="0060264F">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Regulation (EU) No</w:t>
            </w:r>
            <w:r w:rsidR="00A12133" w:rsidRPr="00380B24">
              <w:rPr>
                <w:rFonts w:ascii="Times New Roman" w:eastAsia="Arial" w:hAnsi="Times New Roman"/>
                <w:noProof/>
                <w:color w:val="000000"/>
                <w:sz w:val="24"/>
                <w:szCs w:val="24"/>
              </w:rPr>
              <w:t> </w:t>
            </w:r>
            <w:r w:rsidRPr="00380B24">
              <w:rPr>
                <w:rFonts w:ascii="Times New Roman" w:eastAsia="Arial" w:hAnsi="Times New Roman"/>
                <w:noProof/>
                <w:color w:val="000000"/>
                <w:sz w:val="24"/>
                <w:szCs w:val="24"/>
              </w:rPr>
              <w:t>910/2014 of the European Parliament and of the Council of 23</w:t>
            </w:r>
            <w:r w:rsidR="00A12133" w:rsidRPr="00380B24">
              <w:rPr>
                <w:rFonts w:ascii="Times New Roman" w:eastAsia="Arial" w:hAnsi="Times New Roman"/>
                <w:noProof/>
                <w:color w:val="000000"/>
                <w:sz w:val="24"/>
                <w:szCs w:val="24"/>
              </w:rPr>
              <w:t> </w:t>
            </w:r>
            <w:r w:rsidRPr="00380B24">
              <w:rPr>
                <w:rFonts w:ascii="Times New Roman" w:eastAsia="Arial" w:hAnsi="Times New Roman"/>
                <w:noProof/>
                <w:color w:val="000000"/>
                <w:sz w:val="24"/>
                <w:szCs w:val="24"/>
              </w:rPr>
              <w:t>July 2014 on electronic identification and trust services for electronic transactions in the internal market and repealing Directive 1999/93/EC</w:t>
            </w:r>
          </w:p>
        </w:tc>
      </w:tr>
      <w:tr w:rsidR="00115B99" w:rsidRPr="00380B24" w14:paraId="323BB66C" w14:textId="77777777" w:rsidTr="5EE4E8B7">
        <w:trPr>
          <w:trHeight w:val="20"/>
        </w:trPr>
        <w:tc>
          <w:tcPr>
            <w:tcW w:w="1575" w:type="dxa"/>
          </w:tcPr>
          <w:p w14:paraId="60E39CD8"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sz w:val="24"/>
                <w:szCs w:val="24"/>
              </w:rPr>
              <w:t>ENISA</w:t>
            </w:r>
          </w:p>
        </w:tc>
        <w:tc>
          <w:tcPr>
            <w:tcW w:w="6945" w:type="dxa"/>
          </w:tcPr>
          <w:p w14:paraId="1704E7C2"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sz w:val="24"/>
                <w:szCs w:val="24"/>
              </w:rPr>
              <w:t>European Union Agency for Cybersecurity</w:t>
            </w:r>
          </w:p>
        </w:tc>
      </w:tr>
      <w:tr w:rsidR="00B11E68" w:rsidRPr="00380B24" w14:paraId="471A0599" w14:textId="77777777" w:rsidTr="5EE4E8B7">
        <w:trPr>
          <w:trHeight w:val="20"/>
        </w:trPr>
        <w:tc>
          <w:tcPr>
            <w:tcW w:w="1575" w:type="dxa"/>
          </w:tcPr>
          <w:p w14:paraId="71162456" w14:textId="1DEE1E37" w:rsidR="00B11E68" w:rsidRPr="00380B24" w:rsidRDefault="00B11E68">
            <w:pPr>
              <w:pStyle w:val="TABLEFONT"/>
              <w:rPr>
                <w:rFonts w:ascii="Times New Roman" w:hAnsi="Times New Roman"/>
                <w:noProof/>
                <w:sz w:val="24"/>
                <w:szCs w:val="24"/>
              </w:rPr>
            </w:pPr>
            <w:r w:rsidRPr="00380B24">
              <w:rPr>
                <w:rFonts w:ascii="Times New Roman" w:hAnsi="Times New Roman"/>
                <w:noProof/>
                <w:sz w:val="24"/>
                <w:szCs w:val="24"/>
              </w:rPr>
              <w:t xml:space="preserve">EU Cyber Blueprint </w:t>
            </w:r>
          </w:p>
        </w:tc>
        <w:tc>
          <w:tcPr>
            <w:tcW w:w="6945" w:type="dxa"/>
          </w:tcPr>
          <w:p w14:paraId="3B07BC19" w14:textId="585E2DC0" w:rsidR="00B11E68" w:rsidRPr="00380B24" w:rsidRDefault="00626EB1">
            <w:pPr>
              <w:pStyle w:val="TABLEFONT"/>
              <w:rPr>
                <w:rFonts w:ascii="Times New Roman" w:hAnsi="Times New Roman"/>
                <w:noProof/>
                <w:sz w:val="24"/>
                <w:szCs w:val="24"/>
              </w:rPr>
            </w:pPr>
            <w:r w:rsidRPr="00380B24">
              <w:rPr>
                <w:rFonts w:ascii="Times New Roman" w:hAnsi="Times New Roman"/>
                <w:noProof/>
                <w:sz w:val="24"/>
                <w:szCs w:val="24"/>
              </w:rPr>
              <w:t>Council Recommendation on an EU blueprint for cyber crisis management (</w:t>
            </w:r>
            <w:r w:rsidR="00B11E68" w:rsidRPr="00380B24">
              <w:rPr>
                <w:rFonts w:ascii="Times New Roman" w:hAnsi="Times New Roman"/>
                <w:noProof/>
                <w:sz w:val="24"/>
                <w:szCs w:val="24"/>
              </w:rPr>
              <w:t>COM/2025/66 final</w:t>
            </w:r>
            <w:r w:rsidRPr="00380B24">
              <w:rPr>
                <w:rFonts w:ascii="Times New Roman" w:hAnsi="Times New Roman"/>
                <w:noProof/>
                <w:sz w:val="24"/>
                <w:szCs w:val="24"/>
              </w:rPr>
              <w:t>)</w:t>
            </w:r>
          </w:p>
          <w:p w14:paraId="797CE2E9" w14:textId="7E36E546" w:rsidR="00205D2D" w:rsidRPr="00380B24" w:rsidRDefault="00205D2D">
            <w:pPr>
              <w:pStyle w:val="TABLEFONT"/>
              <w:rPr>
                <w:rFonts w:ascii="Times New Roman" w:hAnsi="Times New Roman"/>
                <w:noProof/>
                <w:sz w:val="24"/>
                <w:szCs w:val="24"/>
              </w:rPr>
            </w:pPr>
          </w:p>
        </w:tc>
      </w:tr>
      <w:tr w:rsidR="00115B99" w:rsidRPr="00380B24" w14:paraId="057DEA86" w14:textId="77777777" w:rsidTr="5EE4E8B7">
        <w:trPr>
          <w:trHeight w:val="20"/>
        </w:trPr>
        <w:tc>
          <w:tcPr>
            <w:tcW w:w="1575" w:type="dxa"/>
          </w:tcPr>
          <w:p w14:paraId="59E94CCF"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EUCC</w:t>
            </w:r>
          </w:p>
        </w:tc>
        <w:tc>
          <w:tcPr>
            <w:tcW w:w="6945" w:type="dxa"/>
          </w:tcPr>
          <w:p w14:paraId="6634751E"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European Common Criteria </w:t>
            </w:r>
          </w:p>
        </w:tc>
      </w:tr>
      <w:tr w:rsidR="00115B99" w:rsidRPr="00380B24" w14:paraId="6362DE2B" w14:textId="77777777" w:rsidTr="5EE4E8B7">
        <w:trPr>
          <w:trHeight w:val="20"/>
        </w:trPr>
        <w:tc>
          <w:tcPr>
            <w:tcW w:w="1575" w:type="dxa"/>
          </w:tcPr>
          <w:p w14:paraId="598A8FA7"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Europol</w:t>
            </w:r>
          </w:p>
        </w:tc>
        <w:tc>
          <w:tcPr>
            <w:tcW w:w="6945" w:type="dxa"/>
          </w:tcPr>
          <w:p w14:paraId="33B5E019"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European Union Agency for Law Enforcement Cooperation </w:t>
            </w:r>
          </w:p>
        </w:tc>
      </w:tr>
      <w:tr w:rsidR="00115B99" w:rsidRPr="00380B24" w14:paraId="3AAC9FD3" w14:textId="77777777" w:rsidTr="5EE4E8B7">
        <w:trPr>
          <w:trHeight w:val="20"/>
        </w:trPr>
        <w:tc>
          <w:tcPr>
            <w:tcW w:w="1575" w:type="dxa"/>
          </w:tcPr>
          <w:p w14:paraId="62F2159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FTE</w:t>
            </w:r>
          </w:p>
        </w:tc>
        <w:tc>
          <w:tcPr>
            <w:tcW w:w="6945" w:type="dxa"/>
          </w:tcPr>
          <w:p w14:paraId="7C328F3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Full-time equivalent</w:t>
            </w:r>
          </w:p>
        </w:tc>
      </w:tr>
      <w:tr w:rsidR="00893F73" w:rsidRPr="00380B24" w14:paraId="252457B7" w14:textId="77777777" w:rsidTr="5EE4E8B7">
        <w:trPr>
          <w:trHeight w:val="20"/>
        </w:trPr>
        <w:tc>
          <w:tcPr>
            <w:tcW w:w="1575" w:type="dxa"/>
          </w:tcPr>
          <w:p w14:paraId="32E0ED42" w14:textId="34B4C508" w:rsidR="00893F73" w:rsidRPr="00380B24" w:rsidRDefault="00893F73">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GDPR</w:t>
            </w:r>
          </w:p>
        </w:tc>
        <w:tc>
          <w:tcPr>
            <w:tcW w:w="6945" w:type="dxa"/>
          </w:tcPr>
          <w:p w14:paraId="79FACA00" w14:textId="6B72EF72" w:rsidR="00893F73" w:rsidRPr="00380B24" w:rsidRDefault="00835DE3">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Regulation (EU) 2016/679 of the European Parliament and of the Council of 27</w:t>
            </w:r>
            <w:r w:rsidR="00A12133" w:rsidRPr="00380B24">
              <w:rPr>
                <w:rFonts w:ascii="Times New Roman" w:eastAsia="Arial" w:hAnsi="Times New Roman"/>
                <w:noProof/>
                <w:color w:val="000000"/>
                <w:sz w:val="24"/>
                <w:szCs w:val="24"/>
              </w:rPr>
              <w:t> </w:t>
            </w:r>
            <w:r w:rsidRPr="00380B24">
              <w:rPr>
                <w:rFonts w:ascii="Times New Roman" w:eastAsia="Arial" w:hAnsi="Times New Roman"/>
                <w:noProof/>
                <w:color w:val="000000"/>
                <w:sz w:val="24"/>
                <w:szCs w:val="24"/>
              </w:rPr>
              <w:t>April 2016 on the protection of natural persons with regard to the processing of personal data and on the free movement of such data, and repealing Directive 95/46/EC (General Data Protection Regulation)</w:t>
            </w:r>
            <w:r w:rsidRPr="00380B24">
              <w:rPr>
                <w:noProof/>
              </w:rPr>
              <w:t> </w:t>
            </w:r>
          </w:p>
        </w:tc>
      </w:tr>
      <w:tr w:rsidR="00121AF7" w:rsidRPr="00380B24" w14:paraId="14DE793E" w14:textId="77777777" w:rsidTr="5EE4E8B7">
        <w:trPr>
          <w:trHeight w:val="20"/>
        </w:trPr>
        <w:tc>
          <w:tcPr>
            <w:tcW w:w="1575" w:type="dxa"/>
          </w:tcPr>
          <w:p w14:paraId="35EA7B5B" w14:textId="09C59B79" w:rsidR="00121AF7" w:rsidRPr="00380B24" w:rsidRDefault="00121AF7">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IA</w:t>
            </w:r>
          </w:p>
        </w:tc>
        <w:tc>
          <w:tcPr>
            <w:tcW w:w="6945" w:type="dxa"/>
          </w:tcPr>
          <w:p w14:paraId="7F8B0F7F" w14:textId="57016C5A" w:rsidR="00121AF7" w:rsidRPr="00380B24" w:rsidRDefault="00121AF7">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Impact assessment</w:t>
            </w:r>
          </w:p>
        </w:tc>
      </w:tr>
      <w:tr w:rsidR="00115B99" w:rsidRPr="00380B24" w14:paraId="2F441D19" w14:textId="77777777" w:rsidTr="5EE4E8B7">
        <w:trPr>
          <w:trHeight w:val="20"/>
        </w:trPr>
        <w:tc>
          <w:tcPr>
            <w:tcW w:w="1575" w:type="dxa"/>
          </w:tcPr>
          <w:p w14:paraId="244F976C"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ICT</w:t>
            </w:r>
          </w:p>
        </w:tc>
        <w:tc>
          <w:tcPr>
            <w:tcW w:w="6945" w:type="dxa"/>
          </w:tcPr>
          <w:p w14:paraId="1C70D265"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Information and communication technologies</w:t>
            </w:r>
          </w:p>
        </w:tc>
      </w:tr>
      <w:tr w:rsidR="00115B99" w:rsidRPr="00380B24" w14:paraId="7BDB9C20" w14:textId="77777777" w:rsidTr="5EE4E8B7">
        <w:trPr>
          <w:trHeight w:val="20"/>
        </w:trPr>
        <w:tc>
          <w:tcPr>
            <w:tcW w:w="1575" w:type="dxa"/>
          </w:tcPr>
          <w:p w14:paraId="631D0898"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IoT</w:t>
            </w:r>
          </w:p>
        </w:tc>
        <w:tc>
          <w:tcPr>
            <w:tcW w:w="6945" w:type="dxa"/>
          </w:tcPr>
          <w:p w14:paraId="6BDF981E"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Internet of things</w:t>
            </w:r>
          </w:p>
        </w:tc>
      </w:tr>
      <w:tr w:rsidR="00115B99" w:rsidRPr="00380B24" w14:paraId="55EA9FDF" w14:textId="77777777" w:rsidTr="5EE4E8B7">
        <w:trPr>
          <w:trHeight w:val="20"/>
        </w:trPr>
        <w:tc>
          <w:tcPr>
            <w:tcW w:w="1575" w:type="dxa"/>
          </w:tcPr>
          <w:p w14:paraId="330160C0"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ISAC</w:t>
            </w:r>
          </w:p>
        </w:tc>
        <w:tc>
          <w:tcPr>
            <w:tcW w:w="6945" w:type="dxa"/>
          </w:tcPr>
          <w:p w14:paraId="56E97998"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 xml:space="preserve">Information Sharing and Analysis Centre </w:t>
            </w:r>
          </w:p>
        </w:tc>
      </w:tr>
      <w:tr w:rsidR="00115B99" w:rsidRPr="00380B24" w14:paraId="50A6AC67" w14:textId="77777777" w:rsidTr="5EE4E8B7">
        <w:trPr>
          <w:trHeight w:val="20"/>
        </w:trPr>
        <w:tc>
          <w:tcPr>
            <w:tcW w:w="1575" w:type="dxa"/>
          </w:tcPr>
          <w:p w14:paraId="27799FCC"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MoU</w:t>
            </w:r>
          </w:p>
        </w:tc>
        <w:tc>
          <w:tcPr>
            <w:tcW w:w="6945" w:type="dxa"/>
          </w:tcPr>
          <w:p w14:paraId="7FF40D14" w14:textId="77777777" w:rsidR="00115B99" w:rsidRPr="00380B24" w:rsidRDefault="00115B99">
            <w:pPr>
              <w:pStyle w:val="TABLEFONT"/>
              <w:rPr>
                <w:rFonts w:ascii="Times New Roman" w:eastAsia="Arial" w:hAnsi="Times New Roman"/>
                <w:noProof/>
                <w:color w:val="000000"/>
                <w:sz w:val="24"/>
                <w:szCs w:val="24"/>
              </w:rPr>
            </w:pPr>
            <w:r w:rsidRPr="00380B24">
              <w:rPr>
                <w:rFonts w:ascii="Times New Roman" w:hAnsi="Times New Roman"/>
                <w:noProof/>
                <w:color w:val="000000"/>
                <w:sz w:val="24"/>
                <w:szCs w:val="24"/>
              </w:rPr>
              <w:t>Memorandum of Understanding</w:t>
            </w:r>
          </w:p>
        </w:tc>
      </w:tr>
      <w:tr w:rsidR="00115B99" w:rsidRPr="00380B24" w14:paraId="1E02F915" w14:textId="77777777" w:rsidTr="5EE4E8B7">
        <w:trPr>
          <w:trHeight w:val="20"/>
        </w:trPr>
        <w:tc>
          <w:tcPr>
            <w:tcW w:w="1575" w:type="dxa"/>
          </w:tcPr>
          <w:p w14:paraId="2530DA3D"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MS</w:t>
            </w:r>
          </w:p>
        </w:tc>
        <w:tc>
          <w:tcPr>
            <w:tcW w:w="6945" w:type="dxa"/>
          </w:tcPr>
          <w:p w14:paraId="5E312270"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Member State</w:t>
            </w:r>
          </w:p>
        </w:tc>
      </w:tr>
      <w:tr w:rsidR="00811640" w:rsidRPr="00380B24" w14:paraId="5EC99CFC" w14:textId="77777777" w:rsidTr="5EE4E8B7">
        <w:trPr>
          <w:trHeight w:val="20"/>
        </w:trPr>
        <w:tc>
          <w:tcPr>
            <w:tcW w:w="1575" w:type="dxa"/>
          </w:tcPr>
          <w:p w14:paraId="1DA16765" w14:textId="53718188" w:rsidR="00811640" w:rsidRPr="00380B24" w:rsidRDefault="00811640">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NATO</w:t>
            </w:r>
          </w:p>
        </w:tc>
        <w:tc>
          <w:tcPr>
            <w:tcW w:w="6945" w:type="dxa"/>
          </w:tcPr>
          <w:p w14:paraId="5408559F" w14:textId="79F07EBF" w:rsidR="00811640" w:rsidRPr="00380B24" w:rsidRDefault="00811640">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North Atlantic Treaty Organi</w:t>
            </w:r>
            <w:r w:rsidR="003E3A72" w:rsidRPr="00380B24">
              <w:rPr>
                <w:rFonts w:ascii="Times New Roman" w:eastAsia="Arial" w:hAnsi="Times New Roman"/>
                <w:noProof/>
                <w:color w:val="000000"/>
                <w:sz w:val="24"/>
                <w:szCs w:val="24"/>
              </w:rPr>
              <w:t>z</w:t>
            </w:r>
            <w:r w:rsidRPr="00380B24">
              <w:rPr>
                <w:rFonts w:ascii="Times New Roman" w:eastAsia="Arial" w:hAnsi="Times New Roman"/>
                <w:noProof/>
                <w:color w:val="000000"/>
                <w:sz w:val="24"/>
                <w:szCs w:val="24"/>
              </w:rPr>
              <w:t>ation</w:t>
            </w:r>
          </w:p>
        </w:tc>
      </w:tr>
      <w:tr w:rsidR="00115B99" w:rsidRPr="00380B24" w14:paraId="211438FD" w14:textId="77777777" w:rsidTr="5EE4E8B7">
        <w:trPr>
          <w:trHeight w:val="20"/>
        </w:trPr>
        <w:tc>
          <w:tcPr>
            <w:tcW w:w="1575" w:type="dxa"/>
          </w:tcPr>
          <w:p w14:paraId="731A5EA9"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NCC</w:t>
            </w:r>
          </w:p>
        </w:tc>
        <w:tc>
          <w:tcPr>
            <w:tcW w:w="6945" w:type="dxa"/>
          </w:tcPr>
          <w:p w14:paraId="55AE76E6"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National Coordination Centre</w:t>
            </w:r>
          </w:p>
        </w:tc>
      </w:tr>
      <w:tr w:rsidR="00115B99" w:rsidRPr="00380B24" w14:paraId="33002A87" w14:textId="77777777" w:rsidTr="5EE4E8B7">
        <w:trPr>
          <w:trHeight w:val="20"/>
        </w:trPr>
        <w:tc>
          <w:tcPr>
            <w:tcW w:w="1575" w:type="dxa"/>
          </w:tcPr>
          <w:p w14:paraId="1FDAF6D0"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NGO</w:t>
            </w:r>
          </w:p>
        </w:tc>
        <w:tc>
          <w:tcPr>
            <w:tcW w:w="6945" w:type="dxa"/>
          </w:tcPr>
          <w:p w14:paraId="2E3B462E"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Non-governmental organisation</w:t>
            </w:r>
          </w:p>
        </w:tc>
      </w:tr>
      <w:tr w:rsidR="00115B99" w:rsidRPr="00380B24" w14:paraId="7326CCE0" w14:textId="77777777" w:rsidTr="5EE4E8B7">
        <w:trPr>
          <w:trHeight w:val="20"/>
        </w:trPr>
        <w:tc>
          <w:tcPr>
            <w:tcW w:w="1575" w:type="dxa"/>
          </w:tcPr>
          <w:p w14:paraId="286C526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NIS</w:t>
            </w:r>
          </w:p>
        </w:tc>
        <w:tc>
          <w:tcPr>
            <w:tcW w:w="6945" w:type="dxa"/>
          </w:tcPr>
          <w:p w14:paraId="5EA17588"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Network and information security</w:t>
            </w:r>
          </w:p>
        </w:tc>
      </w:tr>
      <w:tr w:rsidR="001911FB" w:rsidRPr="00380B24" w14:paraId="0E3A064A" w14:textId="77777777" w:rsidTr="5EE4E8B7">
        <w:trPr>
          <w:trHeight w:val="20"/>
        </w:trPr>
        <w:tc>
          <w:tcPr>
            <w:tcW w:w="1575" w:type="dxa"/>
          </w:tcPr>
          <w:p w14:paraId="5AA8BF56" w14:textId="033AB096" w:rsidR="001911FB" w:rsidRPr="00380B24" w:rsidRDefault="001911FB">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NIS2</w:t>
            </w:r>
            <w:r w:rsidR="004B4790" w:rsidRPr="00380B24">
              <w:rPr>
                <w:rFonts w:ascii="Times New Roman" w:eastAsia="Arial" w:hAnsi="Times New Roman"/>
                <w:noProof/>
                <w:color w:val="000000"/>
                <w:sz w:val="24"/>
                <w:szCs w:val="24"/>
              </w:rPr>
              <w:t xml:space="preserve"> Directive</w:t>
            </w:r>
          </w:p>
        </w:tc>
        <w:tc>
          <w:tcPr>
            <w:tcW w:w="6945" w:type="dxa"/>
          </w:tcPr>
          <w:p w14:paraId="16C13C7B" w14:textId="75C8D880" w:rsidR="001911FB" w:rsidRPr="00380B24" w:rsidRDefault="005C729C">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Directive (EU) 2022/2555 of the European Parliament and of the Council of 14 December 2022 on measures for a high common level of cybersecurity across the Union, amending Regulation (EU) No 910/2014 and Directive (EU) 2018/1972, and repealing Directive (EU) 2016/1148</w:t>
            </w:r>
          </w:p>
        </w:tc>
      </w:tr>
      <w:tr w:rsidR="00115B99" w:rsidRPr="00380B24" w14:paraId="665F0C03" w14:textId="77777777" w:rsidTr="5EE4E8B7">
        <w:trPr>
          <w:trHeight w:val="20"/>
        </w:trPr>
        <w:tc>
          <w:tcPr>
            <w:tcW w:w="1575" w:type="dxa"/>
          </w:tcPr>
          <w:p w14:paraId="0E0C860F"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OECD</w:t>
            </w:r>
          </w:p>
        </w:tc>
        <w:tc>
          <w:tcPr>
            <w:tcW w:w="6945" w:type="dxa"/>
          </w:tcPr>
          <w:p w14:paraId="117F940A" w14:textId="3358CC25"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Organisation for Economic Cooperation and Development</w:t>
            </w:r>
          </w:p>
        </w:tc>
      </w:tr>
      <w:tr w:rsidR="001E3F93" w:rsidRPr="00380B24" w14:paraId="51D16AE6" w14:textId="77777777" w:rsidTr="5EE4E8B7">
        <w:trPr>
          <w:trHeight w:val="20"/>
        </w:trPr>
        <w:tc>
          <w:tcPr>
            <w:tcW w:w="1575" w:type="dxa"/>
          </w:tcPr>
          <w:p w14:paraId="2ADCA7D7" w14:textId="59E2C06F" w:rsidR="001E3F93" w:rsidRPr="00380B24" w:rsidRDefault="001E3F93">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PART-IS</w:t>
            </w:r>
          </w:p>
        </w:tc>
        <w:tc>
          <w:tcPr>
            <w:tcW w:w="6945" w:type="dxa"/>
          </w:tcPr>
          <w:p w14:paraId="6E1FB78C" w14:textId="3EBCFC93" w:rsidR="001E3F93" w:rsidRPr="00380B24" w:rsidRDefault="001E3F93">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EU Regulation on Information Security (PART-IS, Regulation (EU) 2023/203)</w:t>
            </w:r>
          </w:p>
        </w:tc>
      </w:tr>
      <w:tr w:rsidR="00115B99" w:rsidRPr="00380B24" w14:paraId="2B62CC74" w14:textId="77777777" w:rsidTr="5EE4E8B7">
        <w:trPr>
          <w:trHeight w:val="20"/>
        </w:trPr>
        <w:tc>
          <w:tcPr>
            <w:tcW w:w="1575" w:type="dxa"/>
          </w:tcPr>
          <w:p w14:paraId="250B92D5"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SCCG</w:t>
            </w:r>
          </w:p>
        </w:tc>
        <w:tc>
          <w:tcPr>
            <w:tcW w:w="6945" w:type="dxa"/>
          </w:tcPr>
          <w:p w14:paraId="480CBAB0"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 xml:space="preserve">Stakeholder Cybersecurity Certification Group </w:t>
            </w:r>
          </w:p>
        </w:tc>
      </w:tr>
      <w:tr w:rsidR="00115B99" w:rsidRPr="00380B24" w14:paraId="45028050" w14:textId="77777777" w:rsidTr="5EE4E8B7">
        <w:trPr>
          <w:trHeight w:val="20"/>
        </w:trPr>
        <w:tc>
          <w:tcPr>
            <w:tcW w:w="1575" w:type="dxa"/>
          </w:tcPr>
          <w:p w14:paraId="084A41CE"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SME</w:t>
            </w:r>
          </w:p>
        </w:tc>
        <w:tc>
          <w:tcPr>
            <w:tcW w:w="6945" w:type="dxa"/>
          </w:tcPr>
          <w:p w14:paraId="23CB3023"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Small and medium-sized enterprise</w:t>
            </w:r>
          </w:p>
        </w:tc>
      </w:tr>
      <w:tr w:rsidR="0094057A" w:rsidRPr="00380B24" w14:paraId="7346D173" w14:textId="77777777" w:rsidTr="5EE4E8B7">
        <w:trPr>
          <w:trHeight w:val="20"/>
        </w:trPr>
        <w:tc>
          <w:tcPr>
            <w:tcW w:w="1575" w:type="dxa"/>
          </w:tcPr>
          <w:p w14:paraId="5134B8A2" w14:textId="69699CAC" w:rsidR="0094057A" w:rsidRPr="00380B24" w:rsidRDefault="00E4CA8C">
            <w:pPr>
              <w:pStyle w:val="TABLEFONT"/>
              <w:rPr>
                <w:rFonts w:ascii="Times New Roman" w:eastAsia="Arial" w:hAnsi="Times New Roman"/>
                <w:noProof/>
                <w:color w:val="000000"/>
                <w:sz w:val="24"/>
                <w:szCs w:val="24"/>
              </w:rPr>
            </w:pPr>
            <w:r w:rsidRPr="00380B24">
              <w:rPr>
                <w:rFonts w:ascii="Times New Roman" w:eastAsia="Arial" w:hAnsi="Times New Roman"/>
                <w:noProof/>
                <w:sz w:val="24"/>
                <w:szCs w:val="24"/>
              </w:rPr>
              <w:t>SOG-IS</w:t>
            </w:r>
            <w:r w:rsidR="04DC36A2" w:rsidRPr="00380B24">
              <w:rPr>
                <w:rFonts w:ascii="Times New Roman" w:eastAsia="Arial" w:hAnsi="Times New Roman"/>
                <w:noProof/>
                <w:sz w:val="24"/>
                <w:szCs w:val="24"/>
              </w:rPr>
              <w:t xml:space="preserve"> MRA</w:t>
            </w:r>
          </w:p>
        </w:tc>
        <w:tc>
          <w:tcPr>
            <w:tcW w:w="6945" w:type="dxa"/>
          </w:tcPr>
          <w:p w14:paraId="6E9C0A5F" w14:textId="183003F3" w:rsidR="00BB46C5" w:rsidRPr="00380B24" w:rsidRDefault="00E4CA8C">
            <w:pPr>
              <w:pStyle w:val="TABLEFONT"/>
              <w:rPr>
                <w:rFonts w:ascii="Times New Roman" w:eastAsia="Arial" w:hAnsi="Times New Roman"/>
                <w:noProof/>
                <w:color w:val="000000"/>
                <w:sz w:val="24"/>
                <w:szCs w:val="24"/>
              </w:rPr>
            </w:pPr>
            <w:r w:rsidRPr="00380B24">
              <w:rPr>
                <w:rFonts w:ascii="Times New Roman" w:eastAsia="Arial" w:hAnsi="Times New Roman"/>
                <w:noProof/>
                <w:sz w:val="24"/>
                <w:szCs w:val="24"/>
              </w:rPr>
              <w:t>Senior Officials Group Information Systems Security</w:t>
            </w:r>
            <w:r w:rsidR="04DC36A2" w:rsidRPr="00380B24">
              <w:rPr>
                <w:rFonts w:ascii="Times New Roman" w:eastAsia="Arial" w:hAnsi="Times New Roman"/>
                <w:noProof/>
                <w:sz w:val="24"/>
                <w:szCs w:val="24"/>
              </w:rPr>
              <w:t xml:space="preserve"> Mutual Recognition Agreement</w:t>
            </w:r>
          </w:p>
        </w:tc>
      </w:tr>
      <w:tr w:rsidR="00CB3248" w:rsidRPr="00380B24" w14:paraId="46D1CEF5" w14:textId="77777777" w:rsidTr="5EE4E8B7">
        <w:trPr>
          <w:trHeight w:val="20"/>
        </w:trPr>
        <w:tc>
          <w:tcPr>
            <w:tcW w:w="1575" w:type="dxa"/>
          </w:tcPr>
          <w:p w14:paraId="44972649" w14:textId="05793640" w:rsidR="00CB3248" w:rsidRPr="00380B24" w:rsidRDefault="00CB3248">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TFEU</w:t>
            </w:r>
          </w:p>
        </w:tc>
        <w:tc>
          <w:tcPr>
            <w:tcW w:w="6945" w:type="dxa"/>
          </w:tcPr>
          <w:p w14:paraId="75A49AC1" w14:textId="3EA3260E" w:rsidR="00CB3248" w:rsidRPr="00380B24" w:rsidRDefault="00CB3248">
            <w:pPr>
              <w:pStyle w:val="TABLEFONT"/>
              <w:rPr>
                <w:rFonts w:ascii="Times New Roman" w:eastAsia="Arial" w:hAnsi="Times New Roman"/>
                <w:noProof/>
                <w:color w:val="000000"/>
                <w:sz w:val="24"/>
                <w:szCs w:val="24"/>
              </w:rPr>
            </w:pPr>
            <w:r w:rsidRPr="00380B24">
              <w:rPr>
                <w:rFonts w:ascii="Times New Roman" w:eastAsia="Arial" w:hAnsi="Times New Roman"/>
                <w:noProof/>
                <w:color w:val="000000"/>
                <w:sz w:val="24"/>
                <w:szCs w:val="24"/>
              </w:rPr>
              <w:t>Treaty on the Functioning of the European Union</w:t>
            </w:r>
          </w:p>
        </w:tc>
      </w:tr>
      <w:tr w:rsidR="00115B99" w:rsidRPr="00380B24" w14:paraId="66384D3C" w14:textId="77777777" w:rsidTr="5EE4E8B7">
        <w:trPr>
          <w:trHeight w:val="20"/>
        </w:trPr>
        <w:tc>
          <w:tcPr>
            <w:tcW w:w="1575" w:type="dxa"/>
          </w:tcPr>
          <w:p w14:paraId="7DD34F66"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URWP</w:t>
            </w:r>
          </w:p>
        </w:tc>
        <w:tc>
          <w:tcPr>
            <w:tcW w:w="6945" w:type="dxa"/>
          </w:tcPr>
          <w:p w14:paraId="2E9A082C" w14:textId="77777777" w:rsidR="00115B99" w:rsidRPr="00380B24" w:rsidRDefault="00115B99">
            <w:pPr>
              <w:pStyle w:val="TABLEFONT"/>
              <w:rPr>
                <w:rFonts w:ascii="Times New Roman" w:eastAsia="Arial" w:hAnsi="Times New Roman"/>
                <w:noProof/>
                <w:sz w:val="24"/>
                <w:szCs w:val="24"/>
              </w:rPr>
            </w:pPr>
            <w:r w:rsidRPr="00380B24">
              <w:rPr>
                <w:rFonts w:ascii="Times New Roman" w:eastAsia="Arial" w:hAnsi="Times New Roman"/>
                <w:noProof/>
                <w:color w:val="000000"/>
                <w:sz w:val="24"/>
                <w:szCs w:val="24"/>
              </w:rPr>
              <w:t>Union rolling work programme</w:t>
            </w:r>
          </w:p>
        </w:tc>
      </w:tr>
    </w:tbl>
    <w:p w14:paraId="18F7DB0E" w14:textId="77777777" w:rsidR="00115B99" w:rsidRPr="00380B24" w:rsidRDefault="00115B99" w:rsidP="00115B99">
      <w:pPr>
        <w:spacing w:after="0"/>
        <w:rPr>
          <w:rFonts w:cs="Times New Roman"/>
          <w:noProof/>
          <w:color w:val="325BAA"/>
          <w:szCs w:val="24"/>
        </w:rPr>
      </w:pPr>
      <w:r w:rsidRPr="00380B24">
        <w:rPr>
          <w:noProof/>
        </w:rPr>
        <w:br w:type="page"/>
      </w:r>
    </w:p>
    <w:p w14:paraId="685E2AB0" w14:textId="77777777" w:rsidR="008530D4" w:rsidRPr="00380B24" w:rsidRDefault="008530D4" w:rsidP="008530D4">
      <w:pPr>
        <w:rPr>
          <w:rFonts w:cs="Times New Roman"/>
          <w:noProof/>
          <w:szCs w:val="24"/>
        </w:rPr>
        <w:sectPr w:rsidR="008530D4" w:rsidRPr="00380B24" w:rsidSect="001D728F">
          <w:headerReference w:type="even" r:id="rId18"/>
          <w:headerReference w:type="default" r:id="rId19"/>
          <w:footerReference w:type="even" r:id="rId20"/>
          <w:footerReference w:type="default" r:id="rId21"/>
          <w:headerReference w:type="first" r:id="rId22"/>
          <w:footerReference w:type="first" r:id="rId23"/>
          <w:pgSz w:w="11906" w:h="16838"/>
          <w:pgMar w:top="1020" w:right="1701" w:bottom="1020" w:left="1587" w:header="601" w:footer="1077" w:gutter="0"/>
          <w:pgNumType w:start="0"/>
          <w:cols w:space="720"/>
          <w:titlePg/>
        </w:sectPr>
      </w:pPr>
    </w:p>
    <w:p w14:paraId="7F98964C" w14:textId="3EF04968" w:rsidR="008530D4" w:rsidRPr="00380B24" w:rsidRDefault="008530D4" w:rsidP="00EF1EE7">
      <w:pPr>
        <w:pStyle w:val="Heading1"/>
        <w:numPr>
          <w:ilvl w:val="0"/>
          <w:numId w:val="3"/>
        </w:numPr>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6" w:name="_Toc42093669"/>
      <w:bookmarkStart w:id="7" w:name="_Toc42093880"/>
      <w:bookmarkStart w:id="8" w:name="_Toc218855937"/>
      <w:r w:rsidRPr="00380B24">
        <w:rPr>
          <w:noProof/>
          <w:szCs w:val="24"/>
        </w:rPr>
        <w:t>Introduction</w:t>
      </w:r>
      <w:bookmarkEnd w:id="6"/>
      <w:bookmarkEnd w:id="7"/>
      <w:bookmarkEnd w:id="8"/>
    </w:p>
    <w:p w14:paraId="27B0A9C1" w14:textId="1D201C69" w:rsidR="00C92FE6" w:rsidRPr="00380B24" w:rsidRDefault="69C9A7DB" w:rsidP="572180E8">
      <w:pPr>
        <w:spacing w:line="240" w:lineRule="auto"/>
        <w:jc w:val="both"/>
        <w:rPr>
          <w:rFonts w:cs="Times New Roman"/>
          <w:noProof/>
        </w:rPr>
      </w:pPr>
      <w:r w:rsidRPr="00380B24">
        <w:rPr>
          <w:rFonts w:cs="Times New Roman"/>
          <w:noProof/>
        </w:rPr>
        <w:t xml:space="preserve">The </w:t>
      </w:r>
      <w:r w:rsidR="00161818" w:rsidRPr="00380B24">
        <w:rPr>
          <w:rFonts w:cs="Times New Roman"/>
          <w:noProof/>
        </w:rPr>
        <w:t>i</w:t>
      </w:r>
      <w:r w:rsidRPr="00380B24">
        <w:rPr>
          <w:rFonts w:cs="Times New Roman"/>
          <w:noProof/>
        </w:rPr>
        <w:t xml:space="preserve">mpact </w:t>
      </w:r>
      <w:r w:rsidR="00795BFF" w:rsidRPr="00380B24">
        <w:rPr>
          <w:rFonts w:cs="Times New Roman"/>
          <w:noProof/>
        </w:rPr>
        <w:t>a</w:t>
      </w:r>
      <w:r w:rsidRPr="00380B24">
        <w:rPr>
          <w:rFonts w:cs="Times New Roman"/>
          <w:noProof/>
        </w:rPr>
        <w:t>ssessment (IA)</w:t>
      </w:r>
      <w:r w:rsidR="48785857" w:rsidRPr="00380B24">
        <w:rPr>
          <w:rFonts w:cs="Times New Roman"/>
          <w:noProof/>
        </w:rPr>
        <w:t xml:space="preserve"> report</w:t>
      </w:r>
      <w:r w:rsidRPr="00380B24">
        <w:rPr>
          <w:rFonts w:cs="Times New Roman"/>
          <w:noProof/>
        </w:rPr>
        <w:t xml:space="preserve"> that accompanied the proposal for the Cybersecurity Act (CSA) in 2017</w:t>
      </w:r>
      <w:r w:rsidR="00B70563" w:rsidRPr="00380B24">
        <w:rPr>
          <w:rStyle w:val="FootnoteReference"/>
          <w:rFonts w:cs="Times New Roman"/>
          <w:noProof/>
        </w:rPr>
        <w:footnoteReference w:id="2"/>
      </w:r>
      <w:r w:rsidRPr="00380B24">
        <w:rPr>
          <w:rFonts w:cs="Times New Roman"/>
          <w:noProof/>
        </w:rPr>
        <w:t xml:space="preserve"> </w:t>
      </w:r>
      <w:r w:rsidR="2349B905" w:rsidRPr="00380B24">
        <w:rPr>
          <w:rFonts w:cs="Times New Roman"/>
          <w:noProof/>
        </w:rPr>
        <w:t>(</w:t>
      </w:r>
      <w:r w:rsidR="005C6837" w:rsidRPr="00380B24">
        <w:rPr>
          <w:rFonts w:cs="Times New Roman"/>
          <w:noProof/>
        </w:rPr>
        <w:t>ʻ</w:t>
      </w:r>
      <w:r w:rsidR="2349B905" w:rsidRPr="00380B24">
        <w:rPr>
          <w:rFonts w:cs="Times New Roman"/>
          <w:noProof/>
        </w:rPr>
        <w:t>2017 IA</w:t>
      </w:r>
      <w:r w:rsidR="005C6837" w:rsidRPr="00380B24">
        <w:rPr>
          <w:rFonts w:cs="Times New Roman"/>
          <w:noProof/>
        </w:rPr>
        <w:t>ʼ</w:t>
      </w:r>
      <w:r w:rsidR="2349B905" w:rsidRPr="00380B24">
        <w:rPr>
          <w:rFonts w:cs="Times New Roman"/>
          <w:noProof/>
        </w:rPr>
        <w:t xml:space="preserve">) </w:t>
      </w:r>
      <w:r w:rsidRPr="00380B24">
        <w:rPr>
          <w:rFonts w:cs="Times New Roman"/>
          <w:noProof/>
        </w:rPr>
        <w:t xml:space="preserve">was developed by the European Commission to provide a comprehensive and evidence-based foundation </w:t>
      </w:r>
      <w:r w:rsidR="00B977F1" w:rsidRPr="00380B24">
        <w:rPr>
          <w:rFonts w:cs="Times New Roman"/>
          <w:noProof/>
        </w:rPr>
        <w:t>for</w:t>
      </w:r>
      <w:r w:rsidR="00A3779C" w:rsidRPr="00380B24">
        <w:rPr>
          <w:rFonts w:cs="Times New Roman"/>
          <w:noProof/>
        </w:rPr>
        <w:t xml:space="preserve"> develop</w:t>
      </w:r>
      <w:r w:rsidR="00B977F1" w:rsidRPr="00380B24">
        <w:rPr>
          <w:rFonts w:cs="Times New Roman"/>
          <w:noProof/>
        </w:rPr>
        <w:t>ing</w:t>
      </w:r>
      <w:r w:rsidR="00A3779C" w:rsidRPr="00380B24">
        <w:rPr>
          <w:rFonts w:cs="Times New Roman"/>
          <w:noProof/>
        </w:rPr>
        <w:t xml:space="preserve"> legislation on</w:t>
      </w:r>
      <w:r w:rsidRPr="00380B24">
        <w:rPr>
          <w:rFonts w:cs="Times New Roman"/>
          <w:noProof/>
        </w:rPr>
        <w:t xml:space="preserve"> EU cybersecurity. The main purpose of th</w:t>
      </w:r>
      <w:r w:rsidR="009B4143" w:rsidRPr="00380B24">
        <w:rPr>
          <w:rFonts w:cs="Times New Roman"/>
          <w:noProof/>
        </w:rPr>
        <w:t>e 2017</w:t>
      </w:r>
      <w:r w:rsidRPr="00380B24">
        <w:rPr>
          <w:rFonts w:cs="Times New Roman"/>
          <w:noProof/>
        </w:rPr>
        <w:t xml:space="preserve"> IA was </w:t>
      </w:r>
      <w:r w:rsidR="00D87CCE" w:rsidRPr="00380B24">
        <w:rPr>
          <w:rFonts w:cs="Times New Roman"/>
          <w:noProof/>
        </w:rPr>
        <w:t xml:space="preserve">twofold: </w:t>
      </w:r>
      <w:r w:rsidR="00B977F1" w:rsidRPr="00380B24">
        <w:rPr>
          <w:rFonts w:cs="Times New Roman"/>
          <w:noProof/>
        </w:rPr>
        <w:t xml:space="preserve"> (i) </w:t>
      </w:r>
      <w:r w:rsidRPr="00380B24">
        <w:rPr>
          <w:rFonts w:cs="Times New Roman"/>
          <w:noProof/>
        </w:rPr>
        <w:t xml:space="preserve">to assess whether the existing mandate and </w:t>
      </w:r>
      <w:r w:rsidR="00A3779C" w:rsidRPr="00380B24">
        <w:rPr>
          <w:rFonts w:cs="Times New Roman"/>
          <w:noProof/>
        </w:rPr>
        <w:t xml:space="preserve">operations </w:t>
      </w:r>
      <w:r w:rsidRPr="00380B24">
        <w:rPr>
          <w:rFonts w:cs="Times New Roman"/>
          <w:noProof/>
        </w:rPr>
        <w:t>of the European Union Agency for Network and Information Security</w:t>
      </w:r>
      <w:r w:rsidR="57572831" w:rsidRPr="00380B24">
        <w:rPr>
          <w:rFonts w:cs="Times New Roman"/>
          <w:noProof/>
        </w:rPr>
        <w:t xml:space="preserve"> (ENISA)</w:t>
      </w:r>
      <w:r w:rsidRPr="00380B24">
        <w:rPr>
          <w:rFonts w:cs="Times New Roman"/>
          <w:noProof/>
        </w:rPr>
        <w:t xml:space="preserve"> remained fit for purpose in a rapidly evolving threat and policy landscape</w:t>
      </w:r>
      <w:r w:rsidR="00D87CCE" w:rsidRPr="00380B24">
        <w:rPr>
          <w:rFonts w:cs="Times New Roman"/>
          <w:noProof/>
        </w:rPr>
        <w:t>,</w:t>
      </w:r>
      <w:r w:rsidR="2888F7AF" w:rsidRPr="00380B24">
        <w:rPr>
          <w:rFonts w:cs="Times New Roman"/>
          <w:noProof/>
        </w:rPr>
        <w:t xml:space="preserve"> and</w:t>
      </w:r>
      <w:r w:rsidRPr="00380B24">
        <w:rPr>
          <w:rFonts w:cs="Times New Roman"/>
          <w:noProof/>
        </w:rPr>
        <w:t xml:space="preserve"> </w:t>
      </w:r>
      <w:r w:rsidR="00B977F1" w:rsidRPr="00380B24">
        <w:rPr>
          <w:rFonts w:cs="Times New Roman"/>
          <w:noProof/>
        </w:rPr>
        <w:t xml:space="preserve">(ii) </w:t>
      </w:r>
      <w:r w:rsidRPr="00380B24">
        <w:rPr>
          <w:rFonts w:cs="Times New Roman"/>
          <w:noProof/>
        </w:rPr>
        <w:t>to determine the need for an EU-wide cybersecurity certification framework for ICT products and services. Th</w:t>
      </w:r>
      <w:r w:rsidR="009B4143" w:rsidRPr="00380B24">
        <w:rPr>
          <w:rFonts w:cs="Times New Roman"/>
          <w:noProof/>
        </w:rPr>
        <w:t>e 2017</w:t>
      </w:r>
      <w:r w:rsidRPr="00380B24">
        <w:rPr>
          <w:rFonts w:cs="Times New Roman"/>
          <w:noProof/>
        </w:rPr>
        <w:t xml:space="preserve"> </w:t>
      </w:r>
      <w:r w:rsidR="004C0465" w:rsidRPr="00380B24">
        <w:rPr>
          <w:rFonts w:cs="Times New Roman"/>
          <w:noProof/>
        </w:rPr>
        <w:t>IA</w:t>
      </w:r>
      <w:r w:rsidRPr="00380B24">
        <w:rPr>
          <w:rFonts w:cs="Times New Roman"/>
          <w:noProof/>
        </w:rPr>
        <w:t xml:space="preserve"> was not only a legal requirement under the then ENISA Regulation</w:t>
      </w:r>
      <w:r w:rsidR="00D1323F" w:rsidRPr="00380B24">
        <w:rPr>
          <w:rStyle w:val="FootnoteReference"/>
          <w:rFonts w:cs="Times New Roman"/>
          <w:noProof/>
        </w:rPr>
        <w:footnoteReference w:id="3"/>
      </w:r>
      <w:r w:rsidRPr="00380B24">
        <w:rPr>
          <w:rFonts w:cs="Times New Roman"/>
          <w:noProof/>
        </w:rPr>
        <w:t xml:space="preserve"> but also a response to the growing recognition that cyber threats were increasing in scale and complexity</w:t>
      </w:r>
      <w:r w:rsidR="2888F7AF" w:rsidRPr="00380B24">
        <w:rPr>
          <w:rFonts w:cs="Times New Roman"/>
          <w:noProof/>
        </w:rPr>
        <w:t xml:space="preserve"> and</w:t>
      </w:r>
      <w:r w:rsidRPr="00380B24">
        <w:rPr>
          <w:rFonts w:cs="Times New Roman"/>
          <w:noProof/>
        </w:rPr>
        <w:t xml:space="preserve"> that fragmented national approaches to cybersecurity and certification risked undermining both the internal market and the EU’s collective resilience.</w:t>
      </w:r>
    </w:p>
    <w:p w14:paraId="44312C32" w14:textId="0E626CFE" w:rsidR="004A6337" w:rsidRPr="00380B24" w:rsidRDefault="004A6337" w:rsidP="004A6337">
      <w:pPr>
        <w:pStyle w:val="Heading2"/>
        <w:tabs>
          <w:tab w:val="num" w:pos="1200"/>
        </w:tabs>
        <w:ind w:left="1200" w:hanging="720"/>
        <w:rPr>
          <w:noProof/>
          <w:szCs w:val="24"/>
        </w:rPr>
      </w:pPr>
      <w:bookmarkStart w:id="9" w:name="_Toc42093480"/>
      <w:bookmarkStart w:id="10" w:name="_Toc42093547"/>
      <w:bookmarkStart w:id="11" w:name="_Toc42093670"/>
      <w:bookmarkStart w:id="12" w:name="_Toc42093881"/>
      <w:bookmarkStart w:id="13" w:name="_Toc218855938"/>
      <w:r w:rsidRPr="00380B24">
        <w:rPr>
          <w:noProof/>
          <w:szCs w:val="24"/>
        </w:rPr>
        <w:t>Purpose and scope</w:t>
      </w:r>
      <w:bookmarkEnd w:id="9"/>
      <w:bookmarkEnd w:id="10"/>
      <w:bookmarkEnd w:id="11"/>
      <w:bookmarkEnd w:id="12"/>
      <w:r w:rsidRPr="00380B24">
        <w:rPr>
          <w:noProof/>
          <w:szCs w:val="24"/>
        </w:rPr>
        <w:t xml:space="preserve"> of the evaluation</w:t>
      </w:r>
      <w:bookmarkEnd w:id="13"/>
    </w:p>
    <w:p w14:paraId="58B13459" w14:textId="0BC9CF0E" w:rsidR="00C92FE6" w:rsidRPr="00380B24" w:rsidRDefault="69C9A7DB" w:rsidP="572180E8">
      <w:pPr>
        <w:spacing w:line="240" w:lineRule="auto"/>
        <w:jc w:val="both"/>
        <w:rPr>
          <w:rFonts w:cs="Times New Roman"/>
          <w:noProof/>
        </w:rPr>
      </w:pPr>
      <w:r w:rsidRPr="00380B24">
        <w:rPr>
          <w:rFonts w:cs="Times New Roman"/>
          <w:noProof/>
        </w:rPr>
        <w:t xml:space="preserve">Building on the 2017 IA, this evaluation report examines the </w:t>
      </w:r>
      <w:r w:rsidR="776EC584" w:rsidRPr="00380B24">
        <w:rPr>
          <w:rFonts w:cs="Times New Roman"/>
          <w:noProof/>
        </w:rPr>
        <w:t>performance of</w:t>
      </w:r>
      <w:r w:rsidRPr="00380B24">
        <w:rPr>
          <w:rFonts w:cs="Times New Roman"/>
          <w:noProof/>
        </w:rPr>
        <w:t xml:space="preserve"> ENISA</w:t>
      </w:r>
      <w:r w:rsidR="178F1609" w:rsidRPr="00380B24">
        <w:rPr>
          <w:rFonts w:cs="Times New Roman"/>
          <w:noProof/>
        </w:rPr>
        <w:t xml:space="preserve"> and the </w:t>
      </w:r>
      <w:r w:rsidR="3C0412E3" w:rsidRPr="00380B24">
        <w:rPr>
          <w:rFonts w:cs="Times New Roman"/>
          <w:noProof/>
        </w:rPr>
        <w:t>European cybersecurity certification framework (</w:t>
      </w:r>
      <w:r w:rsidR="178F1609" w:rsidRPr="00380B24">
        <w:rPr>
          <w:rFonts w:cs="Times New Roman"/>
          <w:noProof/>
        </w:rPr>
        <w:t>ECCF</w:t>
      </w:r>
      <w:r w:rsidR="3C0412E3" w:rsidRPr="00380B24">
        <w:rPr>
          <w:rFonts w:cs="Times New Roman"/>
          <w:noProof/>
        </w:rPr>
        <w:t>)</w:t>
      </w:r>
      <w:r w:rsidRPr="00380B24">
        <w:rPr>
          <w:rFonts w:cs="Times New Roman"/>
          <w:noProof/>
        </w:rPr>
        <w:t xml:space="preserve"> since the adoption of the </w:t>
      </w:r>
      <w:r w:rsidR="00D87CCE" w:rsidRPr="00380B24">
        <w:rPr>
          <w:rFonts w:cs="Times New Roman"/>
          <w:noProof/>
        </w:rPr>
        <w:t>CSA</w:t>
      </w:r>
      <w:r w:rsidRPr="00380B24">
        <w:rPr>
          <w:rFonts w:cs="Times New Roman"/>
          <w:noProof/>
        </w:rPr>
        <w:t xml:space="preserve">. The evaluation </w:t>
      </w:r>
      <w:r w:rsidR="277C99FE" w:rsidRPr="00380B24">
        <w:rPr>
          <w:rFonts w:cs="Times New Roman"/>
          <w:noProof/>
        </w:rPr>
        <w:t>wa</w:t>
      </w:r>
      <w:r w:rsidRPr="00380B24">
        <w:rPr>
          <w:rFonts w:cs="Times New Roman"/>
          <w:noProof/>
        </w:rPr>
        <w:t>s conducted in accordance with Article</w:t>
      </w:r>
      <w:r w:rsidR="00A12133" w:rsidRPr="00380B24">
        <w:rPr>
          <w:rFonts w:cs="Times New Roman"/>
          <w:noProof/>
        </w:rPr>
        <w:t> </w:t>
      </w:r>
      <w:r w:rsidRPr="00380B24">
        <w:rPr>
          <w:rFonts w:cs="Times New Roman"/>
          <w:noProof/>
        </w:rPr>
        <w:t xml:space="preserve">114 of the Treaty on the Functioning of the European Union (TFEU), which provides the legal basis for EU action in this area, aiming </w:t>
      </w:r>
      <w:r w:rsidR="00D87CCE" w:rsidRPr="00380B24">
        <w:rPr>
          <w:rFonts w:cs="Times New Roman"/>
          <w:noProof/>
        </w:rPr>
        <w:t>to harmonise the</w:t>
      </w:r>
      <w:r w:rsidRPr="00380B24">
        <w:rPr>
          <w:rFonts w:cs="Times New Roman"/>
          <w:noProof/>
        </w:rPr>
        <w:t xml:space="preserve"> laws of the Member States to ensure the proper functioning of the internal market. The internal market legal basis for ENISA has been recognised by the Court of Justice (C-217/04, judgment of 2</w:t>
      </w:r>
      <w:r w:rsidR="00A12133" w:rsidRPr="00380B24">
        <w:rPr>
          <w:rFonts w:cs="Times New Roman"/>
          <w:noProof/>
        </w:rPr>
        <w:t> </w:t>
      </w:r>
      <w:r w:rsidRPr="00380B24">
        <w:rPr>
          <w:rFonts w:cs="Times New Roman"/>
          <w:noProof/>
        </w:rPr>
        <w:t>May 2006) and was further confirmed by the 2013</w:t>
      </w:r>
      <w:r w:rsidR="1C5D66AB" w:rsidRPr="00380B24">
        <w:rPr>
          <w:rFonts w:cs="Times New Roman"/>
          <w:noProof/>
        </w:rPr>
        <w:t xml:space="preserve"> ENISA</w:t>
      </w:r>
      <w:r w:rsidRPr="00380B24">
        <w:rPr>
          <w:rFonts w:cs="Times New Roman"/>
          <w:noProof/>
        </w:rPr>
        <w:t xml:space="preserve"> Regulation setting </w:t>
      </w:r>
      <w:r w:rsidR="00975202" w:rsidRPr="00380B24">
        <w:rPr>
          <w:rFonts w:cs="Times New Roman"/>
          <w:noProof/>
        </w:rPr>
        <w:t xml:space="preserve">out ENISA's </w:t>
      </w:r>
      <w:r w:rsidRPr="00380B24">
        <w:rPr>
          <w:rFonts w:cs="Times New Roman"/>
          <w:noProof/>
        </w:rPr>
        <w:t xml:space="preserve"> current mandate. Activities </w:t>
      </w:r>
      <w:r w:rsidR="007F7F78" w:rsidRPr="00380B24">
        <w:rPr>
          <w:rFonts w:cs="Times New Roman"/>
          <w:noProof/>
        </w:rPr>
        <w:t>aimed at</w:t>
      </w:r>
      <w:r w:rsidR="00D87CCE" w:rsidRPr="00380B24">
        <w:rPr>
          <w:rFonts w:cs="Times New Roman"/>
          <w:noProof/>
        </w:rPr>
        <w:t xml:space="preserve"> increasing </w:t>
      </w:r>
      <w:r w:rsidRPr="00380B24">
        <w:rPr>
          <w:rFonts w:cs="Times New Roman"/>
          <w:noProof/>
        </w:rPr>
        <w:t>cooperation and coordination and EU</w:t>
      </w:r>
      <w:r w:rsidR="0017356C" w:rsidRPr="00380B24">
        <w:rPr>
          <w:rFonts w:cs="Times New Roman"/>
          <w:noProof/>
        </w:rPr>
        <w:t>-</w:t>
      </w:r>
      <w:r w:rsidRPr="00380B24">
        <w:rPr>
          <w:rFonts w:cs="Times New Roman"/>
          <w:noProof/>
        </w:rPr>
        <w:t>level capabilities to complement the action of Member States fall within the field of operational cooperation. This is specifically identified by the</w:t>
      </w:r>
      <w:r w:rsidR="7B217E98" w:rsidRPr="00380B24">
        <w:rPr>
          <w:rFonts w:cs="Times New Roman"/>
          <w:noProof/>
        </w:rPr>
        <w:t xml:space="preserve"> Directive (EU) 2016/1148 of the European Parliament and of the Council of 6</w:t>
      </w:r>
      <w:r w:rsidR="00A12133" w:rsidRPr="00380B24">
        <w:rPr>
          <w:rFonts w:cs="Times New Roman"/>
          <w:noProof/>
        </w:rPr>
        <w:t> </w:t>
      </w:r>
      <w:r w:rsidR="7B217E98" w:rsidRPr="00380B24">
        <w:rPr>
          <w:rFonts w:cs="Times New Roman"/>
          <w:noProof/>
        </w:rPr>
        <w:t>July 2016 concerning measures for a high common level of security of network and information systems across the Union (</w:t>
      </w:r>
      <w:r w:rsidR="365F66B2" w:rsidRPr="00380B24">
        <w:rPr>
          <w:rFonts w:cs="Times New Roman"/>
          <w:noProof/>
        </w:rPr>
        <w:t>hereafter</w:t>
      </w:r>
      <w:r w:rsidR="7B217E98" w:rsidRPr="00380B24">
        <w:rPr>
          <w:rFonts w:cs="Times New Roman"/>
          <w:noProof/>
        </w:rPr>
        <w:t xml:space="preserve"> referred to as </w:t>
      </w:r>
      <w:r w:rsidRPr="00380B24">
        <w:rPr>
          <w:rFonts w:cs="Times New Roman"/>
          <w:noProof/>
        </w:rPr>
        <w:t>NIS Directive</w:t>
      </w:r>
      <w:r w:rsidR="7B217E98" w:rsidRPr="00380B24">
        <w:rPr>
          <w:rFonts w:cs="Times New Roman"/>
          <w:noProof/>
        </w:rPr>
        <w:t>)</w:t>
      </w:r>
      <w:r w:rsidR="007F7F78" w:rsidRPr="00380B24">
        <w:rPr>
          <w:rFonts w:cs="Times New Roman"/>
          <w:noProof/>
        </w:rPr>
        <w:t>,</w:t>
      </w:r>
      <w:r w:rsidRPr="00380B24">
        <w:rPr>
          <w:rFonts w:cs="Times New Roman"/>
          <w:noProof/>
        </w:rPr>
        <w:t xml:space="preserve"> for which Article</w:t>
      </w:r>
      <w:r w:rsidR="00A12133" w:rsidRPr="00380B24">
        <w:rPr>
          <w:rFonts w:cs="Times New Roman"/>
          <w:noProof/>
        </w:rPr>
        <w:t> </w:t>
      </w:r>
      <w:r w:rsidRPr="00380B24">
        <w:rPr>
          <w:rFonts w:cs="Times New Roman"/>
          <w:noProof/>
        </w:rPr>
        <w:t>114 TFEU is the legal basis</w:t>
      </w:r>
      <w:r w:rsidR="007F7F78" w:rsidRPr="00380B24">
        <w:rPr>
          <w:rFonts w:cs="Times New Roman"/>
          <w:noProof/>
        </w:rPr>
        <w:t>. The Directive identifies operational cooperation</w:t>
      </w:r>
      <w:r w:rsidRPr="00380B24">
        <w:rPr>
          <w:rFonts w:cs="Times New Roman"/>
          <w:noProof/>
        </w:rPr>
        <w:t xml:space="preserve"> as an objective to be pursued </w:t>
      </w:r>
      <w:r w:rsidR="007F7F78" w:rsidRPr="00380B24">
        <w:rPr>
          <w:rFonts w:cs="Times New Roman"/>
          <w:noProof/>
        </w:rPr>
        <w:t>by</w:t>
      </w:r>
      <w:r w:rsidRPr="00380B24">
        <w:rPr>
          <w:rFonts w:cs="Times New Roman"/>
          <w:noProof/>
        </w:rPr>
        <w:t xml:space="preserve"> the C</w:t>
      </w:r>
      <w:r w:rsidR="6487F51D" w:rsidRPr="00380B24">
        <w:rPr>
          <w:rFonts w:cs="Times New Roman"/>
          <w:noProof/>
        </w:rPr>
        <w:t>omputer Security Incident Response Team</w:t>
      </w:r>
      <w:r w:rsidRPr="00380B24">
        <w:rPr>
          <w:rFonts w:cs="Times New Roman"/>
          <w:noProof/>
        </w:rPr>
        <w:t xml:space="preserve"> Network</w:t>
      </w:r>
      <w:r w:rsidR="6487F51D" w:rsidRPr="00380B24">
        <w:rPr>
          <w:rFonts w:cs="Times New Roman"/>
          <w:noProof/>
        </w:rPr>
        <w:t xml:space="preserve"> (CSIRTs Network)</w:t>
      </w:r>
      <w:r w:rsidRPr="00380B24">
        <w:rPr>
          <w:rFonts w:cs="Times New Roman"/>
          <w:noProof/>
        </w:rPr>
        <w:t>, w</w:t>
      </w:r>
      <w:r w:rsidR="0007131C" w:rsidRPr="00380B24">
        <w:rPr>
          <w:rFonts w:cs="Times New Roman"/>
          <w:noProof/>
        </w:rPr>
        <w:t>ith</w:t>
      </w:r>
      <w:r w:rsidRPr="00380B24">
        <w:rPr>
          <w:rFonts w:cs="Times New Roman"/>
          <w:noProof/>
        </w:rPr>
        <w:t xml:space="preserve"> ENISA provid</w:t>
      </w:r>
      <w:r w:rsidR="0007131C" w:rsidRPr="00380B24">
        <w:rPr>
          <w:rFonts w:cs="Times New Roman"/>
          <w:noProof/>
        </w:rPr>
        <w:t>ing</w:t>
      </w:r>
      <w:r w:rsidRPr="00380B24">
        <w:rPr>
          <w:rFonts w:cs="Times New Roman"/>
          <w:noProof/>
        </w:rPr>
        <w:t xml:space="preserve"> the secretariat and actively support</w:t>
      </w:r>
      <w:r w:rsidR="0007131C" w:rsidRPr="00380B24">
        <w:rPr>
          <w:rFonts w:cs="Times New Roman"/>
          <w:noProof/>
        </w:rPr>
        <w:t>ing</w:t>
      </w:r>
      <w:r w:rsidRPr="00380B24">
        <w:rPr>
          <w:rFonts w:cs="Times New Roman"/>
          <w:noProof/>
        </w:rPr>
        <w:t xml:space="preserve"> cooperation (Article</w:t>
      </w:r>
      <w:r w:rsidR="00A12133" w:rsidRPr="00380B24">
        <w:rPr>
          <w:rFonts w:cs="Times New Roman"/>
          <w:noProof/>
        </w:rPr>
        <w:t> </w:t>
      </w:r>
      <w:r w:rsidRPr="00380B24">
        <w:rPr>
          <w:rFonts w:cs="Times New Roman"/>
          <w:noProof/>
        </w:rPr>
        <w:t>12(1)). Article</w:t>
      </w:r>
      <w:r w:rsidR="00A12133" w:rsidRPr="00380B24">
        <w:rPr>
          <w:rFonts w:cs="Times New Roman"/>
          <w:noProof/>
        </w:rPr>
        <w:t> </w:t>
      </w:r>
      <w:r w:rsidRPr="00380B24">
        <w:rPr>
          <w:rFonts w:cs="Times New Roman"/>
          <w:noProof/>
        </w:rPr>
        <w:t>12(f) further identifie</w:t>
      </w:r>
      <w:r w:rsidR="007F7F78" w:rsidRPr="00380B24">
        <w:rPr>
          <w:rFonts w:cs="Times New Roman"/>
          <w:noProof/>
        </w:rPr>
        <w:t>s</w:t>
      </w:r>
      <w:r w:rsidRPr="00380B24">
        <w:rPr>
          <w:rFonts w:cs="Times New Roman"/>
          <w:noProof/>
        </w:rPr>
        <w:t xml:space="preserve"> </w:t>
      </w:r>
      <w:r w:rsidR="00D87CCE" w:rsidRPr="00380B24">
        <w:rPr>
          <w:rFonts w:cs="Times New Roman"/>
          <w:noProof/>
        </w:rPr>
        <w:t xml:space="preserve">the following </w:t>
      </w:r>
      <w:r w:rsidRPr="00380B24">
        <w:rPr>
          <w:rFonts w:cs="Times New Roman"/>
          <w:noProof/>
        </w:rPr>
        <w:t>as tasks of the CSIRT Network: identifying further forms of operational cooperation, including in relation to categories of risks and incidents, early warnings, mutual assistance</w:t>
      </w:r>
      <w:r w:rsidR="2888F7AF" w:rsidRPr="00380B24">
        <w:rPr>
          <w:rFonts w:cs="Times New Roman"/>
          <w:noProof/>
        </w:rPr>
        <w:t xml:space="preserve"> and</w:t>
      </w:r>
      <w:r w:rsidRPr="00380B24">
        <w:rPr>
          <w:rFonts w:cs="Times New Roman"/>
          <w:noProof/>
        </w:rPr>
        <w:t xml:space="preserve"> principles and modalities for coordination when Member States respond to cross-border risks and incidents.</w:t>
      </w:r>
      <w:r w:rsidR="2B4A3D71" w:rsidRPr="00380B24">
        <w:rPr>
          <w:rFonts w:cs="Times New Roman"/>
          <w:noProof/>
        </w:rPr>
        <w:t xml:space="preserve"> </w:t>
      </w:r>
      <w:r w:rsidR="41F62D2B" w:rsidRPr="00380B24">
        <w:rPr>
          <w:rFonts w:cs="Times New Roman"/>
          <w:noProof/>
        </w:rPr>
        <w:t>Article</w:t>
      </w:r>
      <w:r w:rsidR="00A12133" w:rsidRPr="00380B24">
        <w:rPr>
          <w:rFonts w:cs="Times New Roman"/>
          <w:noProof/>
        </w:rPr>
        <w:t> </w:t>
      </w:r>
      <w:r w:rsidR="41F62D2B" w:rsidRPr="00380B24">
        <w:rPr>
          <w:rFonts w:cs="Times New Roman"/>
          <w:noProof/>
        </w:rPr>
        <w:t xml:space="preserve">11(3) under the NIS2 </w:t>
      </w:r>
      <w:r w:rsidR="007F7F78" w:rsidRPr="00380B24">
        <w:rPr>
          <w:rFonts w:cs="Times New Roman"/>
          <w:noProof/>
        </w:rPr>
        <w:t>D</w:t>
      </w:r>
      <w:r w:rsidR="41F62D2B" w:rsidRPr="00380B24">
        <w:rPr>
          <w:rFonts w:cs="Times New Roman"/>
          <w:noProof/>
        </w:rPr>
        <w:t>irective</w:t>
      </w:r>
      <w:r w:rsidR="006F0939" w:rsidRPr="00380B24">
        <w:rPr>
          <w:rStyle w:val="FootnoteReference"/>
          <w:rFonts w:cs="Times New Roman"/>
          <w:noProof/>
        </w:rPr>
        <w:footnoteReference w:id="4"/>
      </w:r>
      <w:r w:rsidR="007F7F78" w:rsidRPr="00380B24">
        <w:rPr>
          <w:rFonts w:cs="Times New Roman"/>
          <w:noProof/>
        </w:rPr>
        <w:t xml:space="preserve"> also confirms this</w:t>
      </w:r>
      <w:r w:rsidR="00A12133" w:rsidRPr="00380B24">
        <w:rPr>
          <w:rFonts w:cs="Times New Roman"/>
          <w:noProof/>
        </w:rPr>
        <w:t>.</w:t>
      </w:r>
    </w:p>
    <w:p w14:paraId="57543A25" w14:textId="37CE149C" w:rsidR="00C92FE6" w:rsidRPr="00380B24" w:rsidRDefault="00C92FE6" w:rsidP="2ADE32A1">
      <w:pPr>
        <w:spacing w:line="240" w:lineRule="auto"/>
        <w:jc w:val="both"/>
        <w:rPr>
          <w:rFonts w:cs="Times New Roman"/>
          <w:noProof/>
        </w:rPr>
      </w:pPr>
      <w:r w:rsidRPr="00380B24">
        <w:rPr>
          <w:rFonts w:cs="Times New Roman"/>
          <w:noProof/>
        </w:rPr>
        <w:t>The 2017 IA covered the performance, governance</w:t>
      </w:r>
      <w:r w:rsidR="00B5380B" w:rsidRPr="00380B24">
        <w:rPr>
          <w:rFonts w:cs="Times New Roman"/>
          <w:noProof/>
        </w:rPr>
        <w:t xml:space="preserve"> and</w:t>
      </w:r>
      <w:r w:rsidRPr="00380B24">
        <w:rPr>
          <w:rFonts w:cs="Times New Roman"/>
          <w:noProof/>
        </w:rPr>
        <w:t xml:space="preserve"> organisational structure of ENISA, focusing on the period from 2013 to 2016, also taking into account more recent developments and anticipated future needs. The</w:t>
      </w:r>
      <w:r w:rsidR="002E0FAF" w:rsidRPr="00380B24">
        <w:rPr>
          <w:rFonts w:cs="Times New Roman"/>
          <w:noProof/>
        </w:rPr>
        <w:t xml:space="preserve"> </w:t>
      </w:r>
      <w:r w:rsidR="00E973A6" w:rsidRPr="00380B24">
        <w:rPr>
          <w:rFonts w:cs="Times New Roman"/>
          <w:noProof/>
        </w:rPr>
        <w:t>2017</w:t>
      </w:r>
      <w:r w:rsidR="002E0FAF" w:rsidRPr="00380B24">
        <w:rPr>
          <w:rFonts w:cs="Times New Roman"/>
          <w:noProof/>
        </w:rPr>
        <w:t xml:space="preserve"> IA</w:t>
      </w:r>
      <w:r w:rsidRPr="00380B24">
        <w:rPr>
          <w:rFonts w:cs="Times New Roman"/>
          <w:noProof/>
        </w:rPr>
        <w:t xml:space="preserve"> examined ENISA’s support to Member States, its role in policy development and capacity building, its contribution to operational cooperation</w:t>
      </w:r>
      <w:r w:rsidR="00B5380B" w:rsidRPr="00380B24">
        <w:rPr>
          <w:rFonts w:cs="Times New Roman"/>
          <w:noProof/>
        </w:rPr>
        <w:t xml:space="preserve"> and</w:t>
      </w:r>
      <w:r w:rsidRPr="00380B24">
        <w:rPr>
          <w:rFonts w:cs="Times New Roman"/>
          <w:noProof/>
        </w:rPr>
        <w:t xml:space="preserve"> its visibility and added value at both national and EU levels. In parallel, the IA addressed the emerging challenge of cybersecurity certification</w:t>
      </w:r>
      <w:r w:rsidR="004E4E24" w:rsidRPr="00380B24">
        <w:rPr>
          <w:rFonts w:cs="Times New Roman"/>
          <w:noProof/>
        </w:rPr>
        <w:t>.</w:t>
      </w:r>
      <w:r w:rsidRPr="00380B24">
        <w:rPr>
          <w:rFonts w:cs="Times New Roman"/>
          <w:noProof/>
        </w:rPr>
        <w:t xml:space="preserve"> </w:t>
      </w:r>
      <w:r w:rsidR="004E4E24" w:rsidRPr="00380B24">
        <w:rPr>
          <w:rFonts w:cs="Times New Roman"/>
          <w:noProof/>
        </w:rPr>
        <w:t xml:space="preserve">It </w:t>
      </w:r>
      <w:r w:rsidRPr="00380B24">
        <w:rPr>
          <w:rFonts w:cs="Times New Roman"/>
          <w:noProof/>
        </w:rPr>
        <w:t>analys</w:t>
      </w:r>
      <w:r w:rsidR="004E4E24" w:rsidRPr="00380B24">
        <w:rPr>
          <w:rFonts w:cs="Times New Roman"/>
          <w:noProof/>
        </w:rPr>
        <w:t>ed</w:t>
      </w:r>
      <w:r w:rsidRPr="00380B24">
        <w:rPr>
          <w:rFonts w:cs="Times New Roman"/>
          <w:noProof/>
        </w:rPr>
        <w:t xml:space="preserve"> the proliferation of national schemes, the lack of mutual recognition</w:t>
      </w:r>
      <w:r w:rsidR="00B5380B" w:rsidRPr="00380B24">
        <w:rPr>
          <w:rFonts w:cs="Times New Roman"/>
          <w:noProof/>
        </w:rPr>
        <w:t xml:space="preserve"> and</w:t>
      </w:r>
      <w:r w:rsidRPr="00380B24">
        <w:rPr>
          <w:rFonts w:cs="Times New Roman"/>
          <w:noProof/>
        </w:rPr>
        <w:t xml:space="preserve"> the resulting risks of market fragmentation and increased compliance costs for businesses, particularly SMEs. The </w:t>
      </w:r>
      <w:r w:rsidR="00E973A6" w:rsidRPr="00380B24">
        <w:rPr>
          <w:rFonts w:cs="Times New Roman"/>
          <w:noProof/>
        </w:rPr>
        <w:t>2017</w:t>
      </w:r>
      <w:r w:rsidRPr="00380B24">
        <w:rPr>
          <w:rFonts w:cs="Times New Roman"/>
          <w:noProof/>
        </w:rPr>
        <w:t xml:space="preserve"> IA thus considered not only the effectiveness of ENISA’s existing mandate but also the potential benefits and design of a</w:t>
      </w:r>
      <w:r w:rsidR="0007131C" w:rsidRPr="00380B24">
        <w:rPr>
          <w:rFonts w:cs="Times New Roman"/>
          <w:noProof/>
        </w:rPr>
        <w:t>n</w:t>
      </w:r>
      <w:r w:rsidRPr="00380B24">
        <w:rPr>
          <w:rFonts w:cs="Times New Roman"/>
          <w:noProof/>
        </w:rPr>
        <w:t xml:space="preserve"> </w:t>
      </w:r>
      <w:r w:rsidR="005D08E2" w:rsidRPr="00380B24">
        <w:rPr>
          <w:rFonts w:cs="Times New Roman"/>
          <w:noProof/>
        </w:rPr>
        <w:t>EC</w:t>
      </w:r>
      <w:r w:rsidR="00F03A6C" w:rsidRPr="00380B24">
        <w:rPr>
          <w:rFonts w:cs="Times New Roman"/>
          <w:noProof/>
        </w:rPr>
        <w:t>CF</w:t>
      </w:r>
      <w:r w:rsidRPr="00380B24">
        <w:rPr>
          <w:rFonts w:cs="Times New Roman"/>
          <w:noProof/>
        </w:rPr>
        <w:t>.</w:t>
      </w:r>
    </w:p>
    <w:p w14:paraId="5547807F" w14:textId="39E1947A" w:rsidR="00C92FE6" w:rsidRPr="00380B24" w:rsidRDefault="002C464C" w:rsidP="2ADE32A1">
      <w:pPr>
        <w:spacing w:line="240" w:lineRule="auto"/>
        <w:jc w:val="both"/>
        <w:rPr>
          <w:rFonts w:cs="Times New Roman"/>
          <w:noProof/>
        </w:rPr>
      </w:pPr>
      <w:r w:rsidRPr="00380B24">
        <w:rPr>
          <w:rFonts w:cs="Times New Roman"/>
          <w:noProof/>
        </w:rPr>
        <w:t>Th</w:t>
      </w:r>
      <w:r w:rsidR="00E973A6" w:rsidRPr="00380B24">
        <w:rPr>
          <w:rFonts w:cs="Times New Roman"/>
          <w:noProof/>
        </w:rPr>
        <w:t>is</w:t>
      </w:r>
      <w:r w:rsidRPr="00380B24">
        <w:rPr>
          <w:rFonts w:cs="Times New Roman"/>
          <w:noProof/>
        </w:rPr>
        <w:t xml:space="preserve"> evaluation</w:t>
      </w:r>
      <w:r w:rsidR="00C92FE6" w:rsidRPr="00380B24">
        <w:rPr>
          <w:rFonts w:cs="Times New Roman"/>
          <w:noProof/>
        </w:rPr>
        <w:t xml:space="preserve"> assesses the extent to which the objectives of ENISA’s mandate</w:t>
      </w:r>
      <w:r w:rsidR="001C44CB" w:rsidRPr="00380B24">
        <w:rPr>
          <w:rFonts w:cs="Times New Roman"/>
          <w:noProof/>
        </w:rPr>
        <w:t xml:space="preserve"> and of the ECCF</w:t>
      </w:r>
      <w:r w:rsidR="00C92FE6" w:rsidRPr="00380B24">
        <w:rPr>
          <w:rFonts w:cs="Times New Roman"/>
          <w:noProof/>
        </w:rPr>
        <w:t xml:space="preserve"> have been achieved, the effectiveness and efficiency of the measures implemented, their continued relevance, coherence with other EU policies</w:t>
      </w:r>
      <w:r w:rsidR="00B5380B" w:rsidRPr="00380B24">
        <w:rPr>
          <w:rFonts w:cs="Times New Roman"/>
          <w:noProof/>
        </w:rPr>
        <w:t xml:space="preserve"> and</w:t>
      </w:r>
      <w:r w:rsidR="00C92FE6" w:rsidRPr="00380B24">
        <w:rPr>
          <w:rFonts w:cs="Times New Roman"/>
          <w:noProof/>
        </w:rPr>
        <w:t xml:space="preserve"> the added value of EU action. The evaluation addresses the main issues arising from the evolving cybersecurity landscape, such as the increasing number and sophistication of cyberattacks, the need for a high common level of cybersecurity across the </w:t>
      </w:r>
      <w:r w:rsidR="008445EE" w:rsidRPr="00380B24">
        <w:rPr>
          <w:rFonts w:cs="Times New Roman"/>
          <w:noProof/>
        </w:rPr>
        <w:t>EU</w:t>
      </w:r>
      <w:r w:rsidR="00B5380B" w:rsidRPr="00380B24">
        <w:rPr>
          <w:rFonts w:cs="Times New Roman"/>
          <w:noProof/>
        </w:rPr>
        <w:t xml:space="preserve"> and</w:t>
      </w:r>
      <w:r w:rsidR="00C92FE6" w:rsidRPr="00380B24">
        <w:rPr>
          <w:rFonts w:cs="Times New Roman"/>
          <w:noProof/>
        </w:rPr>
        <w:t xml:space="preserve"> the fragmentation of certification schemes for ICT products and services. </w:t>
      </w:r>
    </w:p>
    <w:p w14:paraId="708E3CF4" w14:textId="77777777" w:rsidR="00C92FE6" w:rsidRPr="00380B24" w:rsidRDefault="00C92FE6" w:rsidP="00633176">
      <w:pPr>
        <w:spacing w:line="240" w:lineRule="auto"/>
        <w:jc w:val="both"/>
        <w:rPr>
          <w:rFonts w:cs="Times New Roman"/>
          <w:noProof/>
          <w:szCs w:val="24"/>
        </w:rPr>
      </w:pPr>
      <w:r w:rsidRPr="00380B24">
        <w:rPr>
          <w:rFonts w:cs="Times New Roman"/>
          <w:noProof/>
          <w:szCs w:val="24"/>
        </w:rPr>
        <w:t>In line with the European Commission’s Better Regulation Guidelines, the evaluation applies all five compulsory criteria:</w:t>
      </w:r>
    </w:p>
    <w:p w14:paraId="7CF222F0" w14:textId="1E09E6C3" w:rsidR="00C92FE6" w:rsidRPr="00380B24" w:rsidRDefault="00C92FE6" w:rsidP="00EF1EE7">
      <w:pPr>
        <w:pStyle w:val="ListParagraph"/>
        <w:numPr>
          <w:ilvl w:val="0"/>
          <w:numId w:val="6"/>
        </w:numPr>
        <w:rPr>
          <w:noProof/>
          <w:szCs w:val="24"/>
        </w:rPr>
      </w:pPr>
      <w:r w:rsidRPr="00380B24">
        <w:rPr>
          <w:b/>
          <w:bCs/>
          <w:noProof/>
          <w:szCs w:val="24"/>
        </w:rPr>
        <w:t>Relevance:</w:t>
      </w:r>
      <w:r w:rsidRPr="00380B24">
        <w:rPr>
          <w:noProof/>
          <w:szCs w:val="24"/>
        </w:rPr>
        <w:t xml:space="preserve"> Examining whether the </w:t>
      </w:r>
      <w:r w:rsidR="009F05A3" w:rsidRPr="00380B24">
        <w:rPr>
          <w:noProof/>
          <w:szCs w:val="24"/>
        </w:rPr>
        <w:t>action</w:t>
      </w:r>
      <w:r w:rsidRPr="00380B24">
        <w:rPr>
          <w:noProof/>
          <w:szCs w:val="24"/>
        </w:rPr>
        <w:t xml:space="preserve"> continues to address the needs of stakeholders in light of technological and threat developments.</w:t>
      </w:r>
    </w:p>
    <w:p w14:paraId="70334805" w14:textId="77777777" w:rsidR="00C92FE6" w:rsidRPr="00380B24" w:rsidRDefault="00C92FE6" w:rsidP="00EF1EE7">
      <w:pPr>
        <w:pStyle w:val="ListParagraph"/>
        <w:numPr>
          <w:ilvl w:val="0"/>
          <w:numId w:val="6"/>
        </w:numPr>
        <w:rPr>
          <w:noProof/>
          <w:szCs w:val="24"/>
        </w:rPr>
      </w:pPr>
      <w:r w:rsidRPr="00380B24">
        <w:rPr>
          <w:b/>
          <w:bCs/>
          <w:noProof/>
          <w:szCs w:val="24"/>
        </w:rPr>
        <w:t>Effectiveness:</w:t>
      </w:r>
      <w:r w:rsidRPr="00380B24">
        <w:rPr>
          <w:noProof/>
          <w:szCs w:val="24"/>
        </w:rPr>
        <w:t xml:space="preserve"> Assessing the extent to which the objectives of the existing framework have been achieved.</w:t>
      </w:r>
    </w:p>
    <w:p w14:paraId="7A5EEB50" w14:textId="77777777" w:rsidR="00C92FE6" w:rsidRPr="00380B24" w:rsidRDefault="00C92FE6" w:rsidP="00EF1EE7">
      <w:pPr>
        <w:pStyle w:val="ListParagraph"/>
        <w:numPr>
          <w:ilvl w:val="0"/>
          <w:numId w:val="6"/>
        </w:numPr>
        <w:rPr>
          <w:noProof/>
          <w:szCs w:val="24"/>
        </w:rPr>
      </w:pPr>
      <w:r w:rsidRPr="00380B24">
        <w:rPr>
          <w:b/>
          <w:bCs/>
          <w:noProof/>
          <w:szCs w:val="24"/>
        </w:rPr>
        <w:t>Efficiency:</w:t>
      </w:r>
      <w:r w:rsidRPr="00380B24">
        <w:rPr>
          <w:noProof/>
          <w:szCs w:val="24"/>
        </w:rPr>
        <w:t xml:space="preserve"> Evaluating whether the resources invested are justified by the results obtained.</w:t>
      </w:r>
    </w:p>
    <w:p w14:paraId="267653E0" w14:textId="7BE2A61A" w:rsidR="00C92FE6" w:rsidRPr="00380B24" w:rsidRDefault="69C9A7DB" w:rsidP="00EF1EE7">
      <w:pPr>
        <w:pStyle w:val="ListParagraph"/>
        <w:numPr>
          <w:ilvl w:val="0"/>
          <w:numId w:val="6"/>
        </w:numPr>
        <w:rPr>
          <w:noProof/>
        </w:rPr>
      </w:pPr>
      <w:r w:rsidRPr="00380B24">
        <w:rPr>
          <w:b/>
          <w:bCs/>
          <w:noProof/>
        </w:rPr>
        <w:t>Coherence:</w:t>
      </w:r>
      <w:r w:rsidRPr="00380B24">
        <w:rPr>
          <w:noProof/>
        </w:rPr>
        <w:t xml:space="preserve"> Analysing both internal coherence across the various provisions of the CSA</w:t>
      </w:r>
      <w:r w:rsidR="6D8DA52D" w:rsidRPr="00380B24">
        <w:rPr>
          <w:noProof/>
        </w:rPr>
        <w:t>, including</w:t>
      </w:r>
      <w:r w:rsidRPr="00380B24">
        <w:rPr>
          <w:noProof/>
        </w:rPr>
        <w:t xml:space="preserve"> ENISA’s mandate</w:t>
      </w:r>
      <w:r w:rsidR="6D8DA52D" w:rsidRPr="00380B24">
        <w:rPr>
          <w:noProof/>
        </w:rPr>
        <w:t xml:space="preserve"> and the ECCF,</w:t>
      </w:r>
      <w:r w:rsidR="2888F7AF" w:rsidRPr="00380B24">
        <w:rPr>
          <w:noProof/>
        </w:rPr>
        <w:t xml:space="preserve"> and</w:t>
      </w:r>
      <w:r w:rsidRPr="00380B24">
        <w:rPr>
          <w:noProof/>
        </w:rPr>
        <w:t xml:space="preserve"> external coherence in relation to other EU legislation such as</w:t>
      </w:r>
      <w:r w:rsidR="316786C6" w:rsidRPr="00380B24">
        <w:rPr>
          <w:noProof/>
        </w:rPr>
        <w:t xml:space="preserve"> Directive (EU) 2016/1148 of the European Parliament and of the Council of 6</w:t>
      </w:r>
      <w:r w:rsidR="00A12133" w:rsidRPr="00380B24">
        <w:rPr>
          <w:noProof/>
        </w:rPr>
        <w:t> </w:t>
      </w:r>
      <w:r w:rsidR="316786C6" w:rsidRPr="00380B24">
        <w:rPr>
          <w:noProof/>
        </w:rPr>
        <w:t>July 2016 concerning measures for a high common level of security of network and information systems across the Union</w:t>
      </w:r>
      <w:r w:rsidR="007416B6" w:rsidRPr="00380B24">
        <w:rPr>
          <w:noProof/>
        </w:rPr>
        <w:t>,</w:t>
      </w:r>
      <w:r w:rsidR="57204CA0" w:rsidRPr="00380B24">
        <w:rPr>
          <w:noProof/>
        </w:rPr>
        <w:t xml:space="preserve"> later replaced by Directive (EU) 2022/2555 of the European Parliament and of the Council of 14 December 2022 on measures for a high common level of cybersecurity across the Union</w:t>
      </w:r>
      <w:r w:rsidR="316786C6" w:rsidRPr="00380B24">
        <w:rPr>
          <w:noProof/>
        </w:rPr>
        <w:t xml:space="preserve"> (</w:t>
      </w:r>
      <w:r w:rsidR="57204CA0" w:rsidRPr="00380B24">
        <w:rPr>
          <w:noProof/>
        </w:rPr>
        <w:t xml:space="preserve">NIS1 &amp; </w:t>
      </w:r>
      <w:r w:rsidR="316786C6" w:rsidRPr="00380B24">
        <w:rPr>
          <w:noProof/>
        </w:rPr>
        <w:t>NIS</w:t>
      </w:r>
      <w:r w:rsidR="6929D361" w:rsidRPr="00380B24">
        <w:rPr>
          <w:noProof/>
        </w:rPr>
        <w:t>2</w:t>
      </w:r>
      <w:r w:rsidR="316786C6" w:rsidRPr="00380B24">
        <w:rPr>
          <w:noProof/>
        </w:rPr>
        <w:t xml:space="preserve"> Directive), Regulation (EU) 2016/679 of the European Parliament and of the Council of 27</w:t>
      </w:r>
      <w:r w:rsidR="00A12133" w:rsidRPr="00380B24">
        <w:rPr>
          <w:noProof/>
        </w:rPr>
        <w:t> </w:t>
      </w:r>
      <w:r w:rsidR="316786C6" w:rsidRPr="00380B24">
        <w:rPr>
          <w:noProof/>
        </w:rPr>
        <w:t>April 2016 on the protection of natural persons with regard to the processing of personal data and on the free movement of such data, and repealing Directive 95/46/EC (the General Data Protection Regulation or GDPR), Regulation (EU) No</w:t>
      </w:r>
      <w:r w:rsidR="00A12133" w:rsidRPr="00380B24">
        <w:rPr>
          <w:noProof/>
        </w:rPr>
        <w:t> </w:t>
      </w:r>
      <w:r w:rsidR="316786C6" w:rsidRPr="00380B24">
        <w:rPr>
          <w:noProof/>
        </w:rPr>
        <w:t>910/2014 of the European Parliament and of the Council of 23</w:t>
      </w:r>
      <w:r w:rsidR="00A12133" w:rsidRPr="00380B24">
        <w:rPr>
          <w:noProof/>
        </w:rPr>
        <w:t> </w:t>
      </w:r>
      <w:r w:rsidR="316786C6" w:rsidRPr="00380B24">
        <w:rPr>
          <w:noProof/>
        </w:rPr>
        <w:t>July 2014 on electronic identification and trust services for electronic transactions in the internal market and repealing Directive 1999/93/EC (the eIDAS Regulation)</w:t>
      </w:r>
      <w:r w:rsidR="2666120B" w:rsidRPr="00380B24">
        <w:rPr>
          <w:noProof/>
        </w:rPr>
        <w:t xml:space="preserve">, </w:t>
      </w:r>
      <w:r w:rsidR="4E53829D" w:rsidRPr="00380B24">
        <w:rPr>
          <w:noProof/>
        </w:rPr>
        <w:t xml:space="preserve">and sectoral rules. </w:t>
      </w:r>
    </w:p>
    <w:p w14:paraId="247C7CF0" w14:textId="410B23B0" w:rsidR="00C92FE6" w:rsidRPr="00380B24" w:rsidRDefault="00C92FE6" w:rsidP="00EF1EE7">
      <w:pPr>
        <w:pStyle w:val="ListParagraph"/>
        <w:numPr>
          <w:ilvl w:val="0"/>
          <w:numId w:val="6"/>
        </w:numPr>
        <w:rPr>
          <w:noProof/>
          <w:szCs w:val="24"/>
        </w:rPr>
      </w:pPr>
      <w:r w:rsidRPr="00380B24">
        <w:rPr>
          <w:b/>
          <w:bCs/>
          <w:noProof/>
          <w:szCs w:val="24"/>
        </w:rPr>
        <w:t>EU added value:</w:t>
      </w:r>
      <w:r w:rsidRPr="00380B24">
        <w:rPr>
          <w:noProof/>
          <w:szCs w:val="24"/>
        </w:rPr>
        <w:t xml:space="preserve"> Considering whether action at </w:t>
      </w:r>
      <w:r w:rsidR="005A64A5" w:rsidRPr="00380B24">
        <w:rPr>
          <w:noProof/>
          <w:szCs w:val="24"/>
        </w:rPr>
        <w:t>EU</w:t>
      </w:r>
      <w:r w:rsidRPr="00380B24">
        <w:rPr>
          <w:noProof/>
          <w:szCs w:val="24"/>
        </w:rPr>
        <w:t xml:space="preserve"> level provides benefits that could not be achieved by Member States acting alone, particularly in terms of reducing fragmentation and supporting the functioning of the internal market.</w:t>
      </w:r>
    </w:p>
    <w:p w14:paraId="43261BF9" w14:textId="13F6192A" w:rsidR="009C679A" w:rsidRPr="00380B24" w:rsidRDefault="00C92FE6" w:rsidP="00633176">
      <w:pPr>
        <w:spacing w:line="240" w:lineRule="auto"/>
        <w:jc w:val="both"/>
        <w:rPr>
          <w:rFonts w:cs="Times New Roman"/>
          <w:noProof/>
          <w:szCs w:val="24"/>
        </w:rPr>
      </w:pPr>
      <w:r w:rsidRPr="00380B24">
        <w:rPr>
          <w:rFonts w:cs="Times New Roman"/>
          <w:noProof/>
          <w:szCs w:val="24"/>
        </w:rPr>
        <w:t>The methodology for this evaluation combines a review of legal and policy documents, ENISA’s annual reports</w:t>
      </w:r>
      <w:r w:rsidR="00B5380B" w:rsidRPr="00380B24">
        <w:rPr>
          <w:rFonts w:cs="Times New Roman"/>
          <w:noProof/>
          <w:szCs w:val="24"/>
        </w:rPr>
        <w:t xml:space="preserve"> and</w:t>
      </w:r>
      <w:r w:rsidRPr="00380B24">
        <w:rPr>
          <w:rFonts w:cs="Times New Roman"/>
          <w:noProof/>
          <w:szCs w:val="24"/>
        </w:rPr>
        <w:t xml:space="preserve"> technical studies</w:t>
      </w:r>
      <w:r w:rsidR="004379DF" w:rsidRPr="00380B24">
        <w:rPr>
          <w:rFonts w:cs="Times New Roman"/>
          <w:noProof/>
          <w:szCs w:val="24"/>
        </w:rPr>
        <w:t>, along with other grey literature,</w:t>
      </w:r>
      <w:r w:rsidRPr="00380B24">
        <w:rPr>
          <w:rFonts w:cs="Times New Roman"/>
          <w:noProof/>
          <w:szCs w:val="24"/>
        </w:rPr>
        <w:t xml:space="preserve"> with both quantitative and qualitative data analysis. The evidence base is further strengthened by stakeholder consultation,</w:t>
      </w:r>
      <w:r w:rsidR="006A1F6D" w:rsidRPr="00380B24">
        <w:rPr>
          <w:rFonts w:cs="Times New Roman"/>
          <w:noProof/>
          <w:szCs w:val="24"/>
        </w:rPr>
        <w:t xml:space="preserve"> a call for evidence</w:t>
      </w:r>
      <w:r w:rsidRPr="00380B24">
        <w:rPr>
          <w:rFonts w:cs="Times New Roman"/>
          <w:noProof/>
          <w:szCs w:val="24"/>
        </w:rPr>
        <w:t>, targeted surveys, interviews</w:t>
      </w:r>
      <w:r w:rsidR="00B5380B" w:rsidRPr="00380B24">
        <w:rPr>
          <w:rFonts w:cs="Times New Roman"/>
          <w:noProof/>
          <w:szCs w:val="24"/>
        </w:rPr>
        <w:t xml:space="preserve"> and</w:t>
      </w:r>
      <w:r w:rsidRPr="00380B24">
        <w:rPr>
          <w:rFonts w:cs="Times New Roman"/>
          <w:noProof/>
          <w:szCs w:val="24"/>
        </w:rPr>
        <w:t xml:space="preserve"> workshops involving </w:t>
      </w:r>
      <w:r w:rsidR="009C679A" w:rsidRPr="00380B24">
        <w:rPr>
          <w:noProof/>
        </w:rPr>
        <w:t>public authorities, EU institutions, industry, academia, civil society and individual citizens</w:t>
      </w:r>
      <w:r w:rsidR="00084F97" w:rsidRPr="00380B24">
        <w:rPr>
          <w:noProof/>
        </w:rPr>
        <w:t>.</w:t>
      </w:r>
      <w:r w:rsidR="00763824" w:rsidRPr="00380B24">
        <w:rPr>
          <w:noProof/>
        </w:rPr>
        <w:t xml:space="preserve"> </w:t>
      </w:r>
      <w:r w:rsidRPr="00380B24">
        <w:rPr>
          <w:rFonts w:cs="Times New Roman"/>
          <w:noProof/>
          <w:szCs w:val="24"/>
        </w:rPr>
        <w:t>Where possible, the assessment benchmarks EU approaches against international best practices and considers the coherence of measures with other relevant policies.</w:t>
      </w:r>
    </w:p>
    <w:p w14:paraId="1BFFA53F" w14:textId="330B4D3E" w:rsidR="00C92FE6" w:rsidRPr="00380B24" w:rsidRDefault="00C92FE6" w:rsidP="00633176">
      <w:pPr>
        <w:spacing w:line="240" w:lineRule="auto"/>
        <w:jc w:val="both"/>
        <w:rPr>
          <w:rFonts w:cs="Times New Roman"/>
          <w:noProof/>
          <w:szCs w:val="24"/>
        </w:rPr>
      </w:pPr>
      <w:r w:rsidRPr="00380B24">
        <w:rPr>
          <w:rFonts w:cs="Times New Roman"/>
          <w:noProof/>
          <w:szCs w:val="24"/>
        </w:rPr>
        <w:t xml:space="preserve">Despite </w:t>
      </w:r>
      <w:r w:rsidR="002730C3" w:rsidRPr="00380B24">
        <w:rPr>
          <w:rFonts w:cs="Times New Roman"/>
          <w:noProof/>
          <w:szCs w:val="24"/>
        </w:rPr>
        <w:t>its broad</w:t>
      </w:r>
      <w:r w:rsidRPr="00380B24">
        <w:rPr>
          <w:rFonts w:cs="Times New Roman"/>
          <w:noProof/>
          <w:szCs w:val="24"/>
        </w:rPr>
        <w:t xml:space="preserve"> evidence base, the evaluation </w:t>
      </w:r>
      <w:r w:rsidR="005A64A5" w:rsidRPr="00380B24">
        <w:rPr>
          <w:rFonts w:cs="Times New Roman"/>
          <w:noProof/>
          <w:szCs w:val="24"/>
        </w:rPr>
        <w:t xml:space="preserve">has </w:t>
      </w:r>
      <w:r w:rsidRPr="00380B24">
        <w:rPr>
          <w:rFonts w:cs="Times New Roman"/>
          <w:noProof/>
          <w:szCs w:val="24"/>
        </w:rPr>
        <w:t xml:space="preserve">several limitations. Data gaps persist in certain areas, particularly regarding the uptake and impact of certification schemes and the experiences of </w:t>
      </w:r>
      <w:r w:rsidR="00E5706B" w:rsidRPr="00380B24">
        <w:rPr>
          <w:rFonts w:cs="Times New Roman"/>
          <w:noProof/>
          <w:szCs w:val="24"/>
        </w:rPr>
        <w:t>small and medium enterprises (SMEs)</w:t>
      </w:r>
      <w:r w:rsidRPr="00380B24">
        <w:rPr>
          <w:rFonts w:cs="Times New Roman"/>
          <w:noProof/>
          <w:szCs w:val="24"/>
        </w:rPr>
        <w:t xml:space="preserve"> and end-users. The dynamic nature of the cybersecurity landscape and the concurrent evolution of related EU policies make it challenging to </w:t>
      </w:r>
      <w:r w:rsidR="005A64A5" w:rsidRPr="00380B24">
        <w:rPr>
          <w:rFonts w:cs="Times New Roman"/>
          <w:noProof/>
          <w:szCs w:val="24"/>
        </w:rPr>
        <w:t xml:space="preserve">decide whether to </w:t>
      </w:r>
      <w:r w:rsidRPr="00380B24">
        <w:rPr>
          <w:rFonts w:cs="Times New Roman"/>
          <w:noProof/>
          <w:szCs w:val="24"/>
        </w:rPr>
        <w:t>attribute observed impacts solely to ENISA or to the certification framework. Furthermore, the representativeness of some stakeholder consultations is limited by the relatively low participation of certain groups.</w:t>
      </w:r>
    </w:p>
    <w:p w14:paraId="043499FC" w14:textId="539F066F" w:rsidR="00F32028" w:rsidRPr="00380B24" w:rsidRDefault="40795CFA" w:rsidP="2ADE32A1">
      <w:pPr>
        <w:spacing w:line="240" w:lineRule="auto"/>
        <w:jc w:val="both"/>
        <w:rPr>
          <w:rFonts w:cs="Times New Roman"/>
          <w:noProof/>
        </w:rPr>
      </w:pPr>
      <w:r w:rsidRPr="00380B24">
        <w:rPr>
          <w:rFonts w:cs="Times New Roman"/>
          <w:noProof/>
        </w:rPr>
        <w:t xml:space="preserve">The evaluation covers the period </w:t>
      </w:r>
      <w:r w:rsidR="0699310C" w:rsidRPr="00380B24">
        <w:rPr>
          <w:rFonts w:cs="Times New Roman"/>
          <w:noProof/>
        </w:rPr>
        <w:t>between 2019 and 2023</w:t>
      </w:r>
      <w:r w:rsidRPr="00380B24">
        <w:rPr>
          <w:rFonts w:cs="Times New Roman"/>
          <w:noProof/>
        </w:rPr>
        <w:t xml:space="preserve">. </w:t>
      </w:r>
      <w:r w:rsidR="5BAA57E5" w:rsidRPr="00380B24">
        <w:rPr>
          <w:rFonts w:cs="Times New Roman"/>
          <w:noProof/>
        </w:rPr>
        <w:t xml:space="preserve">More recent developments, such as the Cyber Resilience Act </w:t>
      </w:r>
      <w:r w:rsidR="46D29FDA" w:rsidRPr="00380B24">
        <w:rPr>
          <w:rFonts w:cs="Times New Roman"/>
          <w:noProof/>
        </w:rPr>
        <w:t>(Regulation (EU) 2024/2847)</w:t>
      </w:r>
      <w:r w:rsidR="2666120B" w:rsidRPr="00380B24">
        <w:rPr>
          <w:rFonts w:cs="Times New Roman"/>
          <w:noProof/>
        </w:rPr>
        <w:t>,</w:t>
      </w:r>
      <w:r w:rsidR="46D29FDA" w:rsidRPr="00380B24">
        <w:rPr>
          <w:rFonts w:cs="Times New Roman"/>
          <w:noProof/>
        </w:rPr>
        <w:t xml:space="preserve"> could only partly be considered. </w:t>
      </w:r>
      <w:r w:rsidRPr="00380B24">
        <w:rPr>
          <w:rFonts w:cs="Times New Roman"/>
          <w:noProof/>
        </w:rPr>
        <w:t>The geographical scope includes all EU Member States, as well as countries participating in relevant EU cybersecurity initiatives, such as those in the European Economic Area and the European Free Trade Association</w:t>
      </w:r>
      <w:r w:rsidR="5B57EC45" w:rsidRPr="00380B24">
        <w:rPr>
          <w:rFonts w:cs="Times New Roman"/>
          <w:noProof/>
        </w:rPr>
        <w:t xml:space="preserve"> and</w:t>
      </w:r>
      <w:r w:rsidRPr="00380B24">
        <w:rPr>
          <w:rFonts w:cs="Times New Roman"/>
          <w:noProof/>
        </w:rPr>
        <w:t xml:space="preserve"> H</w:t>
      </w:r>
      <w:r w:rsidR="44A43F8F" w:rsidRPr="00380B24">
        <w:rPr>
          <w:rFonts w:cs="Times New Roman"/>
          <w:noProof/>
        </w:rPr>
        <w:t xml:space="preserve">orizon </w:t>
      </w:r>
      <w:r w:rsidRPr="00380B24">
        <w:rPr>
          <w:rFonts w:cs="Times New Roman"/>
          <w:noProof/>
        </w:rPr>
        <w:t>2020</w:t>
      </w:r>
      <w:r w:rsidR="00FA615E" w:rsidRPr="00380B24">
        <w:rPr>
          <w:rFonts w:cs="Times New Roman"/>
          <w:noProof/>
        </w:rPr>
        <w:t>-</w:t>
      </w:r>
      <w:r w:rsidRPr="00380B24">
        <w:rPr>
          <w:rFonts w:cs="Times New Roman"/>
          <w:noProof/>
        </w:rPr>
        <w:t>associated countries. The methodology and its limitations are described in detail in Annex II to the evaluation report.</w:t>
      </w:r>
    </w:p>
    <w:p w14:paraId="4DDC0397" w14:textId="77777777" w:rsidR="00F32028" w:rsidRPr="00380B24" w:rsidRDefault="00F32028">
      <w:pPr>
        <w:rPr>
          <w:rFonts w:cs="Times New Roman"/>
          <w:noProof/>
          <w:szCs w:val="24"/>
        </w:rPr>
      </w:pPr>
      <w:r w:rsidRPr="00380B24">
        <w:rPr>
          <w:rFonts w:cs="Times New Roman"/>
          <w:noProof/>
          <w:szCs w:val="24"/>
        </w:rPr>
        <w:br w:type="page"/>
      </w:r>
    </w:p>
    <w:p w14:paraId="1B5D855C" w14:textId="1B44E919" w:rsidR="008530D4" w:rsidRPr="00380B24" w:rsidRDefault="00147D71" w:rsidP="00EF1EE7">
      <w:pPr>
        <w:pStyle w:val="Heading1"/>
        <w:numPr>
          <w:ilvl w:val="0"/>
          <w:numId w:val="3"/>
        </w:numPr>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14" w:name="_Toc42093672"/>
      <w:bookmarkStart w:id="15" w:name="_Toc42093883"/>
      <w:bookmarkStart w:id="16" w:name="_Toc218855939"/>
      <w:r w:rsidRPr="00380B24">
        <w:rPr>
          <w:noProof/>
          <w:szCs w:val="24"/>
        </w:rPr>
        <w:t xml:space="preserve">What was </w:t>
      </w:r>
      <w:r w:rsidR="009610DF" w:rsidRPr="00380B24">
        <w:rPr>
          <w:noProof/>
          <w:szCs w:val="24"/>
        </w:rPr>
        <w:t xml:space="preserve">the </w:t>
      </w:r>
      <w:r w:rsidRPr="00380B24">
        <w:rPr>
          <w:noProof/>
          <w:szCs w:val="24"/>
        </w:rPr>
        <w:t xml:space="preserve">expected </w:t>
      </w:r>
      <w:r w:rsidR="009610DF" w:rsidRPr="00380B24">
        <w:rPr>
          <w:noProof/>
          <w:szCs w:val="24"/>
        </w:rPr>
        <w:t>outcome of the intervention</w:t>
      </w:r>
      <w:r w:rsidRPr="00380B24">
        <w:rPr>
          <w:noProof/>
          <w:szCs w:val="24"/>
        </w:rPr>
        <w:t>?</w:t>
      </w:r>
      <w:bookmarkEnd w:id="14"/>
      <w:bookmarkEnd w:id="15"/>
      <w:bookmarkEnd w:id="16"/>
    </w:p>
    <w:p w14:paraId="35639E34" w14:textId="65A8985E" w:rsidR="008C1F13" w:rsidRPr="00380B24" w:rsidRDefault="008C1F13" w:rsidP="00BC07AC">
      <w:pPr>
        <w:pStyle w:val="Text1"/>
        <w:ind w:left="0"/>
        <w:rPr>
          <w:noProof/>
        </w:rPr>
      </w:pPr>
      <w:r w:rsidRPr="00380B24">
        <w:rPr>
          <w:noProof/>
        </w:rPr>
        <w:t xml:space="preserve">This </w:t>
      </w:r>
      <w:r w:rsidR="00A12133" w:rsidRPr="00380B24">
        <w:rPr>
          <w:noProof/>
        </w:rPr>
        <w:t>C</w:t>
      </w:r>
      <w:r w:rsidRPr="00380B24">
        <w:rPr>
          <w:noProof/>
        </w:rPr>
        <w:t xml:space="preserve">hapter introduces the EU’s </w:t>
      </w:r>
      <w:r w:rsidR="009F05A3" w:rsidRPr="00380B24">
        <w:rPr>
          <w:noProof/>
        </w:rPr>
        <w:t>action on</w:t>
      </w:r>
      <w:r w:rsidRPr="00380B24">
        <w:rPr>
          <w:noProof/>
        </w:rPr>
        <w:t xml:space="preserve"> cybersecurity</w:t>
      </w:r>
      <w:r w:rsidR="00451B76" w:rsidRPr="00380B24">
        <w:rPr>
          <w:noProof/>
        </w:rPr>
        <w:t xml:space="preserve"> </w:t>
      </w:r>
      <w:r w:rsidR="00FA615E" w:rsidRPr="00380B24">
        <w:rPr>
          <w:noProof/>
        </w:rPr>
        <w:t>as it falls</w:t>
      </w:r>
      <w:r w:rsidR="00084F97" w:rsidRPr="00380B24">
        <w:rPr>
          <w:noProof/>
        </w:rPr>
        <w:t xml:space="preserve"> </w:t>
      </w:r>
      <w:r w:rsidR="00FA615E" w:rsidRPr="00380B24">
        <w:rPr>
          <w:noProof/>
        </w:rPr>
        <w:t>with</w:t>
      </w:r>
      <w:r w:rsidR="00451B76" w:rsidRPr="00380B24">
        <w:rPr>
          <w:noProof/>
        </w:rPr>
        <w:t xml:space="preserve">in </w:t>
      </w:r>
      <w:r w:rsidR="00084F97" w:rsidRPr="00380B24">
        <w:rPr>
          <w:noProof/>
        </w:rPr>
        <w:t xml:space="preserve">the </w:t>
      </w:r>
      <w:r w:rsidR="00451B76" w:rsidRPr="00380B24">
        <w:rPr>
          <w:noProof/>
        </w:rPr>
        <w:t>scope of this evaluation</w:t>
      </w:r>
      <w:r w:rsidRPr="00380B24">
        <w:rPr>
          <w:noProof/>
        </w:rPr>
        <w:t>, outlining its objectives, logic</w:t>
      </w:r>
      <w:r w:rsidR="00B5380B" w:rsidRPr="00380B24">
        <w:rPr>
          <w:noProof/>
        </w:rPr>
        <w:t xml:space="preserve"> and</w:t>
      </w:r>
      <w:r w:rsidRPr="00380B24">
        <w:rPr>
          <w:noProof/>
        </w:rPr>
        <w:t xml:space="preserve"> the baseline conditions that shaped its design. The chapter explains how the CSA and the establishment of ENISA</w:t>
      </w:r>
      <w:r w:rsidR="00F0614F" w:rsidRPr="00380B24">
        <w:rPr>
          <w:noProof/>
        </w:rPr>
        <w:t xml:space="preserve">’s mandate </w:t>
      </w:r>
      <w:r w:rsidRPr="00380B24">
        <w:rPr>
          <w:noProof/>
        </w:rPr>
        <w:t>and the ECCF were intended to address persistent fragmentation, inconsistent protection</w:t>
      </w:r>
      <w:r w:rsidR="00B5380B" w:rsidRPr="00380B24">
        <w:rPr>
          <w:noProof/>
        </w:rPr>
        <w:t xml:space="preserve"> and</w:t>
      </w:r>
      <w:r w:rsidRPr="00380B24">
        <w:rPr>
          <w:noProof/>
        </w:rPr>
        <w:t xml:space="preserve"> market barriers across Member States</w:t>
      </w:r>
      <w:r w:rsidR="003D17B1" w:rsidRPr="00380B24">
        <w:rPr>
          <w:noProof/>
        </w:rPr>
        <w:t xml:space="preserve">, based on the </w:t>
      </w:r>
      <w:r w:rsidR="00B70563" w:rsidRPr="00380B24">
        <w:rPr>
          <w:noProof/>
        </w:rPr>
        <w:t>2017 IA</w:t>
      </w:r>
      <w:r w:rsidRPr="00380B24">
        <w:rPr>
          <w:noProof/>
        </w:rPr>
        <w:t xml:space="preserve">. By reconstructing the state of play prior to the CSA, this chapter provides the necessary context for evaluating the effectiveness and impact of the </w:t>
      </w:r>
      <w:r w:rsidR="002730C3" w:rsidRPr="00380B24">
        <w:rPr>
          <w:noProof/>
        </w:rPr>
        <w:t xml:space="preserve">action </w:t>
      </w:r>
      <w:r w:rsidRPr="00380B24">
        <w:rPr>
          <w:noProof/>
        </w:rPr>
        <w:t>in subsequent sections.</w:t>
      </w:r>
    </w:p>
    <w:p w14:paraId="6DD1DC82" w14:textId="78B8D0C2" w:rsidR="008530D4" w:rsidRPr="00380B24" w:rsidRDefault="008530D4" w:rsidP="00EF1EE7">
      <w:pPr>
        <w:pStyle w:val="Heading2"/>
        <w:numPr>
          <w:ilvl w:val="1"/>
          <w:numId w:val="5"/>
        </w:numPr>
        <w:rPr>
          <w:noProof/>
          <w:szCs w:val="24"/>
        </w:rPr>
      </w:pPr>
      <w:bookmarkStart w:id="17" w:name="_Toc42093483"/>
      <w:bookmarkStart w:id="18" w:name="_Toc42093550"/>
      <w:bookmarkStart w:id="19" w:name="_Toc42093673"/>
      <w:bookmarkStart w:id="20" w:name="_Toc42093884"/>
      <w:bookmarkStart w:id="21" w:name="_Toc218855940"/>
      <w:r w:rsidRPr="00380B24">
        <w:rPr>
          <w:noProof/>
          <w:szCs w:val="24"/>
        </w:rPr>
        <w:t>Description of the intervention and its objectives</w:t>
      </w:r>
      <w:bookmarkEnd w:id="17"/>
      <w:bookmarkEnd w:id="18"/>
      <w:bookmarkEnd w:id="19"/>
      <w:bookmarkEnd w:id="20"/>
      <w:bookmarkEnd w:id="21"/>
    </w:p>
    <w:p w14:paraId="061EF701" w14:textId="293476BC" w:rsidR="00A320C3" w:rsidRPr="00380B24" w:rsidRDefault="00A320C3" w:rsidP="00633176">
      <w:pPr>
        <w:spacing w:line="240" w:lineRule="auto"/>
        <w:jc w:val="both"/>
        <w:rPr>
          <w:rFonts w:cs="Times New Roman"/>
          <w:noProof/>
          <w:szCs w:val="24"/>
        </w:rPr>
      </w:pPr>
      <w:r w:rsidRPr="00380B24">
        <w:rPr>
          <w:rFonts w:cs="Times New Roman"/>
          <w:noProof/>
          <w:szCs w:val="24"/>
        </w:rPr>
        <w:t>The</w:t>
      </w:r>
      <w:r w:rsidR="00F925BA" w:rsidRPr="00380B24">
        <w:rPr>
          <w:rFonts w:cs="Times New Roman"/>
          <w:noProof/>
          <w:szCs w:val="24"/>
        </w:rPr>
        <w:t xml:space="preserve"> CSA</w:t>
      </w:r>
      <w:r w:rsidRPr="00380B24">
        <w:rPr>
          <w:rFonts w:cs="Times New Roman"/>
          <w:noProof/>
          <w:szCs w:val="24"/>
        </w:rPr>
        <w:t xml:space="preserve">, adopted in 2019, was designed to address persistent fragmentation and insufficient coordination in the </w:t>
      </w:r>
      <w:r w:rsidR="0085334F" w:rsidRPr="00380B24">
        <w:rPr>
          <w:rFonts w:cs="Times New Roman"/>
          <w:noProof/>
          <w:szCs w:val="24"/>
        </w:rPr>
        <w:t>EU</w:t>
      </w:r>
      <w:r w:rsidRPr="00380B24">
        <w:rPr>
          <w:rFonts w:cs="Times New Roman"/>
          <w:noProof/>
          <w:szCs w:val="24"/>
        </w:rPr>
        <w:t xml:space="preserve">’s approach to cybersecurity. The preceding </w:t>
      </w:r>
      <w:r w:rsidR="005B564B" w:rsidRPr="00380B24">
        <w:rPr>
          <w:rFonts w:cs="Times New Roman"/>
          <w:noProof/>
          <w:szCs w:val="24"/>
        </w:rPr>
        <w:t>IA</w:t>
      </w:r>
      <w:r w:rsidRPr="00380B24">
        <w:rPr>
          <w:rFonts w:cs="Times New Roman"/>
          <w:noProof/>
          <w:szCs w:val="24"/>
        </w:rPr>
        <w:t xml:space="preserve"> identified the need for a more coherent EU-wide approach, as existing legislation such as the NIS Directive, GDPR</w:t>
      </w:r>
      <w:r w:rsidR="00B5380B" w:rsidRPr="00380B24">
        <w:rPr>
          <w:rFonts w:cs="Times New Roman"/>
          <w:noProof/>
          <w:szCs w:val="24"/>
        </w:rPr>
        <w:t xml:space="preserve"> and</w:t>
      </w:r>
      <w:r w:rsidRPr="00380B24">
        <w:rPr>
          <w:rFonts w:cs="Times New Roman"/>
          <w:noProof/>
          <w:szCs w:val="24"/>
        </w:rPr>
        <w:t xml:space="preserve"> eIDAS Regulation had resulted in a patchwork of national policies and certification schemes. This fragmentation undermined both the resilience of the internal market and the competitiveness of European industry.</w:t>
      </w:r>
    </w:p>
    <w:p w14:paraId="4A9C0F12" w14:textId="409D391A" w:rsidR="00A320C3" w:rsidRPr="00380B24" w:rsidRDefault="35996A93" w:rsidP="572180E8">
      <w:pPr>
        <w:spacing w:line="240" w:lineRule="auto"/>
        <w:jc w:val="both"/>
        <w:rPr>
          <w:rFonts w:cs="Times New Roman"/>
          <w:noProof/>
        </w:rPr>
      </w:pPr>
      <w:r w:rsidRPr="00380B24">
        <w:rPr>
          <w:rFonts w:cs="Times New Roman"/>
          <w:noProof/>
        </w:rPr>
        <w:t xml:space="preserve">The preferred options were a </w:t>
      </w:r>
      <w:r w:rsidR="00A12133" w:rsidRPr="00380B24">
        <w:rPr>
          <w:rFonts w:cs="Times New Roman"/>
          <w:noProof/>
        </w:rPr>
        <w:t>‘</w:t>
      </w:r>
      <w:r w:rsidRPr="00380B24">
        <w:rPr>
          <w:rFonts w:cs="Times New Roman"/>
          <w:noProof/>
        </w:rPr>
        <w:t>reformed ENISA</w:t>
      </w:r>
      <w:r w:rsidR="00A12133" w:rsidRPr="00380B24">
        <w:rPr>
          <w:rFonts w:cs="Times New Roman"/>
          <w:noProof/>
        </w:rPr>
        <w:t>’</w:t>
      </w:r>
      <w:r w:rsidRPr="00380B24">
        <w:rPr>
          <w:rFonts w:cs="Times New Roman"/>
          <w:noProof/>
        </w:rPr>
        <w:t xml:space="preserve"> (Option 2) and the establishment of an EU general ICT security certification framework (Option 3). The explanatory memorandum confirms that these options were fully taken on board in the final CSA. ENISA was granted a permanent mandate and a central role in the EU cybersecurity ecosystem, with expanded responsibilities </w:t>
      </w:r>
      <w:r w:rsidR="00AC6371" w:rsidRPr="00380B24">
        <w:rPr>
          <w:rFonts w:cs="Times New Roman"/>
          <w:noProof/>
        </w:rPr>
        <w:t>to support</w:t>
      </w:r>
      <w:r w:rsidR="2F0BED9D" w:rsidRPr="00380B24">
        <w:rPr>
          <w:rFonts w:cs="Times New Roman"/>
          <w:noProof/>
        </w:rPr>
        <w:t xml:space="preserve"> </w:t>
      </w:r>
      <w:r w:rsidRPr="00380B24">
        <w:rPr>
          <w:rFonts w:cs="Times New Roman"/>
          <w:noProof/>
        </w:rPr>
        <w:t xml:space="preserve">policy </w:t>
      </w:r>
      <w:r w:rsidR="1B0B1F34" w:rsidRPr="00380B24">
        <w:rPr>
          <w:rFonts w:cs="Times New Roman"/>
          <w:noProof/>
        </w:rPr>
        <w:t>implementation</w:t>
      </w:r>
      <w:r w:rsidRPr="00380B24">
        <w:rPr>
          <w:rFonts w:cs="Times New Roman"/>
          <w:noProof/>
        </w:rPr>
        <w:t xml:space="preserve">, capacity building, </w:t>
      </w:r>
      <w:r w:rsidR="6858754D" w:rsidRPr="00380B24">
        <w:rPr>
          <w:rFonts w:cs="Times New Roman"/>
          <w:noProof/>
        </w:rPr>
        <w:t xml:space="preserve">support for </w:t>
      </w:r>
      <w:r w:rsidRPr="00380B24">
        <w:rPr>
          <w:rFonts w:cs="Times New Roman"/>
          <w:noProof/>
        </w:rPr>
        <w:t>operational cooperation</w:t>
      </w:r>
      <w:r w:rsidR="6F67A1A4" w:rsidRPr="00380B24">
        <w:rPr>
          <w:rFonts w:cs="Times New Roman"/>
          <w:noProof/>
        </w:rPr>
        <w:t xml:space="preserve"> and</w:t>
      </w:r>
      <w:r w:rsidRPr="00380B24">
        <w:rPr>
          <w:rFonts w:cs="Times New Roman"/>
          <w:noProof/>
        </w:rPr>
        <w:t xml:space="preserve"> certification. The CSA also established the </w:t>
      </w:r>
      <w:r w:rsidR="641A7464" w:rsidRPr="00380B24">
        <w:rPr>
          <w:rFonts w:cs="Times New Roman"/>
          <w:noProof/>
        </w:rPr>
        <w:t>ECCF,</w:t>
      </w:r>
      <w:r w:rsidRPr="00380B24">
        <w:rPr>
          <w:rFonts w:cs="Times New Roman"/>
          <w:noProof/>
        </w:rPr>
        <w:t xml:space="preserve"> aiming to harmonise certification schemes across the EU, reduce costs and administrative burdens</w:t>
      </w:r>
      <w:r w:rsidR="6F67A1A4" w:rsidRPr="00380B24">
        <w:rPr>
          <w:rFonts w:cs="Times New Roman"/>
          <w:noProof/>
        </w:rPr>
        <w:t xml:space="preserve"> and</w:t>
      </w:r>
      <w:r w:rsidRPr="00380B24">
        <w:rPr>
          <w:rFonts w:cs="Times New Roman"/>
          <w:noProof/>
        </w:rPr>
        <w:t xml:space="preserve"> increase trust in </w:t>
      </w:r>
      <w:r w:rsidR="00AF2A50" w:rsidRPr="00380B24">
        <w:rPr>
          <w:rFonts w:cs="Times New Roman"/>
          <w:noProof/>
        </w:rPr>
        <w:t xml:space="preserve">ICT </w:t>
      </w:r>
      <w:r w:rsidRPr="00380B24">
        <w:rPr>
          <w:rFonts w:cs="Times New Roman"/>
          <w:noProof/>
        </w:rPr>
        <w:t>products</w:t>
      </w:r>
      <w:r w:rsidR="00AF2A50" w:rsidRPr="00380B24">
        <w:rPr>
          <w:rFonts w:cs="Times New Roman"/>
          <w:noProof/>
        </w:rPr>
        <w:t>, processes</w:t>
      </w:r>
      <w:r w:rsidRPr="00380B24">
        <w:rPr>
          <w:rFonts w:cs="Times New Roman"/>
          <w:noProof/>
        </w:rPr>
        <w:t xml:space="preserve"> and services.</w:t>
      </w:r>
    </w:p>
    <w:p w14:paraId="3B7FF9C6" w14:textId="6AA475B5" w:rsidR="00A320C3" w:rsidRPr="00380B24" w:rsidRDefault="00AC6371" w:rsidP="743EB5AF">
      <w:pPr>
        <w:spacing w:line="240" w:lineRule="auto"/>
        <w:jc w:val="both"/>
        <w:rPr>
          <w:rFonts w:cs="Times New Roman"/>
          <w:noProof/>
        </w:rPr>
      </w:pPr>
      <w:r w:rsidRPr="00380B24">
        <w:rPr>
          <w:rFonts w:cs="Times New Roman"/>
          <w:noProof/>
        </w:rPr>
        <w:t>These actions were</w:t>
      </w:r>
      <w:r w:rsidR="00A320C3" w:rsidRPr="00380B24">
        <w:rPr>
          <w:rFonts w:cs="Times New Roman"/>
          <w:noProof/>
        </w:rPr>
        <w:t xml:space="preserve"> intended to address several interrelated problems. Fragmentation of cybersecurity policies and </w:t>
      </w:r>
      <w:r w:rsidR="6AB81658" w:rsidRPr="00380B24">
        <w:rPr>
          <w:rFonts w:cs="Times New Roman"/>
          <w:noProof/>
        </w:rPr>
        <w:t xml:space="preserve">national </w:t>
      </w:r>
      <w:r w:rsidR="00A320C3" w:rsidRPr="00380B24">
        <w:rPr>
          <w:rFonts w:cs="Times New Roman"/>
          <w:noProof/>
        </w:rPr>
        <w:t>certification schemes across Member States led to inconsistent levels of protection and market barriers. There were also dispersed resources and approaches among EU institutions, agencies</w:t>
      </w:r>
      <w:r w:rsidR="00B5380B" w:rsidRPr="00380B24">
        <w:rPr>
          <w:rFonts w:cs="Times New Roman"/>
          <w:noProof/>
        </w:rPr>
        <w:t xml:space="preserve"> and</w:t>
      </w:r>
      <w:r w:rsidR="00A320C3" w:rsidRPr="00380B24">
        <w:rPr>
          <w:rFonts w:cs="Times New Roman"/>
          <w:noProof/>
        </w:rPr>
        <w:t xml:space="preserve"> bodies, as well as insufficient awareness and information among citizens and businesses regarding cyber threats and the security properties of ICT products and services.</w:t>
      </w:r>
    </w:p>
    <w:p w14:paraId="31E5C400" w14:textId="597E9B1D" w:rsidR="00FA2B48" w:rsidRPr="00380B24" w:rsidRDefault="57DCBDDB" w:rsidP="143D5D28">
      <w:pPr>
        <w:spacing w:line="240" w:lineRule="auto"/>
        <w:jc w:val="both"/>
        <w:rPr>
          <w:rFonts w:cs="Times New Roman"/>
          <w:noProof/>
        </w:rPr>
      </w:pPr>
      <w:r w:rsidRPr="00380B24">
        <w:rPr>
          <w:rFonts w:cs="Times New Roman"/>
          <w:noProof/>
        </w:rPr>
        <w:t xml:space="preserve">To tackle these problems, the </w:t>
      </w:r>
      <w:r w:rsidR="00293F9B" w:rsidRPr="00380B24">
        <w:rPr>
          <w:rFonts w:cs="Times New Roman"/>
          <w:noProof/>
        </w:rPr>
        <w:t xml:space="preserve">following </w:t>
      </w:r>
      <w:r w:rsidRPr="00380B24">
        <w:rPr>
          <w:rFonts w:cs="Times New Roman"/>
          <w:noProof/>
        </w:rPr>
        <w:t xml:space="preserve">objectives </w:t>
      </w:r>
      <w:r w:rsidR="00293F9B" w:rsidRPr="00380B24">
        <w:rPr>
          <w:rFonts w:cs="Times New Roman"/>
          <w:noProof/>
        </w:rPr>
        <w:t xml:space="preserve">were </w:t>
      </w:r>
      <w:r w:rsidRPr="00380B24">
        <w:rPr>
          <w:rFonts w:cs="Times New Roman"/>
          <w:noProof/>
        </w:rPr>
        <w:t>agreed upon</w:t>
      </w:r>
      <w:r w:rsidR="00293F9B" w:rsidRPr="00380B24">
        <w:rPr>
          <w:rFonts w:cs="Times New Roman"/>
          <w:noProof/>
        </w:rPr>
        <w:t>:</w:t>
      </w:r>
      <w:r w:rsidRPr="00380B24">
        <w:rPr>
          <w:rFonts w:cs="Times New Roman"/>
          <w:noProof/>
        </w:rPr>
        <w:t xml:space="preserve">  </w:t>
      </w:r>
    </w:p>
    <w:p w14:paraId="5014107B" w14:textId="77777777" w:rsidR="00FA2B48" w:rsidRPr="00380B24" w:rsidRDefault="57DCBDDB" w:rsidP="00FA2B48">
      <w:pPr>
        <w:pStyle w:val="ListParagraph"/>
        <w:numPr>
          <w:ilvl w:val="0"/>
          <w:numId w:val="51"/>
        </w:numPr>
        <w:rPr>
          <w:noProof/>
        </w:rPr>
      </w:pPr>
      <w:r w:rsidRPr="00380B24">
        <w:rPr>
          <w:noProof/>
        </w:rPr>
        <w:t xml:space="preserve">increase capabilities and preparedness of Member States and businesses, </w:t>
      </w:r>
    </w:p>
    <w:p w14:paraId="6147BA8F" w14:textId="69117CE0" w:rsidR="0055730B" w:rsidRPr="00380B24" w:rsidRDefault="57DCBDDB" w:rsidP="00FA2B48">
      <w:pPr>
        <w:pStyle w:val="ListParagraph"/>
        <w:numPr>
          <w:ilvl w:val="0"/>
          <w:numId w:val="51"/>
        </w:numPr>
        <w:rPr>
          <w:noProof/>
        </w:rPr>
      </w:pPr>
      <w:r w:rsidRPr="00380B24">
        <w:rPr>
          <w:noProof/>
        </w:rPr>
        <w:t>improve cooperation and coordination across Member States and EU institutions, agencies</w:t>
      </w:r>
      <w:r w:rsidR="3244B01F" w:rsidRPr="00380B24">
        <w:rPr>
          <w:noProof/>
        </w:rPr>
        <w:t xml:space="preserve"> and</w:t>
      </w:r>
      <w:r w:rsidRPr="00380B24">
        <w:rPr>
          <w:noProof/>
        </w:rPr>
        <w:t xml:space="preserve"> bodies</w:t>
      </w:r>
      <w:r w:rsidR="3244B01F" w:rsidRPr="00380B24">
        <w:rPr>
          <w:noProof/>
        </w:rPr>
        <w:t xml:space="preserve"> </w:t>
      </w:r>
      <w:r w:rsidRPr="00380B24">
        <w:rPr>
          <w:noProof/>
        </w:rPr>
        <w:t xml:space="preserve"> </w:t>
      </w:r>
    </w:p>
    <w:p w14:paraId="56E8C0EA" w14:textId="6CD4F64F" w:rsidR="0055730B" w:rsidRPr="00380B24" w:rsidRDefault="57DCBDDB" w:rsidP="00FA2B48">
      <w:pPr>
        <w:pStyle w:val="ListParagraph"/>
        <w:numPr>
          <w:ilvl w:val="0"/>
          <w:numId w:val="51"/>
        </w:numPr>
        <w:rPr>
          <w:noProof/>
        </w:rPr>
      </w:pPr>
      <w:r w:rsidRPr="00380B24">
        <w:rPr>
          <w:noProof/>
        </w:rPr>
        <w:t>enhance EU-level operational capacity, particularly in the case of cross-border cyber crises</w:t>
      </w:r>
    </w:p>
    <w:p w14:paraId="3D2BEA5F" w14:textId="77777777" w:rsidR="0055730B" w:rsidRPr="00380B24" w:rsidRDefault="57DCBDDB" w:rsidP="00FA2B48">
      <w:pPr>
        <w:pStyle w:val="ListParagraph"/>
        <w:numPr>
          <w:ilvl w:val="0"/>
          <w:numId w:val="51"/>
        </w:numPr>
        <w:rPr>
          <w:noProof/>
        </w:rPr>
      </w:pPr>
      <w:r w:rsidRPr="00380B24">
        <w:rPr>
          <w:noProof/>
        </w:rPr>
        <w:t xml:space="preserve">raise awareness of cybersecurity issues among citizens and businesses, </w:t>
      </w:r>
    </w:p>
    <w:p w14:paraId="3E9A1625" w14:textId="77777777" w:rsidR="0055730B" w:rsidRPr="00380B24" w:rsidRDefault="57DCBDDB" w:rsidP="00FA2B48">
      <w:pPr>
        <w:pStyle w:val="ListParagraph"/>
        <w:numPr>
          <w:ilvl w:val="0"/>
          <w:numId w:val="51"/>
        </w:numPr>
        <w:rPr>
          <w:noProof/>
        </w:rPr>
      </w:pPr>
      <w:r w:rsidRPr="00380B24">
        <w:rPr>
          <w:noProof/>
        </w:rPr>
        <w:t>increase transparency of cybersecurity assurance for ICT products</w:t>
      </w:r>
      <w:r w:rsidR="3DE428DC" w:rsidRPr="00380B24">
        <w:rPr>
          <w:noProof/>
        </w:rPr>
        <w:t>,</w:t>
      </w:r>
      <w:r w:rsidRPr="00380B24">
        <w:rPr>
          <w:noProof/>
        </w:rPr>
        <w:t xml:space="preserve"> services</w:t>
      </w:r>
      <w:r w:rsidR="7EB914D5" w:rsidRPr="00380B24">
        <w:rPr>
          <w:noProof/>
        </w:rPr>
        <w:t xml:space="preserve"> and processes</w:t>
      </w:r>
      <w:r w:rsidR="3244B01F" w:rsidRPr="00380B24">
        <w:rPr>
          <w:noProof/>
        </w:rPr>
        <w:t xml:space="preserve"> and</w:t>
      </w:r>
      <w:r w:rsidRPr="00380B24">
        <w:rPr>
          <w:noProof/>
        </w:rPr>
        <w:t xml:space="preserve"> </w:t>
      </w:r>
    </w:p>
    <w:p w14:paraId="401506FC" w14:textId="2745DF73" w:rsidR="00A320C3" w:rsidRPr="00380B24" w:rsidRDefault="57DCBDDB" w:rsidP="00F954DA">
      <w:pPr>
        <w:pStyle w:val="ListParagraph"/>
        <w:numPr>
          <w:ilvl w:val="0"/>
          <w:numId w:val="51"/>
        </w:numPr>
        <w:rPr>
          <w:noProof/>
        </w:rPr>
      </w:pPr>
      <w:r w:rsidRPr="00380B24">
        <w:rPr>
          <w:noProof/>
        </w:rPr>
        <w:t>avoid further fragmentation of certification schemes and related requirements across the EU.</w:t>
      </w:r>
    </w:p>
    <w:p w14:paraId="49CBC3E8" w14:textId="05AC813A" w:rsidR="00A320C3" w:rsidRPr="00380B24" w:rsidRDefault="57DCBDDB" w:rsidP="2ADE32A1">
      <w:pPr>
        <w:spacing w:line="240" w:lineRule="auto"/>
        <w:jc w:val="both"/>
        <w:rPr>
          <w:rFonts w:cs="Times New Roman"/>
          <w:noProof/>
        </w:rPr>
      </w:pPr>
      <w:r w:rsidRPr="00380B24">
        <w:rPr>
          <w:rFonts w:cs="Times New Roman"/>
          <w:noProof/>
        </w:rPr>
        <w:t xml:space="preserve">At the time of adoption, the expected achievements were clear. The CSA was expected to deliver a more harmonised and resilient cybersecurity landscape, with ENISA acting as a centre of expertise, supporting policy </w:t>
      </w:r>
      <w:r w:rsidR="476F345D" w:rsidRPr="00380B24">
        <w:rPr>
          <w:rFonts w:cs="Times New Roman"/>
          <w:noProof/>
        </w:rPr>
        <w:t>implementation</w:t>
      </w:r>
      <w:r w:rsidRPr="00380B24">
        <w:rPr>
          <w:rFonts w:cs="Times New Roman"/>
          <w:noProof/>
        </w:rPr>
        <w:t>, capacity building</w:t>
      </w:r>
      <w:r w:rsidR="3244B01F" w:rsidRPr="00380B24">
        <w:rPr>
          <w:rFonts w:cs="Times New Roman"/>
          <w:noProof/>
        </w:rPr>
        <w:t xml:space="preserve"> and</w:t>
      </w:r>
      <w:r w:rsidRPr="00380B24">
        <w:rPr>
          <w:rFonts w:cs="Times New Roman"/>
          <w:noProof/>
        </w:rPr>
        <w:t xml:space="preserve"> operational cooperation. The ECCF was expected to streamline certification processes</w:t>
      </w:r>
      <w:r w:rsidR="00976B15" w:rsidRPr="00380B24">
        <w:rPr>
          <w:rFonts w:cs="Times New Roman"/>
          <w:noProof/>
        </w:rPr>
        <w:t xml:space="preserve"> and</w:t>
      </w:r>
      <w:r w:rsidRPr="00380B24">
        <w:rPr>
          <w:rFonts w:cs="Times New Roman"/>
          <w:noProof/>
        </w:rPr>
        <w:t xml:space="preserve"> reduce costs by up to 80</w:t>
      </w:r>
      <w:r w:rsidR="7222607C" w:rsidRPr="00380B24">
        <w:rPr>
          <w:rFonts w:cs="Times New Roman"/>
          <w:noProof/>
        </w:rPr>
        <w:t>%</w:t>
      </w:r>
      <w:r w:rsidRPr="00380B24">
        <w:rPr>
          <w:rFonts w:cs="Times New Roman"/>
          <w:noProof/>
        </w:rPr>
        <w:t xml:space="preserve"> for certain products</w:t>
      </w:r>
      <w:r w:rsidR="00976B15" w:rsidRPr="00380B24">
        <w:rPr>
          <w:rFonts w:cs="Times New Roman"/>
          <w:noProof/>
        </w:rPr>
        <w:t>.</w:t>
      </w:r>
      <w:r w:rsidR="3244B01F" w:rsidRPr="00380B24">
        <w:rPr>
          <w:rFonts w:cs="Times New Roman"/>
          <w:noProof/>
        </w:rPr>
        <w:t xml:space="preserve"> </w:t>
      </w:r>
      <w:r w:rsidR="00A320C3" w:rsidRPr="00380B24">
        <w:rPr>
          <w:rFonts w:cs="Times New Roman"/>
          <w:noProof/>
        </w:rPr>
        <w:t>The intervention logic was that by empowering ENISA and establishing a harmonised certification framework, the EU would be better equipped to respond to cyber threats, support the digital single market</w:t>
      </w:r>
      <w:r w:rsidR="00B5380B" w:rsidRPr="00380B24">
        <w:rPr>
          <w:rFonts w:cs="Times New Roman"/>
          <w:noProof/>
        </w:rPr>
        <w:t xml:space="preserve"> and</w:t>
      </w:r>
      <w:r w:rsidR="00A320C3" w:rsidRPr="00380B24">
        <w:rPr>
          <w:rFonts w:cs="Times New Roman"/>
          <w:noProof/>
        </w:rPr>
        <w:t xml:space="preserve"> protect citizens and businesses. Success was expected to be reflected in a more harmonised and resilient cybersecurity landscape, with reduced costs and barriers for businesses</w:t>
      </w:r>
      <w:r w:rsidR="00B5380B" w:rsidRPr="00380B24">
        <w:rPr>
          <w:rFonts w:cs="Times New Roman"/>
          <w:noProof/>
        </w:rPr>
        <w:t xml:space="preserve"> and</w:t>
      </w:r>
      <w:r w:rsidR="00A320C3" w:rsidRPr="00380B24">
        <w:rPr>
          <w:rFonts w:cs="Times New Roman"/>
          <w:noProof/>
        </w:rPr>
        <w:t xml:space="preserve"> increased trust and awareness among users.</w:t>
      </w:r>
    </w:p>
    <w:p w14:paraId="0C4071F8" w14:textId="76B86B64" w:rsidR="00E56254" w:rsidRPr="00380B24" w:rsidRDefault="00E56254" w:rsidP="2ADE32A1">
      <w:pPr>
        <w:spacing w:line="240" w:lineRule="auto"/>
        <w:jc w:val="both"/>
        <w:rPr>
          <w:rFonts w:cs="Times New Roman"/>
          <w:noProof/>
        </w:rPr>
      </w:pPr>
      <w:r w:rsidRPr="00380B24">
        <w:rPr>
          <w:rFonts w:cs="Times New Roman"/>
          <w:noProof/>
        </w:rPr>
        <w:t>The</w:t>
      </w:r>
      <w:r w:rsidR="00C90B33" w:rsidRPr="00380B24">
        <w:rPr>
          <w:rFonts w:cs="Times New Roman"/>
          <w:noProof/>
        </w:rPr>
        <w:t xml:space="preserve"> strategic objective of the</w:t>
      </w:r>
      <w:r w:rsidRPr="00380B24">
        <w:rPr>
          <w:rFonts w:cs="Times New Roman"/>
          <w:noProof/>
        </w:rPr>
        <w:t xml:space="preserve"> intervention logic for the EU cybersecurity certification scheme </w:t>
      </w:r>
      <w:r w:rsidR="007877E6" w:rsidRPr="00380B24">
        <w:rPr>
          <w:rFonts w:cs="Times New Roman"/>
          <w:noProof/>
        </w:rPr>
        <w:t>was</w:t>
      </w:r>
      <w:r w:rsidRPr="00380B24">
        <w:rPr>
          <w:rFonts w:cs="Times New Roman"/>
          <w:noProof/>
        </w:rPr>
        <w:t xml:space="preserve"> formulated as follows: Create a European ICT Security Certification Framework that at the same time, avoids the fragmentation resulting from different approaches across European Union and is as close as possible up to international standards in order</w:t>
      </w:r>
      <w:r w:rsidR="00057B0F" w:rsidRPr="00380B24">
        <w:rPr>
          <w:rFonts w:cs="Times New Roman"/>
          <w:noProof/>
        </w:rPr>
        <w:t xml:space="preserve"> to</w:t>
      </w:r>
      <w:r w:rsidRPr="00380B24">
        <w:rPr>
          <w:rFonts w:cs="Times New Roman"/>
          <w:noProof/>
        </w:rPr>
        <w:t xml:space="preserve"> reduce trade hindrances</w:t>
      </w:r>
      <w:r w:rsidR="007877E6" w:rsidRPr="00380B24">
        <w:rPr>
          <w:rFonts w:cs="Times New Roman"/>
          <w:noProof/>
        </w:rPr>
        <w:t>.</w:t>
      </w:r>
    </w:p>
    <w:p w14:paraId="1DAEEB2E" w14:textId="4011CB29" w:rsidR="00D71E45" w:rsidRPr="00380B24" w:rsidRDefault="00A320C3" w:rsidP="2ADE32A1">
      <w:pPr>
        <w:spacing w:line="240" w:lineRule="auto"/>
        <w:jc w:val="both"/>
        <w:rPr>
          <w:rFonts w:cs="Times New Roman"/>
          <w:noProof/>
        </w:rPr>
      </w:pPr>
      <w:r w:rsidRPr="00380B24">
        <w:rPr>
          <w:rFonts w:cs="Times New Roman"/>
          <w:noProof/>
        </w:rPr>
        <w:t xml:space="preserve">Quantitatively, </w:t>
      </w:r>
      <w:r w:rsidR="000718BF" w:rsidRPr="00380B24">
        <w:rPr>
          <w:rFonts w:cs="Times New Roman"/>
          <w:noProof/>
        </w:rPr>
        <w:t xml:space="preserve">according to the 2017 IA, </w:t>
      </w:r>
      <w:r w:rsidRPr="00380B24">
        <w:rPr>
          <w:rFonts w:cs="Times New Roman"/>
          <w:noProof/>
        </w:rPr>
        <w:t xml:space="preserve">before </w:t>
      </w:r>
      <w:r w:rsidR="009F05A3" w:rsidRPr="00380B24">
        <w:rPr>
          <w:rFonts w:cs="Times New Roman"/>
          <w:noProof/>
        </w:rPr>
        <w:t>action was taken</w:t>
      </w:r>
      <w:r w:rsidRPr="00380B24">
        <w:rPr>
          <w:rFonts w:cs="Times New Roman"/>
          <w:noProof/>
        </w:rPr>
        <w:t xml:space="preserve">, certification costs for products like smart meters could exceed </w:t>
      </w:r>
      <w:r w:rsidR="00A8065F" w:rsidRPr="00380B24">
        <w:rPr>
          <w:rFonts w:cs="Times New Roman"/>
          <w:noProof/>
        </w:rPr>
        <w:t>EUR</w:t>
      </w:r>
      <w:r w:rsidR="00A12133" w:rsidRPr="00380B24">
        <w:rPr>
          <w:rFonts w:cs="Times New Roman"/>
          <w:noProof/>
        </w:rPr>
        <w:t> </w:t>
      </w:r>
      <w:r w:rsidRPr="00380B24">
        <w:rPr>
          <w:rFonts w:cs="Times New Roman"/>
          <w:noProof/>
        </w:rPr>
        <w:t>300</w:t>
      </w:r>
      <w:r w:rsidR="00A12133" w:rsidRPr="00380B24">
        <w:rPr>
          <w:rFonts w:cs="Times New Roman"/>
          <w:noProof/>
        </w:rPr>
        <w:t> </w:t>
      </w:r>
      <w:r w:rsidRPr="00380B24">
        <w:rPr>
          <w:rFonts w:cs="Times New Roman"/>
          <w:noProof/>
        </w:rPr>
        <w:t xml:space="preserve">000 for two markets, with processes taking six to eighteen months. For cloud services, compliance costs were estimated at </w:t>
      </w:r>
      <w:r w:rsidR="00A8065F" w:rsidRPr="00380B24">
        <w:rPr>
          <w:rFonts w:cs="Times New Roman"/>
          <w:noProof/>
        </w:rPr>
        <w:t>EUR</w:t>
      </w:r>
      <w:r w:rsidR="00A12133" w:rsidRPr="00380B24">
        <w:rPr>
          <w:rFonts w:cs="Times New Roman"/>
          <w:noProof/>
        </w:rPr>
        <w:t> </w:t>
      </w:r>
      <w:r w:rsidRPr="00380B24">
        <w:rPr>
          <w:rFonts w:cs="Times New Roman"/>
          <w:noProof/>
        </w:rPr>
        <w:t>1.2 billion, representing up to 10</w:t>
      </w:r>
      <w:r w:rsidR="00F3375E" w:rsidRPr="00380B24">
        <w:rPr>
          <w:rFonts w:cs="Times New Roman"/>
          <w:noProof/>
        </w:rPr>
        <w:t>%</w:t>
      </w:r>
      <w:r w:rsidRPr="00380B24">
        <w:rPr>
          <w:rFonts w:cs="Times New Roman"/>
          <w:noProof/>
        </w:rPr>
        <w:t xml:space="preserve"> of annual expenditures</w:t>
      </w:r>
      <w:r w:rsidR="00B5380B" w:rsidRPr="00380B24">
        <w:rPr>
          <w:rFonts w:cs="Times New Roman"/>
          <w:noProof/>
        </w:rPr>
        <w:t xml:space="preserve"> and</w:t>
      </w:r>
      <w:r w:rsidRPr="00380B24">
        <w:rPr>
          <w:rFonts w:cs="Times New Roman"/>
          <w:noProof/>
        </w:rPr>
        <w:t xml:space="preserve"> certification could take up to nine months. The CSA aimed to reduce these costs by up to 80</w:t>
      </w:r>
      <w:r w:rsidR="00F3375E" w:rsidRPr="00380B24">
        <w:rPr>
          <w:rFonts w:cs="Times New Roman"/>
          <w:noProof/>
        </w:rPr>
        <w:t>%</w:t>
      </w:r>
      <w:r w:rsidRPr="00380B24">
        <w:rPr>
          <w:rFonts w:cs="Times New Roman"/>
          <w:noProof/>
        </w:rPr>
        <w:t xml:space="preserve"> for smart meters and to achieve yearly savings of </w:t>
      </w:r>
      <w:r w:rsidR="00A8065F" w:rsidRPr="00380B24">
        <w:rPr>
          <w:rFonts w:cs="Times New Roman"/>
          <w:noProof/>
        </w:rPr>
        <w:t>EUR</w:t>
      </w:r>
      <w:r w:rsidR="00A12133" w:rsidRPr="00380B24">
        <w:rPr>
          <w:rFonts w:cs="Times New Roman"/>
          <w:noProof/>
        </w:rPr>
        <w:t> </w:t>
      </w:r>
      <w:r w:rsidRPr="00380B24">
        <w:rPr>
          <w:rFonts w:cs="Times New Roman"/>
          <w:noProof/>
        </w:rPr>
        <w:t>1.1 billion in the EU public sector for cloud services, with certification times reduced to four to six months.</w:t>
      </w:r>
    </w:p>
    <w:p w14:paraId="10CEAD38" w14:textId="4AD1729B" w:rsidR="008530D4" w:rsidRPr="00380B24" w:rsidRDefault="00450F57" w:rsidP="00EF1EE7">
      <w:pPr>
        <w:pStyle w:val="Heading2"/>
        <w:numPr>
          <w:ilvl w:val="1"/>
          <w:numId w:val="5"/>
        </w:numPr>
        <w:rPr>
          <w:noProof/>
          <w:szCs w:val="24"/>
        </w:rPr>
      </w:pPr>
      <w:bookmarkStart w:id="22" w:name="_Toc42093484"/>
      <w:bookmarkStart w:id="23" w:name="_Toc42093551"/>
      <w:bookmarkStart w:id="24" w:name="_Toc42093674"/>
      <w:bookmarkStart w:id="25" w:name="_Toc42093885"/>
      <w:bookmarkStart w:id="26" w:name="_Toc218855941"/>
      <w:r w:rsidRPr="00380B24">
        <w:rPr>
          <w:noProof/>
          <w:szCs w:val="24"/>
        </w:rPr>
        <w:t>P</w:t>
      </w:r>
      <w:r w:rsidR="008530D4" w:rsidRPr="00380B24">
        <w:rPr>
          <w:noProof/>
          <w:szCs w:val="24"/>
        </w:rPr>
        <w:t>oint</w:t>
      </w:r>
      <w:r w:rsidRPr="00380B24">
        <w:rPr>
          <w:noProof/>
          <w:szCs w:val="24"/>
        </w:rPr>
        <w:t>(</w:t>
      </w:r>
      <w:r w:rsidR="008530D4" w:rsidRPr="00380B24">
        <w:rPr>
          <w:noProof/>
          <w:szCs w:val="24"/>
        </w:rPr>
        <w:t>s</w:t>
      </w:r>
      <w:r w:rsidRPr="00380B24">
        <w:rPr>
          <w:noProof/>
          <w:szCs w:val="24"/>
        </w:rPr>
        <w:t>)</w:t>
      </w:r>
      <w:r w:rsidR="008530D4" w:rsidRPr="00380B24">
        <w:rPr>
          <w:noProof/>
          <w:szCs w:val="24"/>
        </w:rPr>
        <w:t xml:space="preserve"> of comparison</w:t>
      </w:r>
      <w:bookmarkEnd w:id="22"/>
      <w:bookmarkEnd w:id="23"/>
      <w:bookmarkEnd w:id="24"/>
      <w:bookmarkEnd w:id="25"/>
      <w:bookmarkEnd w:id="26"/>
      <w:r w:rsidR="008530D4" w:rsidRPr="00380B24">
        <w:rPr>
          <w:noProof/>
          <w:szCs w:val="24"/>
        </w:rPr>
        <w:t xml:space="preserve"> </w:t>
      </w:r>
    </w:p>
    <w:p w14:paraId="7CFD4D06" w14:textId="05ABB87E" w:rsidR="009D75D8" w:rsidRPr="00380B24" w:rsidRDefault="009D75D8" w:rsidP="2ADE32A1">
      <w:pPr>
        <w:spacing w:line="240" w:lineRule="auto"/>
        <w:jc w:val="both"/>
        <w:rPr>
          <w:rFonts w:cs="Times New Roman"/>
          <w:noProof/>
        </w:rPr>
      </w:pPr>
      <w:r w:rsidRPr="00380B24">
        <w:rPr>
          <w:rFonts w:cs="Times New Roman"/>
          <w:noProof/>
        </w:rPr>
        <w:t xml:space="preserve">This section reconstructs the state of play in the </w:t>
      </w:r>
      <w:r w:rsidR="0055297D" w:rsidRPr="00380B24">
        <w:rPr>
          <w:rFonts w:cs="Times New Roman"/>
          <w:noProof/>
        </w:rPr>
        <w:t>EU</w:t>
      </w:r>
      <w:r w:rsidRPr="00380B24">
        <w:rPr>
          <w:rFonts w:cs="Times New Roman"/>
          <w:noProof/>
        </w:rPr>
        <w:t xml:space="preserve"> as of 2017, drawing on the 2017 </w:t>
      </w:r>
      <w:r w:rsidR="004D1199" w:rsidRPr="00380B24">
        <w:rPr>
          <w:rFonts w:cs="Times New Roman"/>
          <w:noProof/>
        </w:rPr>
        <w:t>IA</w:t>
      </w:r>
      <w:r w:rsidRPr="00380B24">
        <w:rPr>
          <w:rFonts w:cs="Times New Roman"/>
          <w:noProof/>
        </w:rPr>
        <w:t xml:space="preserve"> and its supporting studies, </w:t>
      </w:r>
      <w:r w:rsidR="00E672CC" w:rsidRPr="00380B24">
        <w:rPr>
          <w:rFonts w:cs="Times New Roman"/>
          <w:noProof/>
        </w:rPr>
        <w:t>stakeholders’</w:t>
      </w:r>
      <w:r w:rsidRPr="00380B24">
        <w:rPr>
          <w:rFonts w:cs="Times New Roman"/>
          <w:noProof/>
        </w:rPr>
        <w:t xml:space="preserve"> consultations</w:t>
      </w:r>
      <w:r w:rsidR="00B5380B" w:rsidRPr="00380B24">
        <w:rPr>
          <w:rFonts w:cs="Times New Roman"/>
          <w:noProof/>
        </w:rPr>
        <w:t xml:space="preserve"> and</w:t>
      </w:r>
      <w:r w:rsidRPr="00380B24">
        <w:rPr>
          <w:rFonts w:cs="Times New Roman"/>
          <w:noProof/>
        </w:rPr>
        <w:t xml:space="preserve"> economic analyses. The baseline scenario reflects the situation before the adoption of the CSA and serves as the main point of comparison for assessing subsequent developments. It covers ENISA’s status and resources, the certification landscape, relevant market and economic data</w:t>
      </w:r>
      <w:r w:rsidR="0055297D" w:rsidRPr="00380B24">
        <w:rPr>
          <w:rFonts w:cs="Times New Roman"/>
          <w:noProof/>
        </w:rPr>
        <w:t>,</w:t>
      </w:r>
      <w:r w:rsidR="00B5380B" w:rsidRPr="00380B24">
        <w:rPr>
          <w:rFonts w:cs="Times New Roman"/>
          <w:noProof/>
        </w:rPr>
        <w:t xml:space="preserve"> </w:t>
      </w:r>
      <w:r w:rsidR="00766F9B" w:rsidRPr="00380B24">
        <w:rPr>
          <w:rFonts w:cs="Times New Roman"/>
          <w:noProof/>
        </w:rPr>
        <w:t xml:space="preserve">as well as </w:t>
      </w:r>
      <w:r w:rsidRPr="00380B24">
        <w:rPr>
          <w:rFonts w:cs="Times New Roman"/>
          <w:noProof/>
        </w:rPr>
        <w:t>stakeholder perceptions and consultation data.</w:t>
      </w:r>
    </w:p>
    <w:p w14:paraId="157CB625" w14:textId="6B9AB7A6" w:rsidR="009D75D8" w:rsidRPr="00380B24" w:rsidRDefault="009D75D8" w:rsidP="00633176">
      <w:pPr>
        <w:spacing w:line="240" w:lineRule="auto"/>
        <w:jc w:val="both"/>
        <w:rPr>
          <w:rFonts w:cs="Times New Roman"/>
          <w:b/>
          <w:bCs/>
          <w:noProof/>
          <w:szCs w:val="24"/>
        </w:rPr>
      </w:pPr>
      <w:r w:rsidRPr="00380B24">
        <w:rPr>
          <w:rFonts w:cs="Times New Roman"/>
          <w:b/>
          <w:bCs/>
          <w:noProof/>
          <w:szCs w:val="24"/>
        </w:rPr>
        <w:t xml:space="preserve">ENISA’s </w:t>
      </w:r>
      <w:r w:rsidR="00F10DF8" w:rsidRPr="00380B24">
        <w:rPr>
          <w:rFonts w:cs="Times New Roman"/>
          <w:b/>
          <w:bCs/>
          <w:noProof/>
          <w:szCs w:val="24"/>
        </w:rPr>
        <w:t>s</w:t>
      </w:r>
      <w:r w:rsidRPr="00380B24">
        <w:rPr>
          <w:rFonts w:cs="Times New Roman"/>
          <w:b/>
          <w:bCs/>
          <w:noProof/>
          <w:szCs w:val="24"/>
        </w:rPr>
        <w:t xml:space="preserve">tatus and </w:t>
      </w:r>
      <w:r w:rsidR="00F10DF8" w:rsidRPr="00380B24">
        <w:rPr>
          <w:rFonts w:cs="Times New Roman"/>
          <w:b/>
          <w:bCs/>
          <w:noProof/>
          <w:szCs w:val="24"/>
        </w:rPr>
        <w:t>r</w:t>
      </w:r>
      <w:r w:rsidRPr="00380B24">
        <w:rPr>
          <w:rFonts w:cs="Times New Roman"/>
          <w:b/>
          <w:bCs/>
          <w:noProof/>
          <w:szCs w:val="24"/>
        </w:rPr>
        <w:t>esources</w:t>
      </w:r>
    </w:p>
    <w:p w14:paraId="61B21084" w14:textId="28C35D23" w:rsidR="009D75D8" w:rsidRPr="00380B24" w:rsidRDefault="6544FFA4" w:rsidP="143D5D28">
      <w:pPr>
        <w:spacing w:line="240" w:lineRule="auto"/>
        <w:jc w:val="both"/>
        <w:rPr>
          <w:rFonts w:cs="Times New Roman"/>
          <w:noProof/>
        </w:rPr>
      </w:pPr>
      <w:r w:rsidRPr="00380B24">
        <w:rPr>
          <w:rFonts w:cs="Times New Roman"/>
          <w:noProof/>
        </w:rPr>
        <w:t xml:space="preserve">In 2017, ENISA was operating under a fixed-term mandate that was due to expire in 2020. </w:t>
      </w:r>
      <w:r w:rsidR="006B141B" w:rsidRPr="00380B24">
        <w:rPr>
          <w:rFonts w:cs="Times New Roman"/>
          <w:noProof/>
        </w:rPr>
        <w:t>Its</w:t>
      </w:r>
      <w:r w:rsidRPr="00380B24">
        <w:rPr>
          <w:rFonts w:cs="Times New Roman"/>
          <w:noProof/>
        </w:rPr>
        <w:t xml:space="preserve"> annual EU contribution was </w:t>
      </w:r>
      <w:r w:rsidR="7812F674" w:rsidRPr="00380B24">
        <w:rPr>
          <w:rFonts w:cs="Times New Roman"/>
          <w:noProof/>
        </w:rPr>
        <w:t>EUR</w:t>
      </w:r>
      <w:r w:rsidR="00A12133" w:rsidRPr="00380B24">
        <w:rPr>
          <w:rFonts w:cs="Times New Roman"/>
          <w:noProof/>
        </w:rPr>
        <w:t> </w:t>
      </w:r>
      <w:r w:rsidRPr="00380B24">
        <w:rPr>
          <w:rFonts w:cs="Times New Roman"/>
          <w:noProof/>
        </w:rPr>
        <w:t>10.3 million</w:t>
      </w:r>
      <w:r w:rsidR="3244B01F" w:rsidRPr="00380B24">
        <w:rPr>
          <w:rFonts w:cs="Times New Roman"/>
          <w:noProof/>
        </w:rPr>
        <w:t xml:space="preserve"> and</w:t>
      </w:r>
      <w:r w:rsidRPr="00380B24">
        <w:rPr>
          <w:rFonts w:cs="Times New Roman"/>
          <w:noProof/>
        </w:rPr>
        <w:t xml:space="preserve"> it had an authorised establishment plan of 48 staff members, making it one of the smallest EU agencies in terms of both budget and personnel. Despite its broad mandate, which included </w:t>
      </w:r>
      <w:r w:rsidR="440C71DA" w:rsidRPr="00380B24">
        <w:rPr>
          <w:rFonts w:cs="Times New Roman"/>
          <w:noProof/>
        </w:rPr>
        <w:t xml:space="preserve">support for </w:t>
      </w:r>
      <w:r w:rsidRPr="00380B24">
        <w:rPr>
          <w:rFonts w:cs="Times New Roman"/>
          <w:noProof/>
        </w:rPr>
        <w:t xml:space="preserve">policy </w:t>
      </w:r>
      <w:r w:rsidR="497DAAFE" w:rsidRPr="00380B24">
        <w:rPr>
          <w:rFonts w:cs="Times New Roman"/>
          <w:noProof/>
        </w:rPr>
        <w:t>development and implementation</w:t>
      </w:r>
      <w:r w:rsidRPr="00380B24">
        <w:rPr>
          <w:rFonts w:cs="Times New Roman"/>
          <w:noProof/>
        </w:rPr>
        <w:t>, capacity building, community building</w:t>
      </w:r>
      <w:r w:rsidR="3244B01F" w:rsidRPr="00380B24">
        <w:rPr>
          <w:rFonts w:cs="Times New Roman"/>
          <w:noProof/>
        </w:rPr>
        <w:t xml:space="preserve"> and</w:t>
      </w:r>
      <w:r w:rsidRPr="00380B24">
        <w:rPr>
          <w:rFonts w:cs="Times New Roman"/>
          <w:noProof/>
        </w:rPr>
        <w:t xml:space="preserve"> </w:t>
      </w:r>
      <w:r w:rsidR="3B6EF235" w:rsidRPr="00380B24">
        <w:rPr>
          <w:rFonts w:cs="Times New Roman"/>
          <w:noProof/>
        </w:rPr>
        <w:t xml:space="preserve">support for </w:t>
      </w:r>
      <w:r w:rsidRPr="00380B24">
        <w:rPr>
          <w:rFonts w:cs="Times New Roman"/>
          <w:noProof/>
        </w:rPr>
        <w:t>operational cooperation, ENISA’s resources were widely recognised as insufficient to meet the growing and evolving demands from Member States, EU institutions</w:t>
      </w:r>
      <w:r w:rsidR="3244B01F" w:rsidRPr="00380B24">
        <w:rPr>
          <w:rFonts w:cs="Times New Roman"/>
          <w:noProof/>
        </w:rPr>
        <w:t xml:space="preserve"> and</w:t>
      </w:r>
      <w:r w:rsidRPr="00380B24">
        <w:rPr>
          <w:rFonts w:cs="Times New Roman"/>
          <w:noProof/>
        </w:rPr>
        <w:t xml:space="preserve"> the private sector.</w:t>
      </w:r>
    </w:p>
    <w:p w14:paraId="69DD7B28" w14:textId="7EC0C4CA" w:rsidR="009D75D8" w:rsidRPr="00380B24" w:rsidRDefault="006B141B" w:rsidP="00633176">
      <w:pPr>
        <w:spacing w:line="240" w:lineRule="auto"/>
        <w:jc w:val="both"/>
        <w:rPr>
          <w:rFonts w:cs="Times New Roman"/>
          <w:noProof/>
          <w:szCs w:val="24"/>
        </w:rPr>
      </w:pPr>
      <w:r w:rsidRPr="00380B24">
        <w:rPr>
          <w:rFonts w:cs="Times New Roman"/>
          <w:noProof/>
          <w:szCs w:val="24"/>
        </w:rPr>
        <w:t xml:space="preserve">When </w:t>
      </w:r>
      <w:r w:rsidR="009D75D8" w:rsidRPr="00380B24">
        <w:rPr>
          <w:rFonts w:cs="Times New Roman"/>
          <w:noProof/>
          <w:szCs w:val="24"/>
        </w:rPr>
        <w:t xml:space="preserve">ENISA’s performance </w:t>
      </w:r>
      <w:r w:rsidRPr="00380B24">
        <w:rPr>
          <w:rFonts w:cs="Times New Roman"/>
          <w:noProof/>
          <w:szCs w:val="24"/>
        </w:rPr>
        <w:t xml:space="preserve">was evaluated </w:t>
      </w:r>
      <w:r w:rsidR="009D75D8" w:rsidRPr="00380B24">
        <w:rPr>
          <w:rFonts w:cs="Times New Roman"/>
          <w:noProof/>
          <w:szCs w:val="24"/>
        </w:rPr>
        <w:t>for the period 2013</w:t>
      </w:r>
      <w:r w:rsidR="00A12133" w:rsidRPr="00380B24">
        <w:rPr>
          <w:rFonts w:cs="Times New Roman"/>
          <w:noProof/>
          <w:szCs w:val="24"/>
        </w:rPr>
        <w:t>-</w:t>
      </w:r>
      <w:r w:rsidR="009D75D8" w:rsidRPr="00380B24">
        <w:rPr>
          <w:rFonts w:cs="Times New Roman"/>
          <w:noProof/>
          <w:szCs w:val="24"/>
        </w:rPr>
        <w:t>201</w:t>
      </w:r>
      <w:r w:rsidR="002C28FF" w:rsidRPr="00380B24">
        <w:rPr>
          <w:rFonts w:cs="Times New Roman"/>
          <w:noProof/>
          <w:szCs w:val="24"/>
        </w:rPr>
        <w:t>6</w:t>
      </w:r>
      <w:r w:rsidRPr="00380B24">
        <w:rPr>
          <w:rFonts w:cs="Times New Roman"/>
          <w:noProof/>
          <w:szCs w:val="24"/>
        </w:rPr>
        <w:t xml:space="preserve">, it </w:t>
      </w:r>
      <w:r w:rsidR="009D75D8" w:rsidRPr="00380B24">
        <w:rPr>
          <w:rFonts w:cs="Times New Roman"/>
          <w:noProof/>
          <w:szCs w:val="24"/>
        </w:rPr>
        <w:t>was</w:t>
      </w:r>
      <w:r w:rsidRPr="00380B24">
        <w:rPr>
          <w:rFonts w:cs="Times New Roman"/>
          <w:noProof/>
          <w:szCs w:val="24"/>
        </w:rPr>
        <w:t xml:space="preserve"> found to be</w:t>
      </w:r>
      <w:r w:rsidR="009D75D8" w:rsidRPr="00380B24">
        <w:rPr>
          <w:rFonts w:cs="Times New Roman"/>
          <w:noProof/>
          <w:szCs w:val="24"/>
        </w:rPr>
        <w:t xml:space="preserve"> relevant and efficient to a large extent, but its effectiveness, coherence</w:t>
      </w:r>
      <w:r w:rsidR="00B5380B" w:rsidRPr="00380B24">
        <w:rPr>
          <w:rFonts w:cs="Times New Roman"/>
          <w:noProof/>
          <w:szCs w:val="24"/>
        </w:rPr>
        <w:t xml:space="preserve"> and</w:t>
      </w:r>
      <w:r w:rsidR="009D75D8" w:rsidRPr="00380B24">
        <w:rPr>
          <w:rFonts w:cs="Times New Roman"/>
          <w:noProof/>
          <w:szCs w:val="24"/>
        </w:rPr>
        <w:t xml:space="preserve"> EU</w:t>
      </w:r>
      <w:r w:rsidR="005B564B" w:rsidRPr="00380B24">
        <w:rPr>
          <w:rFonts w:cs="Times New Roman"/>
          <w:noProof/>
          <w:szCs w:val="24"/>
        </w:rPr>
        <w:t xml:space="preserve"> </w:t>
      </w:r>
      <w:r w:rsidR="009D75D8" w:rsidRPr="00380B24">
        <w:rPr>
          <w:rFonts w:cs="Times New Roman"/>
          <w:noProof/>
          <w:szCs w:val="24"/>
        </w:rPr>
        <w:t>added value were only partially achieved. The fixed-term mandate was a significant limitation, as it prevented long-term planning and sustainable support for Member States and EU institutions. Furthermore, ENISA’s ability to recruit and retain highly qualified experts was hampered by its location (split between Athens and Heraklion) and the predominance of fixed-term contracts, which made it less attractive compared to other agencies or the private sector.</w:t>
      </w:r>
    </w:p>
    <w:p w14:paraId="2684047E" w14:textId="65500E72" w:rsidR="009D75D8" w:rsidRPr="00380B24" w:rsidRDefault="6544FFA4" w:rsidP="143D5D28">
      <w:pPr>
        <w:spacing w:line="240" w:lineRule="auto"/>
        <w:jc w:val="both"/>
        <w:rPr>
          <w:rFonts w:cs="Times New Roman"/>
          <w:noProof/>
        </w:rPr>
      </w:pPr>
      <w:r w:rsidRPr="00380B24">
        <w:rPr>
          <w:rFonts w:cs="Times New Roman"/>
          <w:noProof/>
        </w:rPr>
        <w:t>Stakeholder consultations reinforced these findings. A majority of respondents considered ENISA’s size insufficient for its workload</w:t>
      </w:r>
      <w:r w:rsidR="00350B4B" w:rsidRPr="00380B24">
        <w:rPr>
          <w:rFonts w:cs="Times New Roman"/>
          <w:noProof/>
        </w:rPr>
        <w:t>. T</w:t>
      </w:r>
      <w:r w:rsidRPr="00380B24">
        <w:rPr>
          <w:rFonts w:cs="Times New Roman"/>
          <w:noProof/>
        </w:rPr>
        <w:t xml:space="preserve">here was a broad consensus that both its resources and mandate needed to be adapted to enable it to support Member States in facing future cybersecurity challenges. While ENISA’s activities were generally coherent with those of other organisations, there was a clear need for a more coordinated approach at EU level. The agency’s main added value was seen in its ability to enhance cooperation between Member States and </w:t>
      </w:r>
      <w:r w:rsidR="00350B4B" w:rsidRPr="00380B24">
        <w:rPr>
          <w:rFonts w:cs="Times New Roman"/>
          <w:noProof/>
        </w:rPr>
        <w:t xml:space="preserve">communities under the </w:t>
      </w:r>
      <w:r w:rsidRPr="00380B24">
        <w:rPr>
          <w:rFonts w:cs="Times New Roman"/>
          <w:noProof/>
        </w:rPr>
        <w:t xml:space="preserve">NIS </w:t>
      </w:r>
      <w:r w:rsidR="4DA0950D" w:rsidRPr="00380B24">
        <w:rPr>
          <w:rFonts w:cs="Times New Roman"/>
          <w:noProof/>
        </w:rPr>
        <w:t>Directive</w:t>
      </w:r>
      <w:r w:rsidRPr="00380B24">
        <w:rPr>
          <w:rFonts w:cs="Times New Roman"/>
          <w:noProof/>
        </w:rPr>
        <w:t>, but its impact was limited by its scale and temporary mandate.</w:t>
      </w:r>
    </w:p>
    <w:p w14:paraId="5AE8F8A3" w14:textId="5192ABC5" w:rsidR="009D75D8" w:rsidRPr="00380B24" w:rsidRDefault="009D75D8" w:rsidP="00C57110">
      <w:pPr>
        <w:keepNext/>
        <w:spacing w:line="240" w:lineRule="auto"/>
        <w:jc w:val="both"/>
        <w:rPr>
          <w:rFonts w:cs="Times New Roman"/>
          <w:b/>
          <w:bCs/>
          <w:noProof/>
          <w:szCs w:val="24"/>
        </w:rPr>
      </w:pPr>
      <w:r w:rsidRPr="00380B24">
        <w:rPr>
          <w:rFonts w:cs="Times New Roman"/>
          <w:b/>
          <w:bCs/>
          <w:noProof/>
          <w:szCs w:val="24"/>
        </w:rPr>
        <w:t xml:space="preserve">Certification </w:t>
      </w:r>
      <w:r w:rsidR="00F10DF8" w:rsidRPr="00380B24">
        <w:rPr>
          <w:rFonts w:cs="Times New Roman"/>
          <w:b/>
          <w:bCs/>
          <w:noProof/>
          <w:szCs w:val="24"/>
        </w:rPr>
        <w:t>l</w:t>
      </w:r>
      <w:r w:rsidRPr="00380B24">
        <w:rPr>
          <w:rFonts w:cs="Times New Roman"/>
          <w:b/>
          <w:bCs/>
          <w:noProof/>
          <w:szCs w:val="24"/>
        </w:rPr>
        <w:t>andscape</w:t>
      </w:r>
    </w:p>
    <w:p w14:paraId="6C597D63" w14:textId="015EC0BC" w:rsidR="009D75D8" w:rsidRPr="00380B24" w:rsidRDefault="0131463A" w:rsidP="143D5D28">
      <w:pPr>
        <w:spacing w:line="240" w:lineRule="auto"/>
        <w:jc w:val="both"/>
        <w:rPr>
          <w:rFonts w:cs="Times New Roman"/>
          <w:noProof/>
        </w:rPr>
      </w:pPr>
      <w:r w:rsidRPr="00380B24">
        <w:rPr>
          <w:rFonts w:cs="Times New Roman"/>
          <w:noProof/>
        </w:rPr>
        <w:t xml:space="preserve">The certification landscape in the EU in 2017 was highly fragmented and complex. Multiple national and sectoral certification schemes existed. </w:t>
      </w:r>
      <w:r w:rsidR="2685E10C" w:rsidRPr="00380B24">
        <w:rPr>
          <w:rFonts w:cs="Times New Roman"/>
          <w:noProof/>
        </w:rPr>
        <w:t>M</w:t>
      </w:r>
      <w:r w:rsidRPr="00380B24">
        <w:rPr>
          <w:rFonts w:cs="Times New Roman"/>
          <w:noProof/>
        </w:rPr>
        <w:t>anufacturers often had to certify the same product multiple times to access different national markets. For example,</w:t>
      </w:r>
      <w:r w:rsidR="22226CA6" w:rsidRPr="00380B24">
        <w:rPr>
          <w:rFonts w:cs="Times New Roman"/>
          <w:noProof/>
        </w:rPr>
        <w:t xml:space="preserve"> according to the 2017 IA</w:t>
      </w:r>
      <w:r w:rsidR="00485DD6" w:rsidRPr="00380B24">
        <w:rPr>
          <w:rStyle w:val="FootnoteReference"/>
          <w:rFonts w:cs="Times New Roman"/>
          <w:noProof/>
        </w:rPr>
        <w:footnoteReference w:id="5"/>
      </w:r>
      <w:r w:rsidR="22226CA6" w:rsidRPr="00380B24">
        <w:rPr>
          <w:rFonts w:cs="Times New Roman"/>
          <w:noProof/>
        </w:rPr>
        <w:t>,</w:t>
      </w:r>
      <w:r w:rsidRPr="00380B24">
        <w:rPr>
          <w:rFonts w:cs="Times New Roman"/>
          <w:noProof/>
        </w:rPr>
        <w:t xml:space="preserve"> smart meter manufacturers faced costs of around </w:t>
      </w:r>
      <w:r w:rsidR="0DB836BF" w:rsidRPr="00380B24">
        <w:rPr>
          <w:rFonts w:cs="Times New Roman"/>
          <w:noProof/>
        </w:rPr>
        <w:t>EUR</w:t>
      </w:r>
      <w:r w:rsidR="2FC9EA08" w:rsidRPr="00380B24">
        <w:rPr>
          <w:rFonts w:cs="Times New Roman"/>
          <w:noProof/>
        </w:rPr>
        <w:t> </w:t>
      </w:r>
      <w:r w:rsidRPr="00380B24">
        <w:rPr>
          <w:rFonts w:cs="Times New Roman"/>
          <w:noProof/>
        </w:rPr>
        <w:t>1</w:t>
      </w:r>
      <w:r w:rsidR="2FC9EA08" w:rsidRPr="00380B24">
        <w:rPr>
          <w:rFonts w:cs="Times New Roman"/>
          <w:noProof/>
        </w:rPr>
        <w:t> </w:t>
      </w:r>
      <w:r w:rsidRPr="00380B24">
        <w:rPr>
          <w:rFonts w:cs="Times New Roman"/>
          <w:noProof/>
        </w:rPr>
        <w:t>million to certify products in three countries, a barrier particularly penalis</w:t>
      </w:r>
      <w:r w:rsidR="00350B4B" w:rsidRPr="00380B24">
        <w:rPr>
          <w:rFonts w:cs="Times New Roman"/>
          <w:noProof/>
        </w:rPr>
        <w:t>ed</w:t>
      </w:r>
      <w:r w:rsidRPr="00380B24">
        <w:rPr>
          <w:rFonts w:cs="Times New Roman"/>
          <w:noProof/>
        </w:rPr>
        <w:t xml:space="preserve"> SMEs.</w:t>
      </w:r>
    </w:p>
    <w:p w14:paraId="7B6C32C8" w14:textId="4C568F8A" w:rsidR="009D75D8" w:rsidRPr="00380B24" w:rsidRDefault="009D75D8" w:rsidP="2ADE32A1">
      <w:pPr>
        <w:spacing w:line="240" w:lineRule="auto"/>
        <w:jc w:val="both"/>
        <w:rPr>
          <w:rFonts w:cs="Times New Roman"/>
          <w:noProof/>
        </w:rPr>
      </w:pPr>
      <w:r w:rsidRPr="00380B24">
        <w:rPr>
          <w:rFonts w:cs="Times New Roman"/>
          <w:noProof/>
        </w:rPr>
        <w:t xml:space="preserve">The SOG-IS Mutual Recognition Agreement (MRA) was the main European mechanism for certification, but it only included 12 Member States plus Norway and was limited to a few protection profiles for certain digital products. Certification processes were lengthy and costly: a CC certificate for the lowest assurance level could take six months and cost </w:t>
      </w:r>
      <w:r w:rsidR="00A8065F" w:rsidRPr="00380B24">
        <w:rPr>
          <w:rFonts w:cs="Times New Roman"/>
          <w:noProof/>
        </w:rPr>
        <w:t>EUR</w:t>
      </w:r>
      <w:r w:rsidR="00A12133" w:rsidRPr="00380B24">
        <w:rPr>
          <w:rFonts w:cs="Times New Roman"/>
          <w:noProof/>
        </w:rPr>
        <w:t> </w:t>
      </w:r>
      <w:r w:rsidRPr="00380B24">
        <w:rPr>
          <w:rFonts w:cs="Times New Roman"/>
          <w:noProof/>
        </w:rPr>
        <w:t>20</w:t>
      </w:r>
      <w:r w:rsidR="00A12133" w:rsidRPr="00380B24">
        <w:rPr>
          <w:rFonts w:cs="Times New Roman"/>
          <w:noProof/>
        </w:rPr>
        <w:t> </w:t>
      </w:r>
      <w:r w:rsidRPr="00380B24">
        <w:rPr>
          <w:rFonts w:cs="Times New Roman"/>
          <w:noProof/>
        </w:rPr>
        <w:t xml:space="preserve">000, while higher assurance levels could take up to two years and cost at least </w:t>
      </w:r>
      <w:r w:rsidR="00A8065F" w:rsidRPr="00380B24">
        <w:rPr>
          <w:rFonts w:cs="Times New Roman"/>
          <w:noProof/>
        </w:rPr>
        <w:t>EUR</w:t>
      </w:r>
      <w:r w:rsidR="00A12133" w:rsidRPr="00380B24">
        <w:rPr>
          <w:rFonts w:cs="Times New Roman"/>
          <w:noProof/>
        </w:rPr>
        <w:t> </w:t>
      </w:r>
      <w:r w:rsidRPr="00380B24">
        <w:rPr>
          <w:rFonts w:cs="Times New Roman"/>
          <w:noProof/>
        </w:rPr>
        <w:t>500</w:t>
      </w:r>
      <w:r w:rsidR="00A12133" w:rsidRPr="00380B24">
        <w:rPr>
          <w:rFonts w:cs="Times New Roman"/>
          <w:noProof/>
        </w:rPr>
        <w:t> </w:t>
      </w:r>
      <w:r w:rsidRPr="00380B24">
        <w:rPr>
          <w:rFonts w:cs="Times New Roman"/>
          <w:noProof/>
        </w:rPr>
        <w:t>000. The lack of a harmonised approach led to significant market fragmentation, increased costs</w:t>
      </w:r>
      <w:r w:rsidR="00B5380B" w:rsidRPr="00380B24">
        <w:rPr>
          <w:rFonts w:cs="Times New Roman"/>
          <w:noProof/>
        </w:rPr>
        <w:t xml:space="preserve"> and</w:t>
      </w:r>
      <w:r w:rsidRPr="00380B24">
        <w:rPr>
          <w:rFonts w:cs="Times New Roman"/>
          <w:noProof/>
        </w:rPr>
        <w:t xml:space="preserve"> barriers to entry, especially for smaller companies.</w:t>
      </w:r>
    </w:p>
    <w:p w14:paraId="6E7D6603" w14:textId="5A72E8FD" w:rsidR="009D75D8" w:rsidRPr="00380B24" w:rsidRDefault="009D75D8" w:rsidP="2ADE32A1">
      <w:pPr>
        <w:spacing w:line="240" w:lineRule="auto"/>
        <w:jc w:val="both"/>
        <w:rPr>
          <w:rFonts w:cs="Times New Roman"/>
          <w:noProof/>
        </w:rPr>
      </w:pPr>
      <w:r w:rsidRPr="00380B24">
        <w:rPr>
          <w:rFonts w:cs="Times New Roman"/>
          <w:noProof/>
        </w:rPr>
        <w:t xml:space="preserve">Surveys conducted as part of the </w:t>
      </w:r>
      <w:r w:rsidR="00450C53" w:rsidRPr="00380B24">
        <w:rPr>
          <w:rFonts w:cs="Times New Roman"/>
          <w:noProof/>
        </w:rPr>
        <w:t>2017 IA</w:t>
      </w:r>
      <w:r w:rsidRPr="00380B24">
        <w:rPr>
          <w:rFonts w:cs="Times New Roman"/>
          <w:noProof/>
        </w:rPr>
        <w:t xml:space="preserve"> showed that a majority of respondents were aware of multiple certification schemes for the same product or service</w:t>
      </w:r>
      <w:r w:rsidR="00B5380B" w:rsidRPr="00380B24">
        <w:rPr>
          <w:rFonts w:cs="Times New Roman"/>
          <w:noProof/>
        </w:rPr>
        <w:t xml:space="preserve"> and</w:t>
      </w:r>
      <w:r w:rsidRPr="00380B24">
        <w:rPr>
          <w:rFonts w:cs="Times New Roman"/>
          <w:noProof/>
        </w:rPr>
        <w:t xml:space="preserve"> a large majority agreed that mutual recognition was desirable at European level. The absence of a common EU framework for certification was widely seen as a major obstacle to the development of the digital single market and the competitiveness of European industry.</w:t>
      </w:r>
    </w:p>
    <w:p w14:paraId="5BC4A37C" w14:textId="300B0930" w:rsidR="009D75D8" w:rsidRPr="00380B24" w:rsidRDefault="6544FFA4" w:rsidP="143D5D28">
      <w:pPr>
        <w:spacing w:line="240" w:lineRule="auto"/>
        <w:jc w:val="both"/>
        <w:rPr>
          <w:rFonts w:cs="Times New Roman"/>
          <w:b/>
          <w:bCs/>
          <w:noProof/>
        </w:rPr>
      </w:pPr>
      <w:r w:rsidRPr="00380B24">
        <w:rPr>
          <w:rFonts w:cs="Times New Roman"/>
          <w:b/>
          <w:bCs/>
          <w:noProof/>
        </w:rPr>
        <w:t xml:space="preserve">Relevant </w:t>
      </w:r>
      <w:r w:rsidR="2B51C06C" w:rsidRPr="00380B24">
        <w:rPr>
          <w:rFonts w:cs="Times New Roman"/>
          <w:b/>
          <w:bCs/>
          <w:noProof/>
        </w:rPr>
        <w:t>m</w:t>
      </w:r>
      <w:r w:rsidRPr="00380B24">
        <w:rPr>
          <w:rFonts w:cs="Times New Roman"/>
          <w:b/>
          <w:bCs/>
          <w:noProof/>
        </w:rPr>
        <w:t xml:space="preserve">arket and </w:t>
      </w:r>
      <w:r w:rsidR="2B51C06C" w:rsidRPr="00380B24">
        <w:rPr>
          <w:rFonts w:cs="Times New Roman"/>
          <w:b/>
          <w:bCs/>
          <w:noProof/>
        </w:rPr>
        <w:t>e</w:t>
      </w:r>
      <w:r w:rsidRPr="00380B24">
        <w:rPr>
          <w:rFonts w:cs="Times New Roman"/>
          <w:b/>
          <w:bCs/>
          <w:noProof/>
        </w:rPr>
        <w:t xml:space="preserve">conomic </w:t>
      </w:r>
      <w:r w:rsidR="2B51C06C" w:rsidRPr="00380B24">
        <w:rPr>
          <w:rFonts w:cs="Times New Roman"/>
          <w:b/>
          <w:bCs/>
          <w:noProof/>
        </w:rPr>
        <w:t>d</w:t>
      </w:r>
      <w:r w:rsidRPr="00380B24">
        <w:rPr>
          <w:rFonts w:cs="Times New Roman"/>
          <w:b/>
          <w:bCs/>
          <w:noProof/>
        </w:rPr>
        <w:t>ata</w:t>
      </w:r>
    </w:p>
    <w:p w14:paraId="7660EA5E" w14:textId="3CAEF7AF" w:rsidR="009D75D8" w:rsidRPr="00380B24" w:rsidRDefault="3632D3CC" w:rsidP="143D5D28">
      <w:pPr>
        <w:spacing w:line="240" w:lineRule="auto"/>
        <w:jc w:val="both"/>
        <w:rPr>
          <w:rFonts w:cs="Times New Roman"/>
          <w:noProof/>
        </w:rPr>
      </w:pPr>
      <w:r w:rsidRPr="00380B24">
        <w:rPr>
          <w:rFonts w:cs="Times New Roman"/>
          <w:noProof/>
        </w:rPr>
        <w:t>According to the 2017 IA, t</w:t>
      </w:r>
      <w:r w:rsidR="0131463A" w:rsidRPr="00380B24">
        <w:rPr>
          <w:rFonts w:cs="Times New Roman"/>
          <w:noProof/>
        </w:rPr>
        <w:t>he economic impact of cybercrime in the EU was substantial. It was estimated at 0.41</w:t>
      </w:r>
      <w:r w:rsidR="3BED3428" w:rsidRPr="00380B24">
        <w:rPr>
          <w:rFonts w:cs="Times New Roman"/>
          <w:noProof/>
        </w:rPr>
        <w:t>%</w:t>
      </w:r>
      <w:r w:rsidR="0131463A" w:rsidRPr="00380B24">
        <w:rPr>
          <w:rFonts w:cs="Times New Roman"/>
          <w:noProof/>
        </w:rPr>
        <w:t xml:space="preserve"> of GDP, or around </w:t>
      </w:r>
      <w:r w:rsidR="0DB836BF" w:rsidRPr="00380B24">
        <w:rPr>
          <w:rFonts w:cs="Times New Roman"/>
          <w:noProof/>
        </w:rPr>
        <w:t>EUR</w:t>
      </w:r>
      <w:r w:rsidR="00A12133" w:rsidRPr="00380B24">
        <w:rPr>
          <w:rFonts w:cs="Times New Roman"/>
          <w:noProof/>
        </w:rPr>
        <w:t> </w:t>
      </w:r>
      <w:r w:rsidR="0131463A" w:rsidRPr="00380B24">
        <w:rPr>
          <w:rFonts w:cs="Times New Roman"/>
          <w:noProof/>
        </w:rPr>
        <w:t>55 billion in 2013, with Germany being the most affected Member State (1.6</w:t>
      </w:r>
      <w:r w:rsidR="3BED3428" w:rsidRPr="00380B24">
        <w:rPr>
          <w:rFonts w:cs="Times New Roman"/>
          <w:noProof/>
        </w:rPr>
        <w:t>%</w:t>
      </w:r>
      <w:r w:rsidR="0131463A" w:rsidRPr="00380B24">
        <w:rPr>
          <w:rFonts w:cs="Times New Roman"/>
          <w:noProof/>
        </w:rPr>
        <w:t xml:space="preserve"> of GDP)</w:t>
      </w:r>
      <w:r w:rsidR="009D75D8" w:rsidRPr="00380B24">
        <w:rPr>
          <w:rStyle w:val="FootnoteReference"/>
          <w:noProof/>
        </w:rPr>
        <w:footnoteReference w:id="6"/>
      </w:r>
      <w:r w:rsidR="00A12133" w:rsidRPr="00380B24">
        <w:rPr>
          <w:rFonts w:cs="Times New Roman"/>
          <w:noProof/>
        </w:rPr>
        <w:t>.</w:t>
      </w:r>
      <w:r w:rsidR="0131463A" w:rsidRPr="00380B24">
        <w:rPr>
          <w:rFonts w:cs="Times New Roman"/>
          <w:noProof/>
        </w:rPr>
        <w:t xml:space="preserve"> The cost of certification for smart meters</w:t>
      </w:r>
      <w:r w:rsidR="38A2C480" w:rsidRPr="00380B24">
        <w:rPr>
          <w:rFonts w:cs="Times New Roman"/>
          <w:noProof/>
        </w:rPr>
        <w:t xml:space="preserve"> </w:t>
      </w:r>
      <w:r w:rsidR="0131463A" w:rsidRPr="00380B24">
        <w:rPr>
          <w:rFonts w:cs="Times New Roman"/>
          <w:noProof/>
        </w:rPr>
        <w:t xml:space="preserve">was at least </w:t>
      </w:r>
      <w:r w:rsidR="0DB836BF" w:rsidRPr="00380B24">
        <w:rPr>
          <w:rFonts w:cs="Times New Roman"/>
          <w:noProof/>
        </w:rPr>
        <w:t>EUR</w:t>
      </w:r>
      <w:r w:rsidR="00A12133" w:rsidRPr="00380B24">
        <w:rPr>
          <w:rFonts w:cs="Times New Roman"/>
          <w:noProof/>
        </w:rPr>
        <w:t> </w:t>
      </w:r>
      <w:r w:rsidR="0131463A" w:rsidRPr="00380B24">
        <w:rPr>
          <w:rFonts w:cs="Times New Roman"/>
          <w:noProof/>
        </w:rPr>
        <w:t>300</w:t>
      </w:r>
      <w:r w:rsidR="00A12133" w:rsidRPr="00380B24">
        <w:rPr>
          <w:rFonts w:cs="Times New Roman"/>
          <w:noProof/>
        </w:rPr>
        <w:t> </w:t>
      </w:r>
      <w:r w:rsidR="0131463A" w:rsidRPr="00380B24">
        <w:rPr>
          <w:rFonts w:cs="Times New Roman"/>
          <w:noProof/>
        </w:rPr>
        <w:t>000 for two markets</w:t>
      </w:r>
      <w:r w:rsidR="23665BB6" w:rsidRPr="00380B24">
        <w:rPr>
          <w:rFonts w:cs="Times New Roman"/>
          <w:noProof/>
        </w:rPr>
        <w:t xml:space="preserve"> and</w:t>
      </w:r>
      <w:r w:rsidR="0131463A" w:rsidRPr="00380B24">
        <w:rPr>
          <w:rFonts w:cs="Times New Roman"/>
          <w:noProof/>
        </w:rPr>
        <w:t xml:space="preserve"> for cloud services, compliance costs were estimated at </w:t>
      </w:r>
      <w:r w:rsidR="0DB836BF" w:rsidRPr="00380B24">
        <w:rPr>
          <w:rFonts w:cs="Times New Roman"/>
          <w:noProof/>
        </w:rPr>
        <w:t>EUR</w:t>
      </w:r>
      <w:r w:rsidR="00A12133" w:rsidRPr="00380B24">
        <w:rPr>
          <w:rFonts w:cs="Times New Roman"/>
          <w:noProof/>
        </w:rPr>
        <w:t> </w:t>
      </w:r>
      <w:r w:rsidR="0131463A" w:rsidRPr="00380B24">
        <w:rPr>
          <w:rFonts w:cs="Times New Roman"/>
          <w:noProof/>
        </w:rPr>
        <w:t>1.2 billion, representing 2</w:t>
      </w:r>
      <w:r w:rsidR="3BED3428" w:rsidRPr="00380B24">
        <w:rPr>
          <w:rFonts w:cs="Times New Roman"/>
          <w:noProof/>
        </w:rPr>
        <w:t>%</w:t>
      </w:r>
      <w:r w:rsidR="0131463A" w:rsidRPr="00380B24">
        <w:rPr>
          <w:rFonts w:cs="Times New Roman"/>
          <w:noProof/>
        </w:rPr>
        <w:t xml:space="preserve"> to 10</w:t>
      </w:r>
      <w:r w:rsidR="3BED3428" w:rsidRPr="00380B24">
        <w:rPr>
          <w:rFonts w:cs="Times New Roman"/>
          <w:noProof/>
        </w:rPr>
        <w:t>%</w:t>
      </w:r>
      <w:r w:rsidR="0131463A" w:rsidRPr="00380B24">
        <w:rPr>
          <w:rFonts w:cs="Times New Roman"/>
          <w:noProof/>
        </w:rPr>
        <w:t xml:space="preserve"> of companies’ annual expenditure. Certification processes for cloud services could take 7</w:t>
      </w:r>
      <w:r w:rsidR="00A12133" w:rsidRPr="00380B24">
        <w:rPr>
          <w:rFonts w:cs="Times New Roman"/>
          <w:noProof/>
        </w:rPr>
        <w:t>-</w:t>
      </w:r>
      <w:r w:rsidR="0131463A" w:rsidRPr="00380B24">
        <w:rPr>
          <w:rFonts w:cs="Times New Roman"/>
          <w:noProof/>
        </w:rPr>
        <w:t>9 months.</w:t>
      </w:r>
    </w:p>
    <w:p w14:paraId="0C2EFBF8" w14:textId="7A2D803D" w:rsidR="009D75D8" w:rsidRPr="00380B24" w:rsidRDefault="0131463A" w:rsidP="143D5D28">
      <w:pPr>
        <w:spacing w:line="240" w:lineRule="auto"/>
        <w:jc w:val="both"/>
        <w:rPr>
          <w:rFonts w:cs="Times New Roman"/>
          <w:noProof/>
        </w:rPr>
      </w:pPr>
      <w:r w:rsidRPr="00380B24">
        <w:rPr>
          <w:rFonts w:cs="Times New Roman"/>
          <w:noProof/>
        </w:rPr>
        <w:t xml:space="preserve">The EU’s investment in cybersecurity was below the critical mass needed to protect the economy and institutions, especially when compared to international competitors. For example, the US government invested over </w:t>
      </w:r>
      <w:r w:rsidR="0DB836BF" w:rsidRPr="00380B24">
        <w:rPr>
          <w:rFonts w:cs="Times New Roman"/>
          <w:noProof/>
        </w:rPr>
        <w:t>EUR</w:t>
      </w:r>
      <w:r w:rsidR="00A12133" w:rsidRPr="00380B24">
        <w:rPr>
          <w:rFonts w:cs="Times New Roman"/>
          <w:noProof/>
        </w:rPr>
        <w:t> </w:t>
      </w:r>
      <w:r w:rsidRPr="00380B24">
        <w:rPr>
          <w:rFonts w:cs="Times New Roman"/>
          <w:noProof/>
        </w:rPr>
        <w:t>19 billion in cybersecurity in 2017, a 35</w:t>
      </w:r>
      <w:r w:rsidR="3BED3428" w:rsidRPr="00380B24">
        <w:rPr>
          <w:rFonts w:cs="Times New Roman"/>
          <w:noProof/>
        </w:rPr>
        <w:t>%</w:t>
      </w:r>
      <w:r w:rsidRPr="00380B24">
        <w:rPr>
          <w:rFonts w:cs="Times New Roman"/>
          <w:noProof/>
        </w:rPr>
        <w:t xml:space="preserve"> increase from 2016</w:t>
      </w:r>
      <w:r w:rsidR="009D75D8" w:rsidRPr="00380B24">
        <w:rPr>
          <w:rStyle w:val="FootnoteReference"/>
          <w:noProof/>
        </w:rPr>
        <w:footnoteReference w:id="7"/>
      </w:r>
      <w:r w:rsidRPr="00380B24">
        <w:rPr>
          <w:rFonts w:cs="Times New Roman"/>
          <w:noProof/>
        </w:rPr>
        <w:t xml:space="preserve">. EU funding for cybersecurity projects under Horizon 2020 was about </w:t>
      </w:r>
      <w:r w:rsidR="0DB836BF" w:rsidRPr="00380B24">
        <w:rPr>
          <w:rFonts w:cs="Times New Roman"/>
          <w:noProof/>
        </w:rPr>
        <w:t>EUR</w:t>
      </w:r>
      <w:r w:rsidR="00A12133" w:rsidRPr="00380B24">
        <w:rPr>
          <w:rFonts w:cs="Times New Roman"/>
          <w:noProof/>
        </w:rPr>
        <w:t> </w:t>
      </w:r>
      <w:r w:rsidRPr="00380B24">
        <w:rPr>
          <w:rFonts w:cs="Times New Roman"/>
          <w:noProof/>
        </w:rPr>
        <w:t>600 million for 2013</w:t>
      </w:r>
      <w:r w:rsidR="00A12133" w:rsidRPr="00380B24">
        <w:rPr>
          <w:rFonts w:cs="Times New Roman"/>
          <w:noProof/>
        </w:rPr>
        <w:t>-</w:t>
      </w:r>
      <w:r w:rsidRPr="00380B24">
        <w:rPr>
          <w:rFonts w:cs="Times New Roman"/>
          <w:noProof/>
        </w:rPr>
        <w:t>2020, with additional contributions from other programmes, but these were not sufficient to address the scale of the challenge</w:t>
      </w:r>
      <w:r w:rsidR="009D75D8" w:rsidRPr="00380B24">
        <w:rPr>
          <w:rStyle w:val="FootnoteReference"/>
          <w:noProof/>
        </w:rPr>
        <w:footnoteReference w:id="8"/>
      </w:r>
      <w:r w:rsidRPr="00380B24">
        <w:rPr>
          <w:rFonts w:cs="Times New Roman"/>
          <w:noProof/>
        </w:rPr>
        <w:t>. The lack of sufficient investment and coordination at EU level was seen as a key barrier to building resilience and supporting the digital single market.</w:t>
      </w:r>
    </w:p>
    <w:p w14:paraId="7A9A5171" w14:textId="382F643A" w:rsidR="009D75D8" w:rsidRPr="00380B24" w:rsidRDefault="009D75D8" w:rsidP="00633176">
      <w:pPr>
        <w:spacing w:line="240" w:lineRule="auto"/>
        <w:jc w:val="both"/>
        <w:rPr>
          <w:rFonts w:cs="Times New Roman"/>
          <w:b/>
          <w:bCs/>
          <w:noProof/>
          <w:szCs w:val="24"/>
        </w:rPr>
      </w:pPr>
      <w:r w:rsidRPr="00380B24">
        <w:rPr>
          <w:rFonts w:cs="Times New Roman"/>
          <w:b/>
          <w:bCs/>
          <w:noProof/>
          <w:szCs w:val="24"/>
        </w:rPr>
        <w:t xml:space="preserve">Stakeholder </w:t>
      </w:r>
      <w:r w:rsidR="00F10DF8" w:rsidRPr="00380B24">
        <w:rPr>
          <w:rFonts w:cs="Times New Roman"/>
          <w:b/>
          <w:bCs/>
          <w:noProof/>
          <w:szCs w:val="24"/>
        </w:rPr>
        <w:t>p</w:t>
      </w:r>
      <w:r w:rsidRPr="00380B24">
        <w:rPr>
          <w:rFonts w:cs="Times New Roman"/>
          <w:b/>
          <w:bCs/>
          <w:noProof/>
          <w:szCs w:val="24"/>
        </w:rPr>
        <w:t xml:space="preserve">erceptions and </w:t>
      </w:r>
      <w:r w:rsidR="00E672CC" w:rsidRPr="00380B24">
        <w:rPr>
          <w:rFonts w:cs="Times New Roman"/>
          <w:b/>
          <w:bCs/>
          <w:noProof/>
          <w:szCs w:val="24"/>
        </w:rPr>
        <w:t>consultations</w:t>
      </w:r>
      <w:r w:rsidRPr="00380B24">
        <w:rPr>
          <w:rFonts w:cs="Times New Roman"/>
          <w:b/>
          <w:bCs/>
          <w:noProof/>
          <w:szCs w:val="24"/>
        </w:rPr>
        <w:t xml:space="preserve"> </w:t>
      </w:r>
      <w:r w:rsidR="00F10DF8" w:rsidRPr="00380B24">
        <w:rPr>
          <w:rFonts w:cs="Times New Roman"/>
          <w:b/>
          <w:bCs/>
          <w:noProof/>
          <w:szCs w:val="24"/>
        </w:rPr>
        <w:t>d</w:t>
      </w:r>
      <w:r w:rsidRPr="00380B24">
        <w:rPr>
          <w:rFonts w:cs="Times New Roman"/>
          <w:b/>
          <w:bCs/>
          <w:noProof/>
          <w:szCs w:val="24"/>
        </w:rPr>
        <w:t>ata</w:t>
      </w:r>
    </w:p>
    <w:p w14:paraId="045BD2E7" w14:textId="0D03A952" w:rsidR="009D75D8" w:rsidRPr="00380B24" w:rsidRDefault="6544FFA4" w:rsidP="143D5D28">
      <w:pPr>
        <w:spacing w:line="240" w:lineRule="auto"/>
        <w:jc w:val="both"/>
        <w:rPr>
          <w:rFonts w:cs="Times New Roman"/>
          <w:noProof/>
        </w:rPr>
      </w:pPr>
      <w:r w:rsidRPr="00380B24">
        <w:rPr>
          <w:rFonts w:cs="Times New Roman"/>
          <w:noProof/>
        </w:rPr>
        <w:t xml:space="preserve">Stakeholder consultations for the 2017 </w:t>
      </w:r>
      <w:r w:rsidR="34BB98AC" w:rsidRPr="00380B24">
        <w:rPr>
          <w:rFonts w:cs="Times New Roman"/>
          <w:noProof/>
        </w:rPr>
        <w:t>IA</w:t>
      </w:r>
      <w:r w:rsidRPr="00380B24">
        <w:rPr>
          <w:rFonts w:cs="Times New Roman"/>
          <w:noProof/>
        </w:rPr>
        <w:t xml:space="preserve"> included </w:t>
      </w:r>
      <w:r w:rsidR="48A1C737" w:rsidRPr="00380B24">
        <w:rPr>
          <w:rFonts w:cs="Times New Roman"/>
          <w:noProof/>
        </w:rPr>
        <w:t>a call for evidence</w:t>
      </w:r>
      <w:r w:rsidRPr="00380B24">
        <w:rPr>
          <w:rFonts w:cs="Times New Roman"/>
          <w:noProof/>
        </w:rPr>
        <w:t>, targeted surveys, workshops</w:t>
      </w:r>
      <w:r w:rsidR="3244B01F" w:rsidRPr="00380B24">
        <w:rPr>
          <w:rFonts w:cs="Times New Roman"/>
          <w:noProof/>
        </w:rPr>
        <w:t xml:space="preserve"> and</w:t>
      </w:r>
      <w:r w:rsidRPr="00380B24">
        <w:rPr>
          <w:rFonts w:cs="Times New Roman"/>
          <w:noProof/>
        </w:rPr>
        <w:t xml:space="preserve"> interviews with a wide range of actors, including </w:t>
      </w:r>
      <w:r w:rsidR="492F3A6B" w:rsidRPr="00380B24">
        <w:rPr>
          <w:noProof/>
        </w:rPr>
        <w:t>public</w:t>
      </w:r>
      <w:r w:rsidRPr="00380B24">
        <w:rPr>
          <w:noProof/>
        </w:rPr>
        <w:t xml:space="preserve"> authorities, </w:t>
      </w:r>
      <w:r w:rsidR="492F3A6B" w:rsidRPr="00380B24">
        <w:rPr>
          <w:noProof/>
        </w:rPr>
        <w:t xml:space="preserve">EU institutions, </w:t>
      </w:r>
      <w:r w:rsidRPr="00380B24">
        <w:rPr>
          <w:noProof/>
        </w:rPr>
        <w:t>industry</w:t>
      </w:r>
      <w:r w:rsidR="492F3A6B" w:rsidRPr="00380B24">
        <w:rPr>
          <w:noProof/>
        </w:rPr>
        <w:t xml:space="preserve">, academia, </w:t>
      </w:r>
      <w:r w:rsidRPr="00380B24">
        <w:rPr>
          <w:noProof/>
        </w:rPr>
        <w:t>civil society</w:t>
      </w:r>
      <w:r w:rsidR="492F3A6B" w:rsidRPr="00380B24">
        <w:rPr>
          <w:noProof/>
        </w:rPr>
        <w:t xml:space="preserve"> and individual citizens.</w:t>
      </w:r>
      <w:r w:rsidRPr="00380B24">
        <w:rPr>
          <w:noProof/>
        </w:rPr>
        <w:t xml:space="preserve"> T</w:t>
      </w:r>
      <w:r w:rsidRPr="00380B24">
        <w:rPr>
          <w:rFonts w:cs="Times New Roman"/>
          <w:noProof/>
        </w:rPr>
        <w:t>he main findings were as follows:</w:t>
      </w:r>
      <w:r w:rsidR="492F3A6B" w:rsidRPr="00380B24">
        <w:rPr>
          <w:rFonts w:cs="Times New Roman"/>
          <w:noProof/>
        </w:rPr>
        <w:t xml:space="preserve"> </w:t>
      </w:r>
    </w:p>
    <w:p w14:paraId="51B690AE" w14:textId="40611969" w:rsidR="009D75D8" w:rsidRPr="00380B24" w:rsidRDefault="009D75D8" w:rsidP="00EF1EE7">
      <w:pPr>
        <w:pStyle w:val="ListParagraph"/>
        <w:numPr>
          <w:ilvl w:val="0"/>
          <w:numId w:val="7"/>
        </w:numPr>
        <w:rPr>
          <w:noProof/>
          <w:szCs w:val="24"/>
        </w:rPr>
      </w:pPr>
      <w:r w:rsidRPr="00380B24">
        <w:rPr>
          <w:noProof/>
          <w:szCs w:val="24"/>
        </w:rPr>
        <w:t>A large majority of respondents positively assessed ENISA’s performance for 2013</w:t>
      </w:r>
      <w:r w:rsidR="00A12133" w:rsidRPr="00380B24">
        <w:rPr>
          <w:noProof/>
          <w:szCs w:val="24"/>
        </w:rPr>
        <w:t>-</w:t>
      </w:r>
      <w:r w:rsidRPr="00380B24">
        <w:rPr>
          <w:noProof/>
          <w:szCs w:val="24"/>
        </w:rPr>
        <w:t>2016</w:t>
      </w:r>
      <w:r w:rsidR="00B5380B" w:rsidRPr="00380B24">
        <w:rPr>
          <w:noProof/>
          <w:szCs w:val="24"/>
        </w:rPr>
        <w:t xml:space="preserve"> and</w:t>
      </w:r>
      <w:r w:rsidRPr="00380B24">
        <w:rPr>
          <w:noProof/>
          <w:szCs w:val="24"/>
        </w:rPr>
        <w:t xml:space="preserve"> a significant proportion considered </w:t>
      </w:r>
      <w:r w:rsidR="004F5A3B" w:rsidRPr="00380B24">
        <w:rPr>
          <w:noProof/>
          <w:szCs w:val="24"/>
        </w:rPr>
        <w:t>ENISA</w:t>
      </w:r>
      <w:r w:rsidRPr="00380B24">
        <w:rPr>
          <w:noProof/>
          <w:szCs w:val="24"/>
        </w:rPr>
        <w:t xml:space="preserve"> to be achieving its objectives.</w:t>
      </w:r>
    </w:p>
    <w:p w14:paraId="63D935DB" w14:textId="62103D6A" w:rsidR="009D75D8" w:rsidRPr="00380B24" w:rsidRDefault="009D75D8" w:rsidP="00EF1EE7">
      <w:pPr>
        <w:pStyle w:val="ListParagraph"/>
        <w:numPr>
          <w:ilvl w:val="0"/>
          <w:numId w:val="7"/>
        </w:numPr>
        <w:rPr>
          <w:noProof/>
          <w:szCs w:val="24"/>
        </w:rPr>
      </w:pPr>
      <w:r w:rsidRPr="00380B24">
        <w:rPr>
          <w:noProof/>
          <w:szCs w:val="24"/>
        </w:rPr>
        <w:t>Many appreciated ENISA’s products and services as coming from an EU-level body</w:t>
      </w:r>
      <w:r w:rsidR="00B5380B" w:rsidRPr="00380B24">
        <w:rPr>
          <w:noProof/>
          <w:szCs w:val="24"/>
        </w:rPr>
        <w:t xml:space="preserve"> and</w:t>
      </w:r>
      <w:r w:rsidRPr="00380B24">
        <w:rPr>
          <w:noProof/>
          <w:szCs w:val="24"/>
        </w:rPr>
        <w:t xml:space="preserve"> valued their quality.</w:t>
      </w:r>
    </w:p>
    <w:p w14:paraId="1EF3F9D0" w14:textId="3AF2D9A9" w:rsidR="009D75D8" w:rsidRPr="00380B24" w:rsidRDefault="009D75D8" w:rsidP="00EF1EE7">
      <w:pPr>
        <w:pStyle w:val="ListParagraph"/>
        <w:numPr>
          <w:ilvl w:val="0"/>
          <w:numId w:val="7"/>
        </w:numPr>
        <w:rPr>
          <w:noProof/>
          <w:szCs w:val="24"/>
        </w:rPr>
      </w:pPr>
      <w:r w:rsidRPr="00380B24">
        <w:rPr>
          <w:noProof/>
          <w:szCs w:val="24"/>
        </w:rPr>
        <w:t>A large majority considered current EU instruments and mechanisms insufficient or only partially adequate to address cybersecurity challenges</w:t>
      </w:r>
      <w:r w:rsidR="00B5380B" w:rsidRPr="00380B24">
        <w:rPr>
          <w:noProof/>
          <w:szCs w:val="24"/>
        </w:rPr>
        <w:t xml:space="preserve"> and</w:t>
      </w:r>
      <w:r w:rsidRPr="00380B24">
        <w:rPr>
          <w:noProof/>
          <w:szCs w:val="24"/>
        </w:rPr>
        <w:t xml:space="preserve"> almost all saw a need for an EU body to respond, with most identifying ENISA as the right organisation.</w:t>
      </w:r>
    </w:p>
    <w:p w14:paraId="10C35F95" w14:textId="77777777" w:rsidR="009D75D8" w:rsidRPr="00380B24" w:rsidRDefault="009D75D8" w:rsidP="00EF1EE7">
      <w:pPr>
        <w:pStyle w:val="ListParagraph"/>
        <w:numPr>
          <w:ilvl w:val="0"/>
          <w:numId w:val="7"/>
        </w:numPr>
        <w:rPr>
          <w:noProof/>
          <w:szCs w:val="24"/>
        </w:rPr>
      </w:pPr>
      <w:r w:rsidRPr="00380B24">
        <w:rPr>
          <w:noProof/>
          <w:szCs w:val="24"/>
        </w:rPr>
        <w:t>A significant proportion of respondents to the ENISA consultation saw a role for ENISA in establishing a harmonised framework for ICT security certification.</w:t>
      </w:r>
    </w:p>
    <w:p w14:paraId="32368164" w14:textId="6555D87F" w:rsidR="009D75D8" w:rsidRPr="00380B24" w:rsidRDefault="0131463A" w:rsidP="143D5D28">
      <w:pPr>
        <w:pStyle w:val="ListParagraph"/>
        <w:numPr>
          <w:ilvl w:val="0"/>
          <w:numId w:val="7"/>
        </w:numPr>
        <w:rPr>
          <w:noProof/>
        </w:rPr>
      </w:pPr>
      <w:r w:rsidRPr="00380B24">
        <w:rPr>
          <w:noProof/>
        </w:rPr>
        <w:t>Many respondents to the</w:t>
      </w:r>
      <w:r w:rsidR="22263419" w:rsidRPr="00380B24">
        <w:rPr>
          <w:noProof/>
        </w:rPr>
        <w:t xml:space="preserve"> 2016 consultation </w:t>
      </w:r>
      <w:r w:rsidR="2F18A418" w:rsidRPr="00380B24">
        <w:rPr>
          <w:noProof/>
        </w:rPr>
        <w:t xml:space="preserve">for the preparation of the </w:t>
      </w:r>
      <w:r w:rsidR="1C159BBD" w:rsidRPr="00380B24">
        <w:rPr>
          <w:noProof/>
        </w:rPr>
        <w:t>EU</w:t>
      </w:r>
      <w:r w:rsidR="4D76E3B6" w:rsidRPr="00380B24">
        <w:rPr>
          <w:noProof/>
        </w:rPr>
        <w:t xml:space="preserve"> </w:t>
      </w:r>
      <w:r w:rsidR="662250A1" w:rsidRPr="00380B24">
        <w:rPr>
          <w:noProof/>
        </w:rPr>
        <w:t xml:space="preserve">cybersecurity </w:t>
      </w:r>
      <w:r w:rsidR="4D76E3B6" w:rsidRPr="00380B24">
        <w:rPr>
          <w:noProof/>
        </w:rPr>
        <w:t>contractual</w:t>
      </w:r>
      <w:r w:rsidR="3A0099F8" w:rsidRPr="00380B24">
        <w:rPr>
          <w:noProof/>
        </w:rPr>
        <w:t xml:space="preserve"> public-private partnership</w:t>
      </w:r>
      <w:r w:rsidRPr="00380B24">
        <w:rPr>
          <w:noProof/>
        </w:rPr>
        <w:t xml:space="preserve"> </w:t>
      </w:r>
      <w:r w:rsidR="42765C47" w:rsidRPr="00380B24">
        <w:rPr>
          <w:noProof/>
        </w:rPr>
        <w:t>(</w:t>
      </w:r>
      <w:r w:rsidRPr="00380B24">
        <w:rPr>
          <w:noProof/>
        </w:rPr>
        <w:t>cPPP</w:t>
      </w:r>
      <w:r w:rsidR="00A12133" w:rsidRPr="00380B24">
        <w:rPr>
          <w:noProof/>
        </w:rPr>
        <w:t>)</w:t>
      </w:r>
      <w:r w:rsidR="00DA5EA5" w:rsidRPr="00380B24">
        <w:rPr>
          <w:rStyle w:val="FootnoteReference"/>
          <w:noProof/>
        </w:rPr>
        <w:footnoteReference w:id="9"/>
      </w:r>
      <w:r w:rsidR="009D75D8" w:rsidRPr="00380B24">
        <w:rPr>
          <w:rStyle w:val="FootnoteReference"/>
          <w:noProof/>
        </w:rPr>
        <w:footnoteReference w:id="10"/>
      </w:r>
      <w:r w:rsidR="274A8CCB" w:rsidRPr="00380B24">
        <w:rPr>
          <w:noProof/>
        </w:rPr>
        <w:t>,</w:t>
      </w:r>
      <w:r w:rsidR="004F5A3B" w:rsidRPr="00380B24">
        <w:rPr>
          <w:noProof/>
        </w:rPr>
        <w:t xml:space="preserve"> which</w:t>
      </w:r>
      <w:r w:rsidR="3263A808" w:rsidRPr="00380B24">
        <w:rPr>
          <w:noProof/>
        </w:rPr>
        <w:t xml:space="preserve"> devoted </w:t>
      </w:r>
      <w:r w:rsidR="274A8CCB" w:rsidRPr="00380B24">
        <w:rPr>
          <w:noProof/>
        </w:rPr>
        <w:t>a section to the topic of certification</w:t>
      </w:r>
      <w:r w:rsidR="3263A808" w:rsidRPr="00380B24">
        <w:rPr>
          <w:noProof/>
          <w:szCs w:val="24"/>
        </w:rPr>
        <w:t>,</w:t>
      </w:r>
      <w:r w:rsidRPr="00380B24">
        <w:rPr>
          <w:noProof/>
        </w:rPr>
        <w:t xml:space="preserve"> did not know whether national certification schemes were mutually recognised, with only a minority saying </w:t>
      </w:r>
      <w:r w:rsidR="00A12133" w:rsidRPr="00380B24">
        <w:rPr>
          <w:noProof/>
        </w:rPr>
        <w:t>‘</w:t>
      </w:r>
      <w:r w:rsidRPr="00380B24">
        <w:rPr>
          <w:noProof/>
        </w:rPr>
        <w:t>Yes</w:t>
      </w:r>
      <w:r w:rsidR="00A12133" w:rsidRPr="00380B24">
        <w:rPr>
          <w:noProof/>
        </w:rPr>
        <w:t>’</w:t>
      </w:r>
      <w:r w:rsidR="00E00B25" w:rsidRPr="00380B24">
        <w:rPr>
          <w:rStyle w:val="FootnoteReference"/>
          <w:noProof/>
        </w:rPr>
        <w:footnoteReference w:id="11"/>
      </w:r>
      <w:r w:rsidRPr="00380B24">
        <w:rPr>
          <w:noProof/>
        </w:rPr>
        <w:t>.</w:t>
      </w:r>
    </w:p>
    <w:p w14:paraId="700E9DE3" w14:textId="295F59E7" w:rsidR="009D75D8" w:rsidRPr="00380B24" w:rsidRDefault="009D75D8" w:rsidP="00EF1EE7">
      <w:pPr>
        <w:pStyle w:val="ListParagraph"/>
        <w:numPr>
          <w:ilvl w:val="0"/>
          <w:numId w:val="7"/>
        </w:numPr>
        <w:rPr>
          <w:noProof/>
          <w:szCs w:val="24"/>
        </w:rPr>
      </w:pPr>
      <w:r w:rsidRPr="00380B24">
        <w:rPr>
          <w:noProof/>
          <w:szCs w:val="24"/>
        </w:rPr>
        <w:t xml:space="preserve">A substantial </w:t>
      </w:r>
      <w:r w:rsidR="004F5A3B" w:rsidRPr="00380B24">
        <w:rPr>
          <w:noProof/>
          <w:szCs w:val="24"/>
        </w:rPr>
        <w:t>proportion</w:t>
      </w:r>
      <w:r w:rsidRPr="00380B24">
        <w:rPr>
          <w:noProof/>
          <w:szCs w:val="24"/>
        </w:rPr>
        <w:t xml:space="preserve"> thought existing certification schemes did not support the needs of Europe’s industry</w:t>
      </w:r>
      <w:r w:rsidR="001350E8" w:rsidRPr="00380B24">
        <w:rPr>
          <w:noProof/>
          <w:szCs w:val="24"/>
        </w:rPr>
        <w:t>,</w:t>
      </w:r>
      <w:r w:rsidR="00B5380B" w:rsidRPr="00380B24">
        <w:rPr>
          <w:noProof/>
          <w:szCs w:val="24"/>
        </w:rPr>
        <w:t xml:space="preserve"> and</w:t>
      </w:r>
      <w:r w:rsidRPr="00380B24">
        <w:rPr>
          <w:noProof/>
          <w:szCs w:val="24"/>
        </w:rPr>
        <w:t xml:space="preserve"> many said it was not easy to demonstrate equivalence between standards, certification schemes</w:t>
      </w:r>
      <w:r w:rsidR="00B5380B" w:rsidRPr="00380B24">
        <w:rPr>
          <w:noProof/>
          <w:szCs w:val="24"/>
        </w:rPr>
        <w:t xml:space="preserve"> and</w:t>
      </w:r>
      <w:r w:rsidRPr="00380B24">
        <w:rPr>
          <w:noProof/>
          <w:szCs w:val="24"/>
        </w:rPr>
        <w:t xml:space="preserve"> labels.</w:t>
      </w:r>
    </w:p>
    <w:p w14:paraId="7BCBEF05" w14:textId="47EBA719" w:rsidR="009D75D8" w:rsidRPr="00380B24" w:rsidRDefault="009D75D8" w:rsidP="00EF1EE7">
      <w:pPr>
        <w:pStyle w:val="ListParagraph"/>
        <w:numPr>
          <w:ilvl w:val="0"/>
          <w:numId w:val="7"/>
        </w:numPr>
        <w:rPr>
          <w:noProof/>
          <w:szCs w:val="24"/>
        </w:rPr>
      </w:pPr>
      <w:r w:rsidRPr="00380B24">
        <w:rPr>
          <w:noProof/>
          <w:szCs w:val="24"/>
        </w:rPr>
        <w:t xml:space="preserve">Many </w:t>
      </w:r>
      <w:r w:rsidR="004F5A3B" w:rsidRPr="00380B24">
        <w:rPr>
          <w:noProof/>
          <w:szCs w:val="24"/>
        </w:rPr>
        <w:t xml:space="preserve">respondents </w:t>
      </w:r>
      <w:r w:rsidRPr="00380B24">
        <w:rPr>
          <w:noProof/>
          <w:szCs w:val="24"/>
        </w:rPr>
        <w:t>experienced barriers to market access and export due to fragmentation</w:t>
      </w:r>
      <w:r w:rsidR="00B5380B" w:rsidRPr="00380B24">
        <w:rPr>
          <w:noProof/>
          <w:szCs w:val="24"/>
        </w:rPr>
        <w:t xml:space="preserve"> and</w:t>
      </w:r>
      <w:r w:rsidRPr="00380B24">
        <w:rPr>
          <w:noProof/>
          <w:szCs w:val="24"/>
        </w:rPr>
        <w:t xml:space="preserve"> a significant number of SME respondents identified the cost of certification as a problem.</w:t>
      </w:r>
    </w:p>
    <w:p w14:paraId="0A3E19AD" w14:textId="4A08BD9F" w:rsidR="009D75D8" w:rsidRPr="00380B24" w:rsidRDefault="009D75D8" w:rsidP="00633176">
      <w:pPr>
        <w:spacing w:line="240" w:lineRule="auto"/>
        <w:jc w:val="both"/>
        <w:rPr>
          <w:rFonts w:cs="Times New Roman"/>
          <w:noProof/>
          <w:szCs w:val="24"/>
        </w:rPr>
      </w:pPr>
      <w:r w:rsidRPr="00380B24">
        <w:rPr>
          <w:rFonts w:cs="Times New Roman"/>
          <w:noProof/>
          <w:szCs w:val="24"/>
        </w:rPr>
        <w:t xml:space="preserve">Stakeholders consistently identified the most urgent gaps </w:t>
      </w:r>
      <w:r w:rsidR="004F5A3B" w:rsidRPr="00380B24">
        <w:rPr>
          <w:rFonts w:cs="Times New Roman"/>
          <w:noProof/>
          <w:szCs w:val="24"/>
        </w:rPr>
        <w:t>to be in</w:t>
      </w:r>
      <w:r w:rsidRPr="00380B24">
        <w:rPr>
          <w:rFonts w:cs="Times New Roman"/>
          <w:noProof/>
          <w:szCs w:val="24"/>
        </w:rPr>
        <w:t xml:space="preserve"> cooperation across Member States, capacity to prevent and resolve large-scale attacks</w:t>
      </w:r>
      <w:r w:rsidR="00B5380B" w:rsidRPr="00380B24">
        <w:rPr>
          <w:rFonts w:cs="Times New Roman"/>
          <w:noProof/>
          <w:szCs w:val="24"/>
        </w:rPr>
        <w:t xml:space="preserve"> and</w:t>
      </w:r>
      <w:r w:rsidRPr="00380B24">
        <w:rPr>
          <w:rFonts w:cs="Times New Roman"/>
          <w:noProof/>
          <w:szCs w:val="24"/>
        </w:rPr>
        <w:t xml:space="preserve"> the need for harmonised standards and certification. The consultations also revealed that while ENISA was valued for its expertise and its role in community building, there was a strong call for a more permanent, better-resourced agency with a clearer mandate and greater operational capacity.</w:t>
      </w:r>
    </w:p>
    <w:p w14:paraId="71A4655C" w14:textId="4C5F5A46" w:rsidR="00F32028" w:rsidRPr="00380B24" w:rsidRDefault="009D75D8" w:rsidP="2ADE32A1">
      <w:pPr>
        <w:spacing w:line="240" w:lineRule="auto"/>
        <w:jc w:val="both"/>
        <w:rPr>
          <w:rFonts w:cs="Times New Roman"/>
          <w:noProof/>
        </w:rPr>
      </w:pPr>
      <w:r w:rsidRPr="00380B24">
        <w:rPr>
          <w:rFonts w:cs="Times New Roman"/>
          <w:noProof/>
        </w:rPr>
        <w:t>In summary, the baseline scenario in 2017 was a small, under-resourced ENISA with a fixed-term mandate, a fragmented and costly certification landscape, significant economic losses due to cybercrime</w:t>
      </w:r>
      <w:r w:rsidR="00B5380B" w:rsidRPr="00380B24">
        <w:rPr>
          <w:rFonts w:cs="Times New Roman"/>
          <w:noProof/>
        </w:rPr>
        <w:t xml:space="preserve"> and</w:t>
      </w:r>
      <w:r w:rsidRPr="00380B24">
        <w:rPr>
          <w:rFonts w:cs="Times New Roman"/>
          <w:noProof/>
        </w:rPr>
        <w:t xml:space="preserve"> widespread stakeholder recognition of the need for greater EU-level coordination, harmonisation</w:t>
      </w:r>
      <w:r w:rsidR="00B5380B" w:rsidRPr="00380B24">
        <w:rPr>
          <w:rFonts w:cs="Times New Roman"/>
          <w:noProof/>
        </w:rPr>
        <w:t xml:space="preserve"> and</w:t>
      </w:r>
      <w:r w:rsidRPr="00380B24">
        <w:rPr>
          <w:rFonts w:cs="Times New Roman"/>
          <w:noProof/>
        </w:rPr>
        <w:t xml:space="preserve"> investment. The lack of mutual recognition of certification schemes, high costs and long processes</w:t>
      </w:r>
      <w:r w:rsidR="00B5380B" w:rsidRPr="00380B24">
        <w:rPr>
          <w:rFonts w:cs="Times New Roman"/>
          <w:noProof/>
        </w:rPr>
        <w:t xml:space="preserve"> and</w:t>
      </w:r>
      <w:r w:rsidRPr="00380B24">
        <w:rPr>
          <w:rFonts w:cs="Times New Roman"/>
          <w:noProof/>
        </w:rPr>
        <w:t xml:space="preserve"> insufficient EU-level operational capacity were seen as major barriers to a secure and competitive digital single market. These baseline conditions provide the foundation for assessing the effectiveness and impact of the CSA and the reformed ENISA. The evidence presented here is drawn directly from the 2017 CSA </w:t>
      </w:r>
      <w:r w:rsidR="00B033EB" w:rsidRPr="00380B24">
        <w:rPr>
          <w:rFonts w:cs="Times New Roman"/>
          <w:noProof/>
        </w:rPr>
        <w:t>IA</w:t>
      </w:r>
      <w:r w:rsidRPr="00380B24">
        <w:rPr>
          <w:rFonts w:cs="Times New Roman"/>
          <w:noProof/>
        </w:rPr>
        <w:t>, including its executive summary, problem definition, baseline scenario, economic analysis</w:t>
      </w:r>
      <w:r w:rsidR="00B5380B" w:rsidRPr="00380B24">
        <w:rPr>
          <w:rFonts w:cs="Times New Roman"/>
          <w:noProof/>
        </w:rPr>
        <w:t xml:space="preserve"> and</w:t>
      </w:r>
      <w:r w:rsidRPr="00380B24">
        <w:rPr>
          <w:rFonts w:cs="Times New Roman"/>
          <w:noProof/>
        </w:rPr>
        <w:t xml:space="preserve"> stakeholder consultation sections.</w:t>
      </w:r>
    </w:p>
    <w:p w14:paraId="36067B4E" w14:textId="77777777" w:rsidR="00F32028" w:rsidRPr="00380B24" w:rsidRDefault="00F32028" w:rsidP="00633176">
      <w:pPr>
        <w:spacing w:line="240" w:lineRule="auto"/>
        <w:rPr>
          <w:rFonts w:cs="Times New Roman"/>
          <w:noProof/>
          <w:szCs w:val="24"/>
        </w:rPr>
      </w:pPr>
      <w:r w:rsidRPr="00380B24">
        <w:rPr>
          <w:rFonts w:cs="Times New Roman"/>
          <w:noProof/>
          <w:szCs w:val="24"/>
        </w:rPr>
        <w:br w:type="page"/>
      </w:r>
    </w:p>
    <w:p w14:paraId="1D51C1E5" w14:textId="7392D741" w:rsidR="008530D4" w:rsidRPr="00380B24" w:rsidRDefault="00147D71" w:rsidP="00EF1EE7">
      <w:pPr>
        <w:pStyle w:val="Heading1"/>
        <w:numPr>
          <w:ilvl w:val="0"/>
          <w:numId w:val="3"/>
        </w:numPr>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27" w:name="_Toc42093675"/>
      <w:bookmarkStart w:id="28" w:name="_Toc42093886"/>
      <w:bookmarkStart w:id="29" w:name="_Toc218855942"/>
      <w:r w:rsidRPr="00380B24">
        <w:rPr>
          <w:noProof/>
          <w:szCs w:val="24"/>
        </w:rPr>
        <w:t xml:space="preserve">How has the situation evolved </w:t>
      </w:r>
      <w:r w:rsidR="009610DF" w:rsidRPr="00380B24">
        <w:rPr>
          <w:noProof/>
          <w:szCs w:val="24"/>
        </w:rPr>
        <w:t xml:space="preserve">over </w:t>
      </w:r>
      <w:r w:rsidRPr="00380B24">
        <w:rPr>
          <w:noProof/>
          <w:szCs w:val="24"/>
        </w:rPr>
        <w:t>the evaluation period?</w:t>
      </w:r>
      <w:bookmarkEnd w:id="27"/>
      <w:bookmarkEnd w:id="28"/>
      <w:bookmarkEnd w:id="29"/>
    </w:p>
    <w:p w14:paraId="1706CD87" w14:textId="69FF826E" w:rsidR="00BC07AC" w:rsidRPr="00380B24" w:rsidRDefault="2C1CD545" w:rsidP="00BC07AC">
      <w:pPr>
        <w:pStyle w:val="Text1"/>
        <w:ind w:left="0"/>
        <w:rPr>
          <w:noProof/>
        </w:rPr>
      </w:pPr>
      <w:r w:rsidRPr="00380B24">
        <w:rPr>
          <w:noProof/>
        </w:rPr>
        <w:t>This chapter reviews how the EU’s cybersecurity landscape has evolved over the evaluation period, highlighting the transformative impact of major legislative acts such as the Cybersecurity Act, NIS2 Directive</w:t>
      </w:r>
      <w:r w:rsidR="004F5A3B" w:rsidRPr="00380B24">
        <w:rPr>
          <w:noProof/>
        </w:rPr>
        <w:t>,</w:t>
      </w:r>
      <w:r w:rsidRPr="00380B24">
        <w:rPr>
          <w:noProof/>
        </w:rPr>
        <w:t xml:space="preserve"> Cyber Resilience Act</w:t>
      </w:r>
      <w:r w:rsidR="521C4957" w:rsidRPr="00380B24">
        <w:rPr>
          <w:noProof/>
        </w:rPr>
        <w:t xml:space="preserve"> and Cyber Solidarity Act</w:t>
      </w:r>
      <w:r w:rsidR="6A5A4464" w:rsidRPr="00380B24">
        <w:rPr>
          <w:noProof/>
        </w:rPr>
        <w:t xml:space="preserve"> (</w:t>
      </w:r>
      <w:r w:rsidR="12AB411D" w:rsidRPr="00380B24">
        <w:rPr>
          <w:noProof/>
        </w:rPr>
        <w:t xml:space="preserve">both </w:t>
      </w:r>
      <w:r w:rsidR="6A5A4464" w:rsidRPr="00380B24">
        <w:rPr>
          <w:noProof/>
        </w:rPr>
        <w:t>under development at the time of the evaluation)</w:t>
      </w:r>
      <w:r w:rsidRPr="00380B24">
        <w:rPr>
          <w:noProof/>
        </w:rPr>
        <w:t xml:space="preserve">. These laws, together with sector-specific regulations, have reshaped the mandates and activities of ENISA and the </w:t>
      </w:r>
      <w:r w:rsidR="083A1F19" w:rsidRPr="00380B24">
        <w:rPr>
          <w:noProof/>
        </w:rPr>
        <w:t>ECCF</w:t>
      </w:r>
      <w:r w:rsidRPr="00380B24">
        <w:rPr>
          <w:noProof/>
        </w:rPr>
        <w:t>. The chapter outlines how new threats, rapid digitalisation</w:t>
      </w:r>
      <w:r w:rsidR="5B57EC45" w:rsidRPr="00380B24">
        <w:rPr>
          <w:noProof/>
        </w:rPr>
        <w:t xml:space="preserve"> and</w:t>
      </w:r>
      <w:r w:rsidRPr="00380B24">
        <w:rPr>
          <w:noProof/>
        </w:rPr>
        <w:t xml:space="preserve"> geopolitical tensions have driven regulatory and operational changes, setting the context for assessing the effectiveness</w:t>
      </w:r>
      <w:r w:rsidR="544969D7" w:rsidRPr="00380B24">
        <w:rPr>
          <w:noProof/>
        </w:rPr>
        <w:t>, coherence</w:t>
      </w:r>
      <w:r w:rsidRPr="00380B24">
        <w:rPr>
          <w:noProof/>
        </w:rPr>
        <w:t xml:space="preserve"> and added value of the EU’s </w:t>
      </w:r>
      <w:r w:rsidR="004F5A3B" w:rsidRPr="00380B24">
        <w:rPr>
          <w:noProof/>
        </w:rPr>
        <w:t xml:space="preserve">action on </w:t>
      </w:r>
      <w:r w:rsidRPr="00380B24">
        <w:rPr>
          <w:noProof/>
        </w:rPr>
        <w:t>cybersecurity.</w:t>
      </w:r>
    </w:p>
    <w:p w14:paraId="64883958" w14:textId="02EAAA64" w:rsidR="008530D4" w:rsidRPr="00380B24" w:rsidRDefault="007E2FCC" w:rsidP="00633176">
      <w:pPr>
        <w:spacing w:line="240" w:lineRule="auto"/>
        <w:jc w:val="both"/>
        <w:rPr>
          <w:rFonts w:cs="Times New Roman"/>
          <w:b/>
          <w:bCs/>
          <w:noProof/>
          <w:szCs w:val="24"/>
          <w:lang w:val="en-IE"/>
        </w:rPr>
      </w:pPr>
      <w:bookmarkStart w:id="30" w:name="_Toc42093486"/>
      <w:bookmarkStart w:id="31" w:name="_Toc42093676"/>
      <w:bookmarkStart w:id="32" w:name="_Toc42093887"/>
      <w:r w:rsidRPr="00380B24">
        <w:rPr>
          <w:rFonts w:cs="Times New Roman"/>
          <w:b/>
          <w:bCs/>
          <w:noProof/>
          <w:szCs w:val="24"/>
        </w:rPr>
        <w:t>C</w:t>
      </w:r>
      <w:r w:rsidR="008530D4" w:rsidRPr="00380B24">
        <w:rPr>
          <w:rFonts w:cs="Times New Roman"/>
          <w:b/>
          <w:bCs/>
          <w:noProof/>
          <w:szCs w:val="24"/>
        </w:rPr>
        <w:t>urrent s</w:t>
      </w:r>
      <w:bookmarkEnd w:id="30"/>
      <w:bookmarkEnd w:id="31"/>
      <w:bookmarkEnd w:id="32"/>
      <w:r w:rsidR="00972D30" w:rsidRPr="00380B24">
        <w:rPr>
          <w:rFonts w:cs="Times New Roman"/>
          <w:b/>
          <w:bCs/>
          <w:noProof/>
          <w:szCs w:val="24"/>
        </w:rPr>
        <w:t>tate of play</w:t>
      </w:r>
    </w:p>
    <w:p w14:paraId="0C44F549" w14:textId="0FFEB27C" w:rsidR="007E7234" w:rsidRPr="00380B24" w:rsidRDefault="007E7234" w:rsidP="00633176">
      <w:pPr>
        <w:spacing w:line="240" w:lineRule="auto"/>
        <w:jc w:val="both"/>
        <w:rPr>
          <w:rFonts w:cs="Times New Roman"/>
          <w:noProof/>
          <w:szCs w:val="24"/>
        </w:rPr>
      </w:pPr>
      <w:r w:rsidRPr="00380B24">
        <w:rPr>
          <w:rFonts w:cs="Times New Roman"/>
          <w:noProof/>
          <w:szCs w:val="24"/>
        </w:rPr>
        <w:t xml:space="preserve">Since the adoption of the </w:t>
      </w:r>
      <w:r w:rsidR="00F1501B" w:rsidRPr="00380B24">
        <w:rPr>
          <w:rFonts w:cs="Times New Roman"/>
          <w:noProof/>
          <w:szCs w:val="24"/>
        </w:rPr>
        <w:t>CSA</w:t>
      </w:r>
      <w:r w:rsidRPr="00380B24">
        <w:rPr>
          <w:rFonts w:cs="Times New Roman"/>
          <w:noProof/>
          <w:szCs w:val="24"/>
        </w:rPr>
        <w:t>, the EU’s cybersecurity environment has undergone profound changes. The world has seen a dramatic escalation in cyber threats, with attacks becoming more frequent, sophisticated</w:t>
      </w:r>
      <w:r w:rsidR="00B5380B" w:rsidRPr="00380B24">
        <w:rPr>
          <w:rFonts w:cs="Times New Roman"/>
          <w:noProof/>
          <w:szCs w:val="24"/>
        </w:rPr>
        <w:t xml:space="preserve"> and</w:t>
      </w:r>
      <w:r w:rsidRPr="00380B24">
        <w:rPr>
          <w:rFonts w:cs="Times New Roman"/>
          <w:noProof/>
          <w:szCs w:val="24"/>
        </w:rPr>
        <w:t xml:space="preserve"> impactful. Geopolitical tensions, such as Russia’s war of aggression against Ukraine, have brought cyber operations to the forefront of hybrid warfare. At the same time, the COVID-19 pandemic accelerated digitalisation, exposing new vulnerabilities as remote work and digital services expanded rapidly. These developments have fundamentally altered the risk landscape and prompted the EU to significantly strengthen its legal and policy framework for cybersecurity.</w:t>
      </w:r>
    </w:p>
    <w:p w14:paraId="4BBE53C6" w14:textId="55C06207" w:rsidR="007E7234" w:rsidRPr="00380B24" w:rsidRDefault="0309C384" w:rsidP="5EE4E8B7">
      <w:pPr>
        <w:spacing w:line="240" w:lineRule="auto"/>
        <w:jc w:val="both"/>
        <w:rPr>
          <w:rFonts w:cs="Times New Roman"/>
          <w:b/>
          <w:bCs/>
          <w:noProof/>
        </w:rPr>
      </w:pPr>
      <w:r w:rsidRPr="00380B24">
        <w:rPr>
          <w:rFonts w:cs="Times New Roman"/>
          <w:b/>
          <w:bCs/>
          <w:noProof/>
        </w:rPr>
        <w:t xml:space="preserve">Expansion of the EU </w:t>
      </w:r>
      <w:r w:rsidR="51D56473" w:rsidRPr="00380B24">
        <w:rPr>
          <w:rFonts w:cs="Times New Roman"/>
          <w:b/>
          <w:bCs/>
          <w:noProof/>
        </w:rPr>
        <w:t>c</w:t>
      </w:r>
      <w:r w:rsidRPr="00380B24">
        <w:rPr>
          <w:rFonts w:cs="Times New Roman"/>
          <w:b/>
          <w:bCs/>
          <w:noProof/>
        </w:rPr>
        <w:t xml:space="preserve">ybersecurity </w:t>
      </w:r>
      <w:r w:rsidR="51D56473" w:rsidRPr="00380B24">
        <w:rPr>
          <w:rFonts w:cs="Times New Roman"/>
          <w:b/>
          <w:bCs/>
          <w:noProof/>
        </w:rPr>
        <w:t>l</w:t>
      </w:r>
      <w:r w:rsidRPr="00380B24">
        <w:rPr>
          <w:rFonts w:cs="Times New Roman"/>
          <w:b/>
          <w:bCs/>
          <w:noProof/>
        </w:rPr>
        <w:t>egal</w:t>
      </w:r>
      <w:r w:rsidR="51D56473" w:rsidRPr="00380B24">
        <w:rPr>
          <w:rFonts w:cs="Times New Roman"/>
          <w:b/>
          <w:bCs/>
          <w:noProof/>
        </w:rPr>
        <w:t xml:space="preserve"> and policy</w:t>
      </w:r>
      <w:r w:rsidRPr="00380B24">
        <w:rPr>
          <w:rFonts w:cs="Times New Roman"/>
          <w:b/>
          <w:bCs/>
          <w:noProof/>
        </w:rPr>
        <w:t xml:space="preserve"> </w:t>
      </w:r>
      <w:r w:rsidR="51D56473" w:rsidRPr="00380B24">
        <w:rPr>
          <w:rFonts w:cs="Times New Roman"/>
          <w:b/>
          <w:bCs/>
          <w:noProof/>
        </w:rPr>
        <w:t>f</w:t>
      </w:r>
      <w:r w:rsidRPr="00380B24">
        <w:rPr>
          <w:rFonts w:cs="Times New Roman"/>
          <w:b/>
          <w:bCs/>
          <w:noProof/>
        </w:rPr>
        <w:t>ramework</w:t>
      </w:r>
    </w:p>
    <w:p w14:paraId="5FA0A8DF" w14:textId="00926872" w:rsidR="007E7234" w:rsidRPr="00380B24" w:rsidRDefault="0309C384" w:rsidP="5EE4E8B7">
      <w:pPr>
        <w:spacing w:line="240" w:lineRule="auto"/>
        <w:jc w:val="both"/>
        <w:rPr>
          <w:rFonts w:cs="Times New Roman"/>
          <w:noProof/>
        </w:rPr>
      </w:pPr>
      <w:r w:rsidRPr="00380B24">
        <w:rPr>
          <w:rFonts w:cs="Times New Roman"/>
          <w:noProof/>
        </w:rPr>
        <w:t>In response to these evolving challenges, the EU</w:t>
      </w:r>
      <w:r w:rsidR="7D3CCFE9" w:rsidRPr="00380B24">
        <w:rPr>
          <w:rFonts w:cs="Times New Roman"/>
          <w:noProof/>
        </w:rPr>
        <w:t xml:space="preserve"> adopted </w:t>
      </w:r>
      <w:r w:rsidRPr="00380B24">
        <w:rPr>
          <w:rFonts w:cs="Times New Roman"/>
          <w:noProof/>
        </w:rPr>
        <w:t>new legislati</w:t>
      </w:r>
      <w:r w:rsidR="43847B90" w:rsidRPr="00380B24">
        <w:rPr>
          <w:rFonts w:cs="Times New Roman"/>
          <w:noProof/>
        </w:rPr>
        <w:t xml:space="preserve">ve </w:t>
      </w:r>
      <w:r w:rsidR="641DB2B1" w:rsidRPr="00380B24">
        <w:rPr>
          <w:rFonts w:cs="Times New Roman"/>
          <w:noProof/>
        </w:rPr>
        <w:t xml:space="preserve">and policy </w:t>
      </w:r>
      <w:r w:rsidR="43847B90" w:rsidRPr="00380B24">
        <w:rPr>
          <w:rFonts w:cs="Times New Roman"/>
          <w:noProof/>
        </w:rPr>
        <w:t>instruments</w:t>
      </w:r>
      <w:r w:rsidR="6938536C" w:rsidRPr="00380B24">
        <w:rPr>
          <w:rFonts w:cs="Times New Roman"/>
          <w:noProof/>
        </w:rPr>
        <w:t xml:space="preserve"> (of which some were under development during the evaluation period)</w:t>
      </w:r>
      <w:r w:rsidR="7D3CCFE9" w:rsidRPr="00380B24">
        <w:rPr>
          <w:rFonts w:cs="Times New Roman"/>
          <w:noProof/>
        </w:rPr>
        <w:t>, building on the foundation laid by the CSA, and which</w:t>
      </w:r>
      <w:r w:rsidRPr="00380B24">
        <w:rPr>
          <w:rFonts w:cs="Times New Roman"/>
          <w:noProof/>
        </w:rPr>
        <w:t xml:space="preserve"> have been central to the EU’s cybersecurity strategy:</w:t>
      </w:r>
    </w:p>
    <w:p w14:paraId="6437223C" w14:textId="448FAE20" w:rsidR="007E7234" w:rsidRPr="00380B24" w:rsidRDefault="007E7234" w:rsidP="00EF1EE7">
      <w:pPr>
        <w:pStyle w:val="ListParagraph"/>
        <w:numPr>
          <w:ilvl w:val="0"/>
          <w:numId w:val="8"/>
        </w:numPr>
        <w:rPr>
          <w:noProof/>
          <w:szCs w:val="24"/>
        </w:rPr>
      </w:pPr>
      <w:r w:rsidRPr="00380B24">
        <w:rPr>
          <w:b/>
          <w:bCs/>
          <w:noProof/>
          <w:szCs w:val="24"/>
        </w:rPr>
        <w:t>NIS2 Directive (Directive (EU) 2022/2555):</w:t>
      </w:r>
      <w:r w:rsidRPr="00380B24">
        <w:rPr>
          <w:noProof/>
          <w:szCs w:val="24"/>
        </w:rPr>
        <w:t xml:space="preserve"> This </w:t>
      </w:r>
      <w:r w:rsidR="006844A7" w:rsidRPr="00380B24">
        <w:rPr>
          <w:noProof/>
          <w:szCs w:val="24"/>
        </w:rPr>
        <w:t>D</w:t>
      </w:r>
      <w:r w:rsidRPr="00380B24">
        <w:rPr>
          <w:noProof/>
          <w:szCs w:val="24"/>
        </w:rPr>
        <w:t xml:space="preserve">irective </w:t>
      </w:r>
      <w:r w:rsidR="002F541D" w:rsidRPr="00380B24">
        <w:rPr>
          <w:noProof/>
          <w:szCs w:val="24"/>
        </w:rPr>
        <w:t xml:space="preserve">makes a broader range of </w:t>
      </w:r>
      <w:r w:rsidRPr="00380B24">
        <w:rPr>
          <w:noProof/>
          <w:szCs w:val="24"/>
        </w:rPr>
        <w:t>entities subject to cybersecurity requirements, strengthens risk management and incident reporting obligations</w:t>
      </w:r>
      <w:r w:rsidR="00B5380B" w:rsidRPr="00380B24">
        <w:rPr>
          <w:noProof/>
          <w:szCs w:val="24"/>
        </w:rPr>
        <w:t xml:space="preserve"> and</w:t>
      </w:r>
      <w:r w:rsidRPr="00380B24">
        <w:rPr>
          <w:noProof/>
          <w:szCs w:val="24"/>
        </w:rPr>
        <w:t xml:space="preserve"> </w:t>
      </w:r>
      <w:r w:rsidR="002F541D" w:rsidRPr="00380B24">
        <w:rPr>
          <w:noProof/>
          <w:szCs w:val="24"/>
        </w:rPr>
        <w:t xml:space="preserve">develops </w:t>
      </w:r>
      <w:r w:rsidRPr="00380B24">
        <w:rPr>
          <w:noProof/>
          <w:szCs w:val="24"/>
        </w:rPr>
        <w:t>cooperation among Member States.</w:t>
      </w:r>
    </w:p>
    <w:p w14:paraId="322938E8" w14:textId="76917901" w:rsidR="007E7234" w:rsidRPr="00380B24" w:rsidRDefault="0309C384" w:rsidP="00EF1EE7">
      <w:pPr>
        <w:pStyle w:val="ListParagraph"/>
        <w:numPr>
          <w:ilvl w:val="0"/>
          <w:numId w:val="8"/>
        </w:numPr>
        <w:rPr>
          <w:noProof/>
        </w:rPr>
      </w:pPr>
      <w:r w:rsidRPr="00380B24">
        <w:rPr>
          <w:b/>
          <w:bCs/>
          <w:noProof/>
        </w:rPr>
        <w:t>Cyber Resilience Act (CRA, Regulation (EU) 2024/</w:t>
      </w:r>
      <w:r w:rsidR="51B35AD9" w:rsidRPr="00380B24">
        <w:rPr>
          <w:b/>
          <w:bCs/>
          <w:noProof/>
        </w:rPr>
        <w:t>2487</w:t>
      </w:r>
      <w:r w:rsidR="3C882DC5" w:rsidRPr="00380B24">
        <w:rPr>
          <w:noProof/>
        </w:rPr>
        <w:t>, under developmen</w:t>
      </w:r>
      <w:r w:rsidR="6FA4C596" w:rsidRPr="00380B24">
        <w:rPr>
          <w:noProof/>
        </w:rPr>
        <w:t>t</w:t>
      </w:r>
      <w:r w:rsidR="3C882DC5" w:rsidRPr="00380B24">
        <w:rPr>
          <w:noProof/>
        </w:rPr>
        <w:t xml:space="preserve"> during the evaluation period</w:t>
      </w:r>
      <w:r w:rsidRPr="00380B24">
        <w:rPr>
          <w:b/>
          <w:bCs/>
          <w:noProof/>
        </w:rPr>
        <w:t>):</w:t>
      </w:r>
      <w:r w:rsidRPr="00380B24">
        <w:rPr>
          <w:noProof/>
        </w:rPr>
        <w:t xml:space="preserve"> The CRA introduces horizontal cybersecurity requirements for products with digital elements, aiming to ensure that hardware and software placed on the EU market are secure by design and by default</w:t>
      </w:r>
      <w:r w:rsidR="7B5ADBE3" w:rsidRPr="00380B24">
        <w:rPr>
          <w:noProof/>
        </w:rPr>
        <w:t xml:space="preserve"> </w:t>
      </w:r>
      <w:r w:rsidR="636176E4" w:rsidRPr="00380B24">
        <w:rPr>
          <w:noProof/>
        </w:rPr>
        <w:t>considering</w:t>
      </w:r>
      <w:r w:rsidR="7B5ADBE3" w:rsidRPr="00380B24">
        <w:rPr>
          <w:noProof/>
        </w:rPr>
        <w:t xml:space="preserve"> their lifecycle</w:t>
      </w:r>
      <w:r w:rsidRPr="00380B24">
        <w:rPr>
          <w:noProof/>
        </w:rPr>
        <w:t>.</w:t>
      </w:r>
    </w:p>
    <w:p w14:paraId="7278DF57" w14:textId="79DE0AC2" w:rsidR="007E7234" w:rsidRPr="00380B24" w:rsidRDefault="7397E997" w:rsidP="143D5D28">
      <w:pPr>
        <w:pStyle w:val="ListParagraph"/>
        <w:numPr>
          <w:ilvl w:val="0"/>
          <w:numId w:val="8"/>
        </w:numPr>
        <w:rPr>
          <w:noProof/>
        </w:rPr>
      </w:pPr>
      <w:r w:rsidRPr="00380B24">
        <w:rPr>
          <w:b/>
          <w:bCs/>
          <w:noProof/>
        </w:rPr>
        <w:t>Cyber Solidarity Act (CSoA, Regulation (EU) 2025/</w:t>
      </w:r>
      <w:r w:rsidR="54CC6B02" w:rsidRPr="00380B24">
        <w:rPr>
          <w:b/>
          <w:bCs/>
          <w:noProof/>
        </w:rPr>
        <w:t>38</w:t>
      </w:r>
      <w:r w:rsidR="52F2A2D3" w:rsidRPr="00380B24">
        <w:rPr>
          <w:b/>
          <w:bCs/>
          <w:noProof/>
        </w:rPr>
        <w:t xml:space="preserve">, </w:t>
      </w:r>
      <w:r w:rsidR="52F2A2D3" w:rsidRPr="00380B24">
        <w:rPr>
          <w:noProof/>
        </w:rPr>
        <w:t>under development during the evaluation period</w:t>
      </w:r>
      <w:r w:rsidRPr="00380B24">
        <w:rPr>
          <w:b/>
          <w:bCs/>
          <w:noProof/>
        </w:rPr>
        <w:t>):</w:t>
      </w:r>
      <w:r w:rsidRPr="00380B24">
        <w:rPr>
          <w:noProof/>
        </w:rPr>
        <w:t xml:space="preserve"> The CSoA focuses on building </w:t>
      </w:r>
      <w:r w:rsidR="75BA9323" w:rsidRPr="00380B24">
        <w:rPr>
          <w:noProof/>
        </w:rPr>
        <w:t>Union</w:t>
      </w:r>
      <w:r w:rsidRPr="00380B24">
        <w:rPr>
          <w:noProof/>
        </w:rPr>
        <w:t xml:space="preserve"> capacities for detection, preparedness</w:t>
      </w:r>
      <w:r w:rsidR="23665BB6" w:rsidRPr="00380B24">
        <w:rPr>
          <w:noProof/>
        </w:rPr>
        <w:t xml:space="preserve"> and</w:t>
      </w:r>
      <w:r w:rsidRPr="00380B24">
        <w:rPr>
          <w:noProof/>
        </w:rPr>
        <w:t xml:space="preserve"> response to</w:t>
      </w:r>
      <w:r w:rsidR="77428D8C" w:rsidRPr="00380B24">
        <w:rPr>
          <w:noProof/>
        </w:rPr>
        <w:t xml:space="preserve"> significant and </w:t>
      </w:r>
      <w:r w:rsidRPr="00380B24">
        <w:rPr>
          <w:noProof/>
        </w:rPr>
        <w:t>large-scale cyber incidents, including the establishment of the EU Cybersecurity Reserve.</w:t>
      </w:r>
    </w:p>
    <w:p w14:paraId="221CFC40" w14:textId="77777777" w:rsidR="007E7234" w:rsidRPr="00380B24" w:rsidRDefault="007E7234" w:rsidP="00EF1EE7">
      <w:pPr>
        <w:pStyle w:val="ListParagraph"/>
        <w:numPr>
          <w:ilvl w:val="0"/>
          <w:numId w:val="8"/>
        </w:numPr>
        <w:rPr>
          <w:noProof/>
          <w:szCs w:val="24"/>
        </w:rPr>
      </w:pPr>
      <w:r w:rsidRPr="00380B24">
        <w:rPr>
          <w:b/>
          <w:bCs/>
          <w:noProof/>
          <w:szCs w:val="24"/>
        </w:rPr>
        <w:t>Digital Operational Resilience Act (DORA, Regulation (EU) 2022/2554):</w:t>
      </w:r>
      <w:r w:rsidRPr="00380B24">
        <w:rPr>
          <w:noProof/>
          <w:szCs w:val="24"/>
        </w:rPr>
        <w:t xml:space="preserve"> DORA sets out comprehensive requirements for the financial sector to ensure operational resilience against ICT-related incidents.</w:t>
      </w:r>
    </w:p>
    <w:p w14:paraId="4D05EF9A" w14:textId="4884DED3" w:rsidR="007E7234" w:rsidRPr="00380B24" w:rsidRDefault="0309C384" w:rsidP="5EE4E8B7">
      <w:pPr>
        <w:pStyle w:val="ListParagraph"/>
        <w:numPr>
          <w:ilvl w:val="0"/>
          <w:numId w:val="8"/>
        </w:numPr>
        <w:rPr>
          <w:noProof/>
        </w:rPr>
      </w:pPr>
      <w:r w:rsidRPr="00380B24">
        <w:rPr>
          <w:b/>
          <w:bCs/>
          <w:noProof/>
        </w:rPr>
        <w:t>Network Code on Cybersecurity for Electricity (NCCS,</w:t>
      </w:r>
      <w:r w:rsidR="6238C838" w:rsidRPr="00380B24">
        <w:rPr>
          <w:b/>
          <w:bCs/>
          <w:noProof/>
        </w:rPr>
        <w:t xml:space="preserve"> Delegated</w:t>
      </w:r>
      <w:r w:rsidRPr="00380B24">
        <w:rPr>
          <w:b/>
          <w:bCs/>
          <w:noProof/>
        </w:rPr>
        <w:t xml:space="preserve"> Regulation (EU) 2024/1366</w:t>
      </w:r>
      <w:r w:rsidR="024B3CB4" w:rsidRPr="00380B24">
        <w:rPr>
          <w:noProof/>
        </w:rPr>
        <w:t>, under development during the evaluation period</w:t>
      </w:r>
      <w:r w:rsidRPr="00380B24">
        <w:rPr>
          <w:b/>
          <w:bCs/>
          <w:noProof/>
        </w:rPr>
        <w:t>):</w:t>
      </w:r>
      <w:r w:rsidRPr="00380B24">
        <w:rPr>
          <w:noProof/>
        </w:rPr>
        <w:t xml:space="preserve"> </w:t>
      </w:r>
      <w:r w:rsidR="002F541D" w:rsidRPr="00380B24">
        <w:rPr>
          <w:noProof/>
        </w:rPr>
        <w:t>The NCCS</w:t>
      </w:r>
      <w:r w:rsidRPr="00380B24">
        <w:rPr>
          <w:noProof/>
        </w:rPr>
        <w:t xml:space="preserve"> introduces sector-specific cybersecurity rules for the electricity sector, particularly for cross-border flows.</w:t>
      </w:r>
    </w:p>
    <w:p w14:paraId="77C5C44E" w14:textId="77777777" w:rsidR="007E7234" w:rsidRPr="00380B24" w:rsidRDefault="0309C384" w:rsidP="00EF1EE7">
      <w:pPr>
        <w:pStyle w:val="ListParagraph"/>
        <w:numPr>
          <w:ilvl w:val="0"/>
          <w:numId w:val="8"/>
        </w:numPr>
        <w:rPr>
          <w:noProof/>
          <w:szCs w:val="24"/>
        </w:rPr>
      </w:pPr>
      <w:r w:rsidRPr="00380B24">
        <w:rPr>
          <w:b/>
          <w:bCs/>
          <w:noProof/>
        </w:rPr>
        <w:t>EU Regulation on Information Security (PART-IS, Regulation (EU) 2023/203):</w:t>
      </w:r>
      <w:r w:rsidRPr="00380B24">
        <w:rPr>
          <w:noProof/>
        </w:rPr>
        <w:t xml:space="preserve"> PART-IS establishes information security requirements for the air transport sector.</w:t>
      </w:r>
    </w:p>
    <w:p w14:paraId="6151C0A0" w14:textId="6753EFCD" w:rsidR="007E7234" w:rsidRPr="00380B24" w:rsidRDefault="7397E997" w:rsidP="00EF1EE7">
      <w:pPr>
        <w:pStyle w:val="ListParagraph"/>
        <w:numPr>
          <w:ilvl w:val="0"/>
          <w:numId w:val="8"/>
        </w:numPr>
        <w:rPr>
          <w:noProof/>
        </w:rPr>
      </w:pPr>
      <w:r w:rsidRPr="00380B24">
        <w:rPr>
          <w:b/>
          <w:bCs/>
          <w:noProof/>
        </w:rPr>
        <w:t>5G Cybersecurity Toolbox (Commission Recommendation (EU) 2019/534):</w:t>
      </w:r>
      <w:r w:rsidRPr="00380B24">
        <w:rPr>
          <w:noProof/>
        </w:rPr>
        <w:t xml:space="preserve"> This provides guidance for securing 5G networks across the EU</w:t>
      </w:r>
      <w:r w:rsidR="71B50EF4" w:rsidRPr="00380B24">
        <w:rPr>
          <w:noProof/>
        </w:rPr>
        <w:t xml:space="preserve"> by recommending strategic and technical measures</w:t>
      </w:r>
      <w:r w:rsidRPr="00380B24">
        <w:rPr>
          <w:noProof/>
        </w:rPr>
        <w:t>.</w:t>
      </w:r>
    </w:p>
    <w:p w14:paraId="1857A101" w14:textId="77777777" w:rsidR="007E7234" w:rsidRPr="00380B24" w:rsidRDefault="007E7234" w:rsidP="00EF1EE7">
      <w:pPr>
        <w:pStyle w:val="ListParagraph"/>
        <w:numPr>
          <w:ilvl w:val="0"/>
          <w:numId w:val="8"/>
        </w:numPr>
        <w:rPr>
          <w:noProof/>
          <w:szCs w:val="24"/>
        </w:rPr>
      </w:pPr>
      <w:r w:rsidRPr="00380B24">
        <w:rPr>
          <w:b/>
          <w:bCs/>
          <w:noProof/>
          <w:szCs w:val="24"/>
        </w:rPr>
        <w:t>Cybersecurity Skills Academy (COM(2023) 207 final):</w:t>
      </w:r>
      <w:r w:rsidRPr="00380B24">
        <w:rPr>
          <w:noProof/>
          <w:szCs w:val="24"/>
        </w:rPr>
        <w:t xml:space="preserve"> This initiative addresses the growing gap in cybersecurity skills by promoting training and capacity building.</w:t>
      </w:r>
    </w:p>
    <w:p w14:paraId="74C865E6" w14:textId="77777777" w:rsidR="007E7234" w:rsidRPr="00380B24" w:rsidRDefault="007E7234" w:rsidP="00EF1EE7">
      <w:pPr>
        <w:pStyle w:val="ListParagraph"/>
        <w:numPr>
          <w:ilvl w:val="0"/>
          <w:numId w:val="8"/>
        </w:numPr>
        <w:rPr>
          <w:noProof/>
          <w:szCs w:val="24"/>
        </w:rPr>
      </w:pPr>
      <w:r w:rsidRPr="00380B24">
        <w:rPr>
          <w:b/>
          <w:bCs/>
          <w:noProof/>
          <w:szCs w:val="24"/>
        </w:rPr>
        <w:t>EU Action Plan on the Cybersecurity of Hospitals and Healthcare Providers (COM(2025) 10 final):</w:t>
      </w:r>
      <w:r w:rsidRPr="00380B24">
        <w:rPr>
          <w:noProof/>
          <w:szCs w:val="24"/>
        </w:rPr>
        <w:t xml:space="preserve"> This plan aims to strengthen the resilience of the healthcare sector.</w:t>
      </w:r>
    </w:p>
    <w:p w14:paraId="46FA0DC8" w14:textId="2C652DDA" w:rsidR="007E7234" w:rsidRPr="00380B24" w:rsidRDefault="007E7234" w:rsidP="00633176">
      <w:pPr>
        <w:spacing w:line="240" w:lineRule="auto"/>
        <w:jc w:val="both"/>
        <w:rPr>
          <w:rFonts w:cs="Times New Roman"/>
          <w:noProof/>
          <w:szCs w:val="24"/>
        </w:rPr>
      </w:pPr>
      <w:r w:rsidRPr="00380B24">
        <w:rPr>
          <w:rFonts w:cs="Times New Roman"/>
          <w:noProof/>
          <w:szCs w:val="24"/>
        </w:rPr>
        <w:t>T</w:t>
      </w:r>
      <w:r w:rsidR="00867F71" w:rsidRPr="00380B24">
        <w:rPr>
          <w:rFonts w:cs="Times New Roman"/>
          <w:noProof/>
          <w:szCs w:val="24"/>
        </w:rPr>
        <w:t>ogether with the CSA, t</w:t>
      </w:r>
      <w:r w:rsidRPr="00380B24">
        <w:rPr>
          <w:rFonts w:cs="Times New Roman"/>
          <w:noProof/>
          <w:szCs w:val="24"/>
        </w:rPr>
        <w:t xml:space="preserve">hese </w:t>
      </w:r>
      <w:r w:rsidR="00447E91" w:rsidRPr="00380B24">
        <w:rPr>
          <w:rFonts w:cs="Times New Roman"/>
          <w:noProof/>
          <w:szCs w:val="24"/>
        </w:rPr>
        <w:t>legal and policy instruments</w:t>
      </w:r>
      <w:r w:rsidRPr="00380B24">
        <w:rPr>
          <w:rFonts w:cs="Times New Roman"/>
          <w:noProof/>
          <w:szCs w:val="24"/>
        </w:rPr>
        <w:t xml:space="preserve"> form a comprehensive and multi-layered framework that addresses both horizontal and sector-specific cybersecurity challenges. They reflect the EU’s recognition that cybersecurity is not only a technical issue but also a matter of economic security, public safety</w:t>
      </w:r>
      <w:r w:rsidR="00B5380B" w:rsidRPr="00380B24">
        <w:rPr>
          <w:rFonts w:cs="Times New Roman"/>
          <w:noProof/>
          <w:szCs w:val="24"/>
        </w:rPr>
        <w:t xml:space="preserve"> and</w:t>
      </w:r>
      <w:r w:rsidRPr="00380B24">
        <w:rPr>
          <w:rFonts w:cs="Times New Roman"/>
          <w:noProof/>
          <w:szCs w:val="24"/>
        </w:rPr>
        <w:t xml:space="preserve"> strategic autonomy.</w:t>
      </w:r>
    </w:p>
    <w:p w14:paraId="6011BE6D" w14:textId="4A3119B1" w:rsidR="007E7234" w:rsidRPr="00380B24" w:rsidRDefault="007E7234" w:rsidP="00633176">
      <w:pPr>
        <w:spacing w:line="240" w:lineRule="auto"/>
        <w:jc w:val="both"/>
        <w:rPr>
          <w:rFonts w:cs="Times New Roman"/>
          <w:b/>
          <w:bCs/>
          <w:noProof/>
          <w:szCs w:val="24"/>
        </w:rPr>
      </w:pPr>
      <w:r w:rsidRPr="00380B24">
        <w:rPr>
          <w:rFonts w:cs="Times New Roman"/>
          <w:b/>
          <w:bCs/>
          <w:noProof/>
          <w:szCs w:val="24"/>
        </w:rPr>
        <w:t xml:space="preserve">Implementation and </w:t>
      </w:r>
      <w:r w:rsidR="00F10DF8" w:rsidRPr="00380B24">
        <w:rPr>
          <w:rFonts w:cs="Times New Roman"/>
          <w:b/>
          <w:bCs/>
          <w:noProof/>
          <w:szCs w:val="24"/>
        </w:rPr>
        <w:t>o</w:t>
      </w:r>
      <w:r w:rsidRPr="00380B24">
        <w:rPr>
          <w:rFonts w:cs="Times New Roman"/>
          <w:b/>
          <w:bCs/>
          <w:noProof/>
          <w:szCs w:val="24"/>
        </w:rPr>
        <w:t xml:space="preserve">perational </w:t>
      </w:r>
      <w:r w:rsidR="00F10DF8" w:rsidRPr="00380B24">
        <w:rPr>
          <w:rFonts w:cs="Times New Roman"/>
          <w:b/>
          <w:bCs/>
          <w:noProof/>
          <w:szCs w:val="24"/>
        </w:rPr>
        <w:t>d</w:t>
      </w:r>
      <w:r w:rsidRPr="00380B24">
        <w:rPr>
          <w:rFonts w:cs="Times New Roman"/>
          <w:b/>
          <w:bCs/>
          <w:noProof/>
          <w:szCs w:val="24"/>
        </w:rPr>
        <w:t>evelopments</w:t>
      </w:r>
    </w:p>
    <w:p w14:paraId="23C3384A" w14:textId="61EF7DA0" w:rsidR="007E7234" w:rsidRPr="00380B24" w:rsidRDefault="7397E997" w:rsidP="143D5D28">
      <w:pPr>
        <w:spacing w:line="240" w:lineRule="auto"/>
        <w:jc w:val="both"/>
        <w:rPr>
          <w:rFonts w:cs="Times New Roman"/>
          <w:noProof/>
        </w:rPr>
      </w:pPr>
      <w:r w:rsidRPr="00380B24">
        <w:rPr>
          <w:rFonts w:cs="Times New Roman"/>
          <w:noProof/>
        </w:rPr>
        <w:t>The implementation of the new leg</w:t>
      </w:r>
      <w:r w:rsidR="1D603211" w:rsidRPr="00380B24">
        <w:rPr>
          <w:rFonts w:cs="Times New Roman"/>
          <w:noProof/>
        </w:rPr>
        <w:t>al framework</w:t>
      </w:r>
      <w:r w:rsidRPr="00380B24">
        <w:rPr>
          <w:rFonts w:cs="Times New Roman"/>
          <w:noProof/>
        </w:rPr>
        <w:t xml:space="preserve"> has required significant adaptation by Member States, EU institutions</w:t>
      </w:r>
      <w:r w:rsidR="23665BB6" w:rsidRPr="00380B24">
        <w:rPr>
          <w:rFonts w:cs="Times New Roman"/>
          <w:noProof/>
        </w:rPr>
        <w:t xml:space="preserve"> and</w:t>
      </w:r>
      <w:r w:rsidRPr="00380B24">
        <w:rPr>
          <w:rFonts w:cs="Times New Roman"/>
          <w:noProof/>
        </w:rPr>
        <w:t xml:space="preserve"> businesses. ENISA’s mandate has expanded accordingly. </w:t>
      </w:r>
      <w:r w:rsidR="0038145D" w:rsidRPr="00380B24">
        <w:rPr>
          <w:rFonts w:cs="Times New Roman"/>
          <w:noProof/>
        </w:rPr>
        <w:t>ENISA</w:t>
      </w:r>
      <w:r w:rsidRPr="00380B24">
        <w:rPr>
          <w:rFonts w:cs="Times New Roman"/>
          <w:noProof/>
        </w:rPr>
        <w:t xml:space="preserve"> now supports Member States in developing and updating national cybersecurity strategies, implementing new legal requirements</w:t>
      </w:r>
      <w:r w:rsidR="23665BB6" w:rsidRPr="00380B24">
        <w:rPr>
          <w:rFonts w:cs="Times New Roman"/>
          <w:noProof/>
        </w:rPr>
        <w:t xml:space="preserve"> and</w:t>
      </w:r>
      <w:r w:rsidRPr="00380B24">
        <w:rPr>
          <w:rFonts w:cs="Times New Roman"/>
          <w:noProof/>
        </w:rPr>
        <w:t xml:space="preserve"> building operational capacity. </w:t>
      </w:r>
      <w:r w:rsidR="72183FBC" w:rsidRPr="00380B24">
        <w:rPr>
          <w:rFonts w:cs="Times New Roman"/>
          <w:noProof/>
        </w:rPr>
        <w:t>By virtue of other legislation</w:t>
      </w:r>
      <w:r w:rsidR="00275B97" w:rsidRPr="00380B24">
        <w:rPr>
          <w:rFonts w:cs="Times New Roman"/>
          <w:noProof/>
        </w:rPr>
        <w:t xml:space="preserve"> proposed</w:t>
      </w:r>
      <w:r w:rsidR="7A60F0C4" w:rsidRPr="00380B24">
        <w:rPr>
          <w:rFonts w:cs="Times New Roman"/>
          <w:noProof/>
        </w:rPr>
        <w:t xml:space="preserve"> at the time of evaluation</w:t>
      </w:r>
      <w:r w:rsidR="72183FBC" w:rsidRPr="00380B24">
        <w:rPr>
          <w:rFonts w:cs="Times New Roman"/>
          <w:noProof/>
        </w:rPr>
        <w:t xml:space="preserve"> and</w:t>
      </w:r>
      <w:r w:rsidR="7DEC2BD5" w:rsidRPr="00380B24">
        <w:rPr>
          <w:rFonts w:cs="Times New Roman"/>
          <w:noProof/>
        </w:rPr>
        <w:t xml:space="preserve"> subsequently</w:t>
      </w:r>
      <w:r w:rsidR="72183FBC" w:rsidRPr="00380B24">
        <w:rPr>
          <w:rFonts w:cs="Times New Roman"/>
          <w:noProof/>
        </w:rPr>
        <w:t xml:space="preserve"> through the contribution agreements, </w:t>
      </w:r>
      <w:r w:rsidRPr="00380B24">
        <w:rPr>
          <w:rFonts w:cs="Times New Roman"/>
          <w:noProof/>
        </w:rPr>
        <w:t>ENISA has also been tasked with managing the European Vulnerability Database</w:t>
      </w:r>
      <w:r w:rsidR="325E72C4" w:rsidRPr="00380B24">
        <w:rPr>
          <w:rFonts w:cs="Times New Roman"/>
          <w:noProof/>
        </w:rPr>
        <w:t xml:space="preserve"> and</w:t>
      </w:r>
      <w:r w:rsidRPr="00380B24">
        <w:rPr>
          <w:rFonts w:cs="Times New Roman"/>
          <w:noProof/>
        </w:rPr>
        <w:t xml:space="preserve"> supporting the EU Cybersecurity Reserve.</w:t>
      </w:r>
    </w:p>
    <w:p w14:paraId="790361F3" w14:textId="3BB35C36" w:rsidR="007E7234" w:rsidRPr="00380B24" w:rsidRDefault="7397E997" w:rsidP="143D5D28">
      <w:pPr>
        <w:spacing w:line="240" w:lineRule="auto"/>
        <w:jc w:val="both"/>
        <w:rPr>
          <w:rFonts w:cs="Times New Roman"/>
          <w:noProof/>
        </w:rPr>
      </w:pPr>
      <w:r w:rsidRPr="00380B24">
        <w:rPr>
          <w:rFonts w:cs="Times New Roman"/>
          <w:noProof/>
        </w:rPr>
        <w:t xml:space="preserve">The ECCF, established by the CSA, has continued to evolve. ENISA has coordinated the development of </w:t>
      </w:r>
      <w:r w:rsidR="66712769" w:rsidRPr="00380B24">
        <w:rPr>
          <w:rFonts w:cs="Times New Roman"/>
          <w:noProof/>
        </w:rPr>
        <w:t xml:space="preserve">candidate </w:t>
      </w:r>
      <w:r w:rsidRPr="00380B24">
        <w:rPr>
          <w:rFonts w:cs="Times New Roman"/>
          <w:noProof/>
        </w:rPr>
        <w:t xml:space="preserve">certification schemes, such as the EU Common Criteria (EUCC) and the forthcoming European Cloud Certification Scheme (EUCS). However, the process has been slower than anticipated, with the first scheme taking nearly five years from initiation to adoption. </w:t>
      </w:r>
      <w:r w:rsidR="00C67861" w:rsidRPr="00380B24">
        <w:rPr>
          <w:rFonts w:cs="Times New Roman"/>
          <w:noProof/>
        </w:rPr>
        <w:t>The reasons for the delays include</w:t>
      </w:r>
      <w:r w:rsidRPr="00380B24">
        <w:rPr>
          <w:rFonts w:cs="Times New Roman"/>
          <w:noProof/>
        </w:rPr>
        <w:t xml:space="preserve"> the complexity of technical, legal</w:t>
      </w:r>
      <w:r w:rsidR="23665BB6" w:rsidRPr="00380B24">
        <w:rPr>
          <w:rFonts w:cs="Times New Roman"/>
          <w:noProof/>
        </w:rPr>
        <w:t xml:space="preserve"> and</w:t>
      </w:r>
      <w:r w:rsidRPr="00380B24">
        <w:rPr>
          <w:rFonts w:cs="Times New Roman"/>
          <w:noProof/>
        </w:rPr>
        <w:t xml:space="preserve"> political negotiations, as well as the need for consensus among a wide range of stakeholders.</w:t>
      </w:r>
    </w:p>
    <w:p w14:paraId="3397257C" w14:textId="798D4236" w:rsidR="007E7234" w:rsidRPr="00380B24" w:rsidRDefault="0309C384" w:rsidP="5EE4E8B7">
      <w:pPr>
        <w:spacing w:line="240" w:lineRule="auto"/>
        <w:jc w:val="both"/>
        <w:rPr>
          <w:rFonts w:cs="Times New Roman"/>
          <w:noProof/>
        </w:rPr>
      </w:pPr>
      <w:r w:rsidRPr="00380B24">
        <w:rPr>
          <w:rFonts w:cs="Times New Roman"/>
          <w:noProof/>
        </w:rPr>
        <w:t>Monitoring arrangements have included regular reporting, stakeholder consultations</w:t>
      </w:r>
      <w:r w:rsidR="5B57EC45" w:rsidRPr="00380B24">
        <w:rPr>
          <w:rFonts w:cs="Times New Roman"/>
          <w:noProof/>
        </w:rPr>
        <w:t xml:space="preserve"> and</w:t>
      </w:r>
      <w:r w:rsidRPr="00380B24">
        <w:rPr>
          <w:rFonts w:cs="Times New Roman"/>
          <w:noProof/>
        </w:rPr>
        <w:t xml:space="preserve"> the use of indicators such as the number of training</w:t>
      </w:r>
      <w:r w:rsidR="002F541D" w:rsidRPr="00380B24">
        <w:rPr>
          <w:rFonts w:cs="Times New Roman"/>
          <w:noProof/>
        </w:rPr>
        <w:t xml:space="preserve"> courses</w:t>
      </w:r>
      <w:r w:rsidRPr="00380B24">
        <w:rPr>
          <w:rFonts w:cs="Times New Roman"/>
          <w:noProof/>
        </w:rPr>
        <w:t xml:space="preserve"> delivered, publications produced</w:t>
      </w:r>
      <w:r w:rsidR="3C81FDA3" w:rsidRPr="00380B24">
        <w:rPr>
          <w:rFonts w:cs="Times New Roman"/>
          <w:noProof/>
        </w:rPr>
        <w:t>,</w:t>
      </w:r>
      <w:r w:rsidR="5B57EC45" w:rsidRPr="00380B24">
        <w:rPr>
          <w:rFonts w:cs="Times New Roman"/>
          <w:noProof/>
        </w:rPr>
        <w:t xml:space="preserve"> and</w:t>
      </w:r>
      <w:r w:rsidRPr="00380B24">
        <w:rPr>
          <w:rFonts w:cs="Times New Roman"/>
          <w:noProof/>
        </w:rPr>
        <w:t xml:space="preserve"> stakeholder engagement events held. ENISA’s outputs have increased in both volume and scope, reflecting the growing demands </w:t>
      </w:r>
      <w:r w:rsidR="00CC66C4" w:rsidRPr="00380B24">
        <w:rPr>
          <w:rFonts w:cs="Times New Roman"/>
          <w:noProof/>
        </w:rPr>
        <w:t>on it</w:t>
      </w:r>
      <w:r w:rsidRPr="00380B24">
        <w:rPr>
          <w:rFonts w:cs="Times New Roman"/>
          <w:noProof/>
        </w:rPr>
        <w:t>.</w:t>
      </w:r>
    </w:p>
    <w:p w14:paraId="4E7B6C38" w14:textId="7CEB6246" w:rsidR="007E7234" w:rsidRPr="00380B24" w:rsidRDefault="007E7234" w:rsidP="00633176">
      <w:pPr>
        <w:spacing w:line="240" w:lineRule="auto"/>
        <w:jc w:val="both"/>
        <w:rPr>
          <w:rFonts w:cs="Times New Roman"/>
          <w:b/>
          <w:bCs/>
          <w:noProof/>
          <w:szCs w:val="24"/>
        </w:rPr>
      </w:pPr>
      <w:r w:rsidRPr="00380B24">
        <w:rPr>
          <w:rFonts w:cs="Times New Roman"/>
          <w:b/>
          <w:bCs/>
          <w:noProof/>
          <w:szCs w:val="24"/>
        </w:rPr>
        <w:t xml:space="preserve">Current </w:t>
      </w:r>
      <w:r w:rsidR="00F10DF8" w:rsidRPr="00380B24">
        <w:rPr>
          <w:rFonts w:cs="Times New Roman"/>
          <w:b/>
          <w:bCs/>
          <w:noProof/>
          <w:szCs w:val="24"/>
        </w:rPr>
        <w:t>s</w:t>
      </w:r>
      <w:r w:rsidRPr="00380B24">
        <w:rPr>
          <w:rFonts w:cs="Times New Roman"/>
          <w:b/>
          <w:bCs/>
          <w:noProof/>
          <w:szCs w:val="24"/>
        </w:rPr>
        <w:t xml:space="preserve">ituation and </w:t>
      </w:r>
      <w:r w:rsidR="00F10DF8" w:rsidRPr="00380B24">
        <w:rPr>
          <w:rFonts w:cs="Times New Roman"/>
          <w:b/>
          <w:bCs/>
          <w:noProof/>
          <w:szCs w:val="24"/>
        </w:rPr>
        <w:t>k</w:t>
      </w:r>
      <w:r w:rsidRPr="00380B24">
        <w:rPr>
          <w:rFonts w:cs="Times New Roman"/>
          <w:b/>
          <w:bCs/>
          <w:noProof/>
          <w:szCs w:val="24"/>
        </w:rPr>
        <w:t xml:space="preserve">ey </w:t>
      </w:r>
      <w:r w:rsidR="00F10DF8" w:rsidRPr="00380B24">
        <w:rPr>
          <w:rFonts w:cs="Times New Roman"/>
          <w:b/>
          <w:bCs/>
          <w:noProof/>
          <w:szCs w:val="24"/>
        </w:rPr>
        <w:t>d</w:t>
      </w:r>
      <w:r w:rsidRPr="00380B24">
        <w:rPr>
          <w:rFonts w:cs="Times New Roman"/>
          <w:b/>
          <w:bCs/>
          <w:noProof/>
          <w:szCs w:val="24"/>
        </w:rPr>
        <w:t>evelopments</w:t>
      </w:r>
    </w:p>
    <w:p w14:paraId="6FF38A4A" w14:textId="0995060B" w:rsidR="007E7234" w:rsidRPr="00380B24" w:rsidRDefault="7397E997" w:rsidP="143D5D28">
      <w:pPr>
        <w:spacing w:line="240" w:lineRule="auto"/>
        <w:jc w:val="both"/>
        <w:rPr>
          <w:rFonts w:cs="Times New Roman"/>
          <w:noProof/>
        </w:rPr>
      </w:pPr>
      <w:r w:rsidRPr="00380B24">
        <w:rPr>
          <w:rFonts w:cs="Times New Roman"/>
          <w:noProof/>
        </w:rPr>
        <w:t>The cybersecurity threat landscape has become more complex and interconnected. Ransomware attacks, supply chain compromises</w:t>
      </w:r>
      <w:r w:rsidR="23665BB6" w:rsidRPr="00380B24">
        <w:rPr>
          <w:rFonts w:cs="Times New Roman"/>
          <w:noProof/>
        </w:rPr>
        <w:t xml:space="preserve"> and</w:t>
      </w:r>
      <w:r w:rsidRPr="00380B24">
        <w:rPr>
          <w:rFonts w:cs="Times New Roman"/>
          <w:noProof/>
        </w:rPr>
        <w:t xml:space="preserve"> hybrid threats are now commonplace, affecting critical infrastructure, public services</w:t>
      </w:r>
      <w:r w:rsidR="23665BB6" w:rsidRPr="00380B24">
        <w:rPr>
          <w:rFonts w:cs="Times New Roman"/>
          <w:noProof/>
        </w:rPr>
        <w:t xml:space="preserve"> and</w:t>
      </w:r>
      <w:r w:rsidRPr="00380B24">
        <w:rPr>
          <w:rFonts w:cs="Times New Roman"/>
          <w:noProof/>
        </w:rPr>
        <w:t xml:space="preserve"> businesses of all sizes. The average cost of a major cyber incident has risen sharply, with global estimates </w:t>
      </w:r>
      <w:r w:rsidR="094851F8" w:rsidRPr="00380B24">
        <w:rPr>
          <w:rFonts w:cs="Times New Roman"/>
          <w:noProof/>
        </w:rPr>
        <w:t xml:space="preserve">of overall cost </w:t>
      </w:r>
      <w:r w:rsidRPr="00380B24">
        <w:rPr>
          <w:rFonts w:cs="Times New Roman"/>
          <w:noProof/>
        </w:rPr>
        <w:t>exceeding EUR</w:t>
      </w:r>
      <w:r w:rsidR="00A12133" w:rsidRPr="00380B24">
        <w:rPr>
          <w:rFonts w:cs="Times New Roman"/>
          <w:noProof/>
        </w:rPr>
        <w:t> </w:t>
      </w:r>
      <w:r w:rsidRPr="00380B24">
        <w:rPr>
          <w:rFonts w:cs="Times New Roman"/>
          <w:noProof/>
        </w:rPr>
        <w:t>5.5 trillion in 2020</w:t>
      </w:r>
      <w:r w:rsidR="007B3C14" w:rsidRPr="00380B24">
        <w:rPr>
          <w:rStyle w:val="FootnoteReference"/>
          <w:rFonts w:cs="Times New Roman"/>
          <w:noProof/>
        </w:rPr>
        <w:footnoteReference w:id="12"/>
      </w:r>
      <w:r w:rsidRPr="00380B24">
        <w:rPr>
          <w:rFonts w:cs="Times New Roman"/>
          <w:noProof/>
        </w:rPr>
        <w:t xml:space="preserve"> and projected to reach EUR</w:t>
      </w:r>
      <w:r w:rsidR="00A12133" w:rsidRPr="00380B24">
        <w:rPr>
          <w:rFonts w:cs="Times New Roman"/>
          <w:noProof/>
        </w:rPr>
        <w:t> </w:t>
      </w:r>
      <w:r w:rsidRPr="00380B24">
        <w:rPr>
          <w:rFonts w:cs="Times New Roman"/>
          <w:noProof/>
        </w:rPr>
        <w:t>9 trillion by 2025.</w:t>
      </w:r>
    </w:p>
    <w:p w14:paraId="2E681D58" w14:textId="35157950" w:rsidR="007E7234" w:rsidRPr="00380B24" w:rsidRDefault="39C0F1E2" w:rsidP="143D5D28">
      <w:pPr>
        <w:spacing w:line="240" w:lineRule="auto"/>
        <w:jc w:val="both"/>
        <w:rPr>
          <w:rFonts w:cs="Times New Roman"/>
          <w:noProof/>
        </w:rPr>
      </w:pPr>
      <w:r w:rsidRPr="00380B24">
        <w:rPr>
          <w:rFonts w:cs="Times New Roman"/>
          <w:noProof/>
        </w:rPr>
        <w:t>ENISA has responded by scaling up its activities, delivering a growing number of publications, technical guidelines</w:t>
      </w:r>
      <w:r w:rsidR="3244B01F" w:rsidRPr="00380B24">
        <w:rPr>
          <w:rFonts w:cs="Times New Roman"/>
          <w:noProof/>
        </w:rPr>
        <w:t xml:space="preserve"> and</w:t>
      </w:r>
      <w:r w:rsidRPr="00380B24">
        <w:rPr>
          <w:rFonts w:cs="Times New Roman"/>
          <w:noProof/>
        </w:rPr>
        <w:t xml:space="preserve"> capacity-building events. </w:t>
      </w:r>
      <w:r w:rsidR="00CC66C4" w:rsidRPr="00380B24">
        <w:rPr>
          <w:rFonts w:cs="Times New Roman"/>
          <w:noProof/>
        </w:rPr>
        <w:t>ENISA</w:t>
      </w:r>
      <w:r w:rsidRPr="00380B24">
        <w:rPr>
          <w:rFonts w:cs="Times New Roman"/>
          <w:noProof/>
        </w:rPr>
        <w:t xml:space="preserve"> has played a central role in supporting the implementation of new legislation, advising on incident response</w:t>
      </w:r>
      <w:r w:rsidR="3244B01F" w:rsidRPr="00380B24">
        <w:rPr>
          <w:rFonts w:cs="Times New Roman"/>
          <w:noProof/>
        </w:rPr>
        <w:t xml:space="preserve"> and</w:t>
      </w:r>
      <w:r w:rsidRPr="00380B24">
        <w:rPr>
          <w:rFonts w:cs="Times New Roman"/>
          <w:noProof/>
        </w:rPr>
        <w:t xml:space="preserve"> facilitating information sharing among Member States. The ECCF has begun to deliver </w:t>
      </w:r>
      <w:r w:rsidR="398A2829" w:rsidRPr="00380B24">
        <w:rPr>
          <w:rFonts w:cs="Times New Roman"/>
          <w:noProof/>
        </w:rPr>
        <w:t>candidate</w:t>
      </w:r>
      <w:r w:rsidRPr="00380B24">
        <w:rPr>
          <w:rFonts w:cs="Times New Roman"/>
          <w:noProof/>
        </w:rPr>
        <w:t xml:space="preserve"> certification schemes</w:t>
      </w:r>
      <w:r w:rsidR="4C33C00F" w:rsidRPr="00380B24">
        <w:rPr>
          <w:rFonts w:cs="Times New Roman"/>
          <w:noProof/>
        </w:rPr>
        <w:t xml:space="preserve"> (with one scheme adopted)</w:t>
      </w:r>
      <w:r w:rsidRPr="00380B24">
        <w:rPr>
          <w:rFonts w:cs="Times New Roman"/>
          <w:noProof/>
        </w:rPr>
        <w:t>, but the pace has been slower than originally envisaged</w:t>
      </w:r>
      <w:r w:rsidR="3244B01F" w:rsidRPr="00380B24">
        <w:rPr>
          <w:rFonts w:cs="Times New Roman"/>
          <w:noProof/>
        </w:rPr>
        <w:t xml:space="preserve"> and</w:t>
      </w:r>
      <w:r w:rsidRPr="00380B24">
        <w:rPr>
          <w:rFonts w:cs="Times New Roman"/>
          <w:noProof/>
        </w:rPr>
        <w:t xml:space="preserve"> fragmentation persists due to differences in national approaches and resource allocation.</w:t>
      </w:r>
    </w:p>
    <w:p w14:paraId="4102222A" w14:textId="4A548F5C" w:rsidR="007E7234" w:rsidRPr="00380B24" w:rsidRDefault="007E7234" w:rsidP="00633176">
      <w:pPr>
        <w:spacing w:line="240" w:lineRule="auto"/>
        <w:jc w:val="both"/>
        <w:rPr>
          <w:rFonts w:cs="Times New Roman"/>
          <w:b/>
          <w:bCs/>
          <w:noProof/>
          <w:szCs w:val="24"/>
        </w:rPr>
      </w:pPr>
      <w:r w:rsidRPr="00380B24">
        <w:rPr>
          <w:rFonts w:cs="Times New Roman"/>
          <w:b/>
          <w:bCs/>
          <w:noProof/>
          <w:szCs w:val="24"/>
        </w:rPr>
        <w:t xml:space="preserve">Delays, </w:t>
      </w:r>
      <w:r w:rsidR="00F10DF8" w:rsidRPr="00380B24">
        <w:rPr>
          <w:rFonts w:cs="Times New Roman"/>
          <w:b/>
          <w:bCs/>
          <w:noProof/>
          <w:szCs w:val="24"/>
        </w:rPr>
        <w:t>c</w:t>
      </w:r>
      <w:r w:rsidRPr="00380B24">
        <w:rPr>
          <w:rFonts w:cs="Times New Roman"/>
          <w:b/>
          <w:bCs/>
          <w:noProof/>
          <w:szCs w:val="24"/>
        </w:rPr>
        <w:t xml:space="preserve">hallenges and </w:t>
      </w:r>
      <w:r w:rsidR="00F10DF8" w:rsidRPr="00380B24">
        <w:rPr>
          <w:rFonts w:cs="Times New Roman"/>
          <w:b/>
          <w:bCs/>
          <w:noProof/>
          <w:szCs w:val="24"/>
        </w:rPr>
        <w:t>e</w:t>
      </w:r>
      <w:r w:rsidRPr="00380B24">
        <w:rPr>
          <w:rFonts w:cs="Times New Roman"/>
          <w:b/>
          <w:bCs/>
          <w:noProof/>
          <w:szCs w:val="24"/>
        </w:rPr>
        <w:t xml:space="preserve">xternal </w:t>
      </w:r>
      <w:r w:rsidR="00F10DF8" w:rsidRPr="00380B24">
        <w:rPr>
          <w:rFonts w:cs="Times New Roman"/>
          <w:b/>
          <w:bCs/>
          <w:noProof/>
          <w:szCs w:val="24"/>
        </w:rPr>
        <w:t>f</w:t>
      </w:r>
      <w:r w:rsidRPr="00380B24">
        <w:rPr>
          <w:rFonts w:cs="Times New Roman"/>
          <w:b/>
          <w:bCs/>
          <w:noProof/>
          <w:szCs w:val="24"/>
        </w:rPr>
        <w:t>actors</w:t>
      </w:r>
    </w:p>
    <w:p w14:paraId="09E58180" w14:textId="3F4A96D1" w:rsidR="007E7234" w:rsidRPr="00380B24" w:rsidRDefault="39C0F1E2" w:rsidP="143D5D28">
      <w:pPr>
        <w:spacing w:line="240" w:lineRule="auto"/>
        <w:jc w:val="both"/>
        <w:rPr>
          <w:rFonts w:cs="Times New Roman"/>
          <w:noProof/>
        </w:rPr>
      </w:pPr>
      <w:r w:rsidRPr="00380B24">
        <w:rPr>
          <w:rFonts w:cs="Times New Roman"/>
          <w:noProof/>
        </w:rPr>
        <w:t xml:space="preserve">The implementation of the new legislative framework has not been without challenges. Delays in the adoption of certification schemes have limited the harmonisation of cybersecurity assurance across the EU. </w:t>
      </w:r>
      <w:r w:rsidR="00867F71" w:rsidRPr="00380B24">
        <w:rPr>
          <w:rFonts w:cs="Times New Roman"/>
          <w:noProof/>
        </w:rPr>
        <w:t>Both ENISA and national authorities are affected by r</w:t>
      </w:r>
      <w:r w:rsidRPr="00380B24">
        <w:rPr>
          <w:rFonts w:cs="Times New Roman"/>
          <w:noProof/>
        </w:rPr>
        <w:t xml:space="preserve">esource constraints, </w:t>
      </w:r>
      <w:r w:rsidR="6D9A66E6" w:rsidRPr="00380B24">
        <w:rPr>
          <w:rFonts w:cs="Times New Roman"/>
          <w:noProof/>
        </w:rPr>
        <w:t>including</w:t>
      </w:r>
      <w:r w:rsidRPr="00380B24">
        <w:rPr>
          <w:rFonts w:cs="Times New Roman"/>
          <w:noProof/>
        </w:rPr>
        <w:t xml:space="preserve"> the shortage of skilled cybersecurity professionals. The regulatory landscape</w:t>
      </w:r>
      <w:r w:rsidR="00867F71" w:rsidRPr="00380B24">
        <w:rPr>
          <w:rFonts w:cs="Times New Roman"/>
          <w:noProof/>
        </w:rPr>
        <w:t xml:space="preserve"> is complex</w:t>
      </w:r>
      <w:r w:rsidRPr="00380B24">
        <w:rPr>
          <w:rFonts w:cs="Times New Roman"/>
          <w:noProof/>
        </w:rPr>
        <w:t>, with overlapping horizontal and sector-specific requirements</w:t>
      </w:r>
      <w:r w:rsidR="00867F71" w:rsidRPr="00380B24">
        <w:rPr>
          <w:rFonts w:cs="Times New Roman"/>
          <w:noProof/>
        </w:rPr>
        <w:t>. This</w:t>
      </w:r>
      <w:r w:rsidRPr="00380B24">
        <w:rPr>
          <w:rFonts w:cs="Times New Roman"/>
          <w:noProof/>
        </w:rPr>
        <w:t xml:space="preserve"> has created compliance challenges for businesses operating across multiple sectors.</w:t>
      </w:r>
    </w:p>
    <w:p w14:paraId="234F0902" w14:textId="2B88B694" w:rsidR="007E7234" w:rsidRPr="00380B24" w:rsidRDefault="007E7234" w:rsidP="00633176">
      <w:pPr>
        <w:spacing w:line="240" w:lineRule="auto"/>
        <w:jc w:val="both"/>
        <w:rPr>
          <w:rFonts w:cs="Times New Roman"/>
          <w:noProof/>
          <w:szCs w:val="24"/>
        </w:rPr>
      </w:pPr>
      <w:r w:rsidRPr="00380B24">
        <w:rPr>
          <w:rFonts w:cs="Times New Roman"/>
          <w:noProof/>
          <w:szCs w:val="24"/>
        </w:rPr>
        <w:t>External factors, such as the acceleration of digital transformation, the emergence of disruptive technologies like AI and quantum computing</w:t>
      </w:r>
      <w:r w:rsidR="00B5380B" w:rsidRPr="00380B24">
        <w:rPr>
          <w:rFonts w:cs="Times New Roman"/>
          <w:noProof/>
          <w:szCs w:val="24"/>
        </w:rPr>
        <w:t xml:space="preserve"> and</w:t>
      </w:r>
      <w:r w:rsidRPr="00380B24">
        <w:rPr>
          <w:rFonts w:cs="Times New Roman"/>
          <w:noProof/>
          <w:szCs w:val="24"/>
        </w:rPr>
        <w:t xml:space="preserve"> intensifying geopolitical tensions</w:t>
      </w:r>
      <w:r w:rsidR="00867F71" w:rsidRPr="00380B24">
        <w:rPr>
          <w:rFonts w:cs="Times New Roman"/>
          <w:noProof/>
          <w:szCs w:val="24"/>
        </w:rPr>
        <w:t>,</w:t>
      </w:r>
      <w:r w:rsidRPr="00380B24">
        <w:rPr>
          <w:rFonts w:cs="Times New Roman"/>
          <w:noProof/>
          <w:szCs w:val="24"/>
        </w:rPr>
        <w:t xml:space="preserve"> have all impacted the implementation of the EU’s cybersecurity framework. Hybrid attacks, in which cyber operations are combined with other forms of aggression, have become a defining feature of the threat landscape.</w:t>
      </w:r>
    </w:p>
    <w:p w14:paraId="268F0CEB" w14:textId="2EA59295" w:rsidR="007E7234" w:rsidRPr="00380B24" w:rsidRDefault="007E7234" w:rsidP="00633176">
      <w:pPr>
        <w:spacing w:line="240" w:lineRule="auto"/>
        <w:jc w:val="both"/>
        <w:rPr>
          <w:rFonts w:cs="Times New Roman"/>
          <w:b/>
          <w:bCs/>
          <w:noProof/>
          <w:szCs w:val="24"/>
        </w:rPr>
      </w:pPr>
      <w:r w:rsidRPr="00380B24">
        <w:rPr>
          <w:rFonts w:cs="Times New Roman"/>
          <w:b/>
          <w:bCs/>
          <w:noProof/>
          <w:szCs w:val="24"/>
        </w:rPr>
        <w:t xml:space="preserve">Monitoring, </w:t>
      </w:r>
      <w:r w:rsidR="00F626AD" w:rsidRPr="00380B24">
        <w:rPr>
          <w:rFonts w:cs="Times New Roman"/>
          <w:b/>
          <w:bCs/>
          <w:noProof/>
          <w:szCs w:val="24"/>
        </w:rPr>
        <w:t>i</w:t>
      </w:r>
      <w:r w:rsidRPr="00380B24">
        <w:rPr>
          <w:rFonts w:cs="Times New Roman"/>
          <w:b/>
          <w:bCs/>
          <w:noProof/>
          <w:szCs w:val="24"/>
        </w:rPr>
        <w:t>ndicators</w:t>
      </w:r>
      <w:r w:rsidR="00622FE7" w:rsidRPr="00380B24">
        <w:rPr>
          <w:rFonts w:cs="Times New Roman"/>
          <w:b/>
          <w:bCs/>
          <w:noProof/>
          <w:szCs w:val="24"/>
        </w:rPr>
        <w:t xml:space="preserve"> </w:t>
      </w:r>
      <w:r w:rsidRPr="00380B24">
        <w:rPr>
          <w:rFonts w:cs="Times New Roman"/>
          <w:b/>
          <w:bCs/>
          <w:noProof/>
          <w:szCs w:val="24"/>
        </w:rPr>
        <w:t xml:space="preserve">and </w:t>
      </w:r>
      <w:r w:rsidR="00F626AD" w:rsidRPr="00380B24">
        <w:rPr>
          <w:rFonts w:cs="Times New Roman"/>
          <w:b/>
          <w:bCs/>
          <w:noProof/>
          <w:szCs w:val="24"/>
        </w:rPr>
        <w:t>f</w:t>
      </w:r>
      <w:r w:rsidRPr="00380B24">
        <w:rPr>
          <w:rFonts w:cs="Times New Roman"/>
          <w:b/>
          <w:bCs/>
          <w:noProof/>
          <w:szCs w:val="24"/>
        </w:rPr>
        <w:t xml:space="preserve">urther </w:t>
      </w:r>
      <w:r w:rsidR="00F626AD" w:rsidRPr="00380B24">
        <w:rPr>
          <w:rFonts w:cs="Times New Roman"/>
          <w:b/>
          <w:bCs/>
          <w:noProof/>
          <w:szCs w:val="24"/>
        </w:rPr>
        <w:t>i</w:t>
      </w:r>
      <w:r w:rsidRPr="00380B24">
        <w:rPr>
          <w:rFonts w:cs="Times New Roman"/>
          <w:b/>
          <w:bCs/>
          <w:noProof/>
          <w:szCs w:val="24"/>
        </w:rPr>
        <w:t>nformation</w:t>
      </w:r>
    </w:p>
    <w:p w14:paraId="1A831198" w14:textId="0FBC4712" w:rsidR="001A6BE0" w:rsidRPr="00380B24" w:rsidRDefault="007E7234" w:rsidP="00633176">
      <w:pPr>
        <w:spacing w:line="240" w:lineRule="auto"/>
        <w:jc w:val="both"/>
        <w:rPr>
          <w:rFonts w:cs="Times New Roman"/>
          <w:noProof/>
          <w:szCs w:val="24"/>
        </w:rPr>
      </w:pPr>
      <w:r w:rsidRPr="00380B24">
        <w:rPr>
          <w:rFonts w:cs="Times New Roman"/>
          <w:noProof/>
          <w:szCs w:val="24"/>
        </w:rPr>
        <w:t>Throughout the evaluation period,</w:t>
      </w:r>
      <w:r w:rsidR="00DE4884" w:rsidRPr="00380B24">
        <w:rPr>
          <w:rFonts w:cs="Times New Roman"/>
          <w:noProof/>
          <w:szCs w:val="24"/>
        </w:rPr>
        <w:t xml:space="preserve"> </w:t>
      </w:r>
      <w:r w:rsidR="002359F6" w:rsidRPr="00380B24">
        <w:rPr>
          <w:rFonts w:cs="Times New Roman"/>
          <w:noProof/>
          <w:szCs w:val="24"/>
        </w:rPr>
        <w:t>ENISA’s mandate and the ECCF</w:t>
      </w:r>
      <w:r w:rsidRPr="00380B24">
        <w:rPr>
          <w:rFonts w:cs="Times New Roman"/>
          <w:noProof/>
          <w:szCs w:val="24"/>
        </w:rPr>
        <w:t xml:space="preserve"> </w:t>
      </w:r>
      <w:r w:rsidR="002359F6" w:rsidRPr="00380B24">
        <w:rPr>
          <w:rFonts w:cs="Times New Roman"/>
          <w:noProof/>
          <w:szCs w:val="24"/>
        </w:rPr>
        <w:t>have</w:t>
      </w:r>
      <w:r w:rsidRPr="00380B24">
        <w:rPr>
          <w:rFonts w:cs="Times New Roman"/>
          <w:noProof/>
          <w:szCs w:val="24"/>
        </w:rPr>
        <w:t xml:space="preserve"> been monitored using a range of quantitative and qualitative indicators. These include the number of certification schemes adopted, the volume and reach of ENISA’s outputs, the level of stakeholder engagement</w:t>
      </w:r>
      <w:r w:rsidR="00B5380B" w:rsidRPr="00380B24">
        <w:rPr>
          <w:rFonts w:cs="Times New Roman"/>
          <w:noProof/>
          <w:szCs w:val="24"/>
        </w:rPr>
        <w:t xml:space="preserve"> and</w:t>
      </w:r>
      <w:r w:rsidRPr="00380B24">
        <w:rPr>
          <w:rFonts w:cs="Times New Roman"/>
          <w:noProof/>
          <w:szCs w:val="24"/>
        </w:rPr>
        <w:t xml:space="preserve"> feedback from </w:t>
      </w:r>
      <w:r w:rsidR="00E672CC" w:rsidRPr="00380B24">
        <w:rPr>
          <w:rFonts w:cs="Times New Roman"/>
          <w:noProof/>
          <w:szCs w:val="24"/>
        </w:rPr>
        <w:t>stakeholder</w:t>
      </w:r>
      <w:r w:rsidRPr="00380B24">
        <w:rPr>
          <w:rFonts w:cs="Times New Roman"/>
          <w:noProof/>
          <w:szCs w:val="24"/>
        </w:rPr>
        <w:t xml:space="preserve"> consultations. Further details</w:t>
      </w:r>
      <w:r w:rsidR="002F7B5F" w:rsidRPr="00380B24">
        <w:rPr>
          <w:rFonts w:cs="Times New Roman"/>
          <w:noProof/>
          <w:szCs w:val="24"/>
        </w:rPr>
        <w:t xml:space="preserve"> and </w:t>
      </w:r>
      <w:r w:rsidRPr="00380B24">
        <w:rPr>
          <w:rFonts w:cs="Times New Roman"/>
          <w:noProof/>
          <w:szCs w:val="24"/>
        </w:rPr>
        <w:t>data</w:t>
      </w:r>
      <w:r w:rsidR="002F7B5F" w:rsidRPr="00380B24">
        <w:rPr>
          <w:rFonts w:cs="Times New Roman"/>
          <w:noProof/>
          <w:szCs w:val="24"/>
        </w:rPr>
        <w:t xml:space="preserve"> </w:t>
      </w:r>
      <w:r w:rsidRPr="00380B24">
        <w:rPr>
          <w:rFonts w:cs="Times New Roman"/>
          <w:noProof/>
          <w:szCs w:val="24"/>
        </w:rPr>
        <w:t>can be found in the annexes to the evaluation report</w:t>
      </w:r>
      <w:r w:rsidR="002F7B5F" w:rsidRPr="00380B24">
        <w:rPr>
          <w:rFonts w:cs="Times New Roman"/>
          <w:noProof/>
          <w:szCs w:val="24"/>
        </w:rPr>
        <w:t>.</w:t>
      </w:r>
    </w:p>
    <w:p w14:paraId="70819712" w14:textId="0B13C076" w:rsidR="00F32028" w:rsidRPr="00380B24" w:rsidRDefault="68ADF5BC" w:rsidP="143D5D28">
      <w:pPr>
        <w:spacing w:line="240" w:lineRule="auto"/>
        <w:jc w:val="both"/>
        <w:rPr>
          <w:rFonts w:cs="Times New Roman"/>
          <w:noProof/>
        </w:rPr>
      </w:pPr>
      <w:r w:rsidRPr="00380B24">
        <w:rPr>
          <w:rFonts w:cs="Times New Roman"/>
          <w:noProof/>
        </w:rPr>
        <w:t>In summary, the evolution of the EU’s cybersecurity landscape over the evaluation period has been shaped by a series of ambitious and far-reaching legislative initiatives. These new laws have been instrumental in driving change, expanding the regulatory framework</w:t>
      </w:r>
      <w:r w:rsidR="3244B01F" w:rsidRPr="00380B24">
        <w:rPr>
          <w:rFonts w:cs="Times New Roman"/>
          <w:noProof/>
        </w:rPr>
        <w:t xml:space="preserve"> and</w:t>
      </w:r>
      <w:r w:rsidRPr="00380B24">
        <w:rPr>
          <w:rFonts w:cs="Times New Roman"/>
          <w:noProof/>
        </w:rPr>
        <w:t xml:space="preserve"> strengthening the capacity of Member States, </w:t>
      </w:r>
      <w:r w:rsidR="4589DA69" w:rsidRPr="00380B24">
        <w:rPr>
          <w:rFonts w:cs="Times New Roman"/>
          <w:noProof/>
        </w:rPr>
        <w:t xml:space="preserve">EU </w:t>
      </w:r>
      <w:r w:rsidRPr="00380B24">
        <w:rPr>
          <w:rFonts w:cs="Times New Roman"/>
          <w:noProof/>
        </w:rPr>
        <w:t>institutions</w:t>
      </w:r>
      <w:r w:rsidR="3244B01F" w:rsidRPr="00380B24">
        <w:rPr>
          <w:rFonts w:cs="Times New Roman"/>
          <w:noProof/>
        </w:rPr>
        <w:t xml:space="preserve"> and</w:t>
      </w:r>
      <w:r w:rsidRPr="00380B24">
        <w:rPr>
          <w:rFonts w:cs="Times New Roman"/>
          <w:noProof/>
        </w:rPr>
        <w:t xml:space="preserve"> businesses to address increasingly complex and dynamic cyber threats. Their implementation has also revealed important challenges, including delays, resource constraints</w:t>
      </w:r>
      <w:r w:rsidR="3244B01F" w:rsidRPr="00380B24">
        <w:rPr>
          <w:rFonts w:cs="Times New Roman"/>
          <w:noProof/>
        </w:rPr>
        <w:t xml:space="preserve"> and</w:t>
      </w:r>
      <w:r w:rsidRPr="00380B24">
        <w:rPr>
          <w:rFonts w:cs="Times New Roman"/>
          <w:noProof/>
        </w:rPr>
        <w:t xml:space="preserve"> the ongoing need for harmonisation. The rapidly changing </w:t>
      </w:r>
      <w:r w:rsidR="09A4BC04" w:rsidRPr="00380B24">
        <w:rPr>
          <w:rFonts w:cs="Times New Roman"/>
          <w:noProof/>
        </w:rPr>
        <w:t xml:space="preserve">cyber </w:t>
      </w:r>
      <w:r w:rsidRPr="00380B24">
        <w:rPr>
          <w:rFonts w:cs="Times New Roman"/>
          <w:noProof/>
        </w:rPr>
        <w:t xml:space="preserve">threat </w:t>
      </w:r>
      <w:r w:rsidR="1763E08C" w:rsidRPr="00380B24">
        <w:rPr>
          <w:rFonts w:cs="Times New Roman"/>
          <w:noProof/>
        </w:rPr>
        <w:t>landscape</w:t>
      </w:r>
      <w:r w:rsidRPr="00380B24">
        <w:rPr>
          <w:rFonts w:cs="Times New Roman"/>
          <w:noProof/>
        </w:rPr>
        <w:t>, technological advances</w:t>
      </w:r>
      <w:r w:rsidR="3244B01F" w:rsidRPr="00380B24">
        <w:rPr>
          <w:rFonts w:cs="Times New Roman"/>
          <w:noProof/>
        </w:rPr>
        <w:t xml:space="preserve"> and</w:t>
      </w:r>
      <w:r w:rsidRPr="00380B24">
        <w:rPr>
          <w:rFonts w:cs="Times New Roman"/>
          <w:noProof/>
        </w:rPr>
        <w:t xml:space="preserve"> geopolitical developments </w:t>
      </w:r>
      <w:r w:rsidR="00867F71" w:rsidRPr="00380B24">
        <w:rPr>
          <w:rFonts w:cs="Times New Roman"/>
          <w:noProof/>
        </w:rPr>
        <w:t xml:space="preserve">increase </w:t>
      </w:r>
      <w:r w:rsidRPr="00380B24">
        <w:rPr>
          <w:rFonts w:cs="Times New Roman"/>
          <w:noProof/>
        </w:rPr>
        <w:t xml:space="preserve">the critical importance of these legislative measures and the need for continued adaptation and coordination at European level. This </w:t>
      </w:r>
      <w:r w:rsidR="00867F71" w:rsidRPr="00380B24">
        <w:rPr>
          <w:rFonts w:cs="Times New Roman"/>
          <w:noProof/>
        </w:rPr>
        <w:t>is the background to</w:t>
      </w:r>
      <w:r w:rsidRPr="00380B24">
        <w:rPr>
          <w:rFonts w:cs="Times New Roman"/>
          <w:noProof/>
        </w:rPr>
        <w:t xml:space="preserve"> the subsequent analysis of the effectiveness, efficiency</w:t>
      </w:r>
      <w:r w:rsidR="3244B01F" w:rsidRPr="00380B24">
        <w:rPr>
          <w:rFonts w:cs="Times New Roman"/>
          <w:noProof/>
        </w:rPr>
        <w:t xml:space="preserve"> and</w:t>
      </w:r>
      <w:r w:rsidRPr="00380B24">
        <w:rPr>
          <w:rFonts w:cs="Times New Roman"/>
          <w:noProof/>
        </w:rPr>
        <w:t xml:space="preserve"> added value of the </w:t>
      </w:r>
      <w:r w:rsidR="7DE9B467" w:rsidRPr="00380B24">
        <w:rPr>
          <w:rFonts w:cs="Times New Roman"/>
          <w:noProof/>
        </w:rPr>
        <w:t>CSA, ENISA’s mandate and the ECCF</w:t>
      </w:r>
      <w:r w:rsidRPr="00380B24">
        <w:rPr>
          <w:rFonts w:cs="Times New Roman"/>
          <w:noProof/>
        </w:rPr>
        <w:t>.</w:t>
      </w:r>
    </w:p>
    <w:p w14:paraId="0DAB53C4" w14:textId="77777777" w:rsidR="00F32028" w:rsidRPr="00380B24" w:rsidRDefault="00F32028">
      <w:pPr>
        <w:rPr>
          <w:rFonts w:cs="Times New Roman"/>
          <w:noProof/>
          <w:szCs w:val="24"/>
        </w:rPr>
      </w:pPr>
      <w:r w:rsidRPr="00380B24">
        <w:rPr>
          <w:rFonts w:cs="Times New Roman"/>
          <w:noProof/>
          <w:szCs w:val="24"/>
        </w:rPr>
        <w:br w:type="page"/>
      </w:r>
    </w:p>
    <w:p w14:paraId="7D477C03" w14:textId="094386F9" w:rsidR="00147D71" w:rsidRPr="00380B24" w:rsidRDefault="00147D71" w:rsidP="00EF1EE7">
      <w:pPr>
        <w:pStyle w:val="Heading1"/>
        <w:numPr>
          <w:ilvl w:val="0"/>
          <w:numId w:val="3"/>
        </w:numPr>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33" w:name="_Toc218855943"/>
      <w:r w:rsidRPr="00380B24">
        <w:rPr>
          <w:noProof/>
          <w:szCs w:val="24"/>
        </w:rPr>
        <w:t>Evaluation findings</w:t>
      </w:r>
      <w:r w:rsidR="007E2FCC" w:rsidRPr="00380B24">
        <w:rPr>
          <w:noProof/>
          <w:szCs w:val="24"/>
        </w:rPr>
        <w:t xml:space="preserve"> (analytical part)</w:t>
      </w:r>
      <w:bookmarkEnd w:id="33"/>
    </w:p>
    <w:p w14:paraId="7B51D170" w14:textId="08828349" w:rsidR="007D29CF" w:rsidRPr="00380B24" w:rsidRDefault="2CEBB458" w:rsidP="007D29CF">
      <w:pPr>
        <w:pStyle w:val="Text1"/>
        <w:ind w:left="0"/>
        <w:rPr>
          <w:noProof/>
        </w:rPr>
      </w:pPr>
      <w:r w:rsidRPr="00380B24">
        <w:rPr>
          <w:noProof/>
        </w:rPr>
        <w:t>This chapter presents a</w:t>
      </w:r>
      <w:r w:rsidR="0A9A97BE" w:rsidRPr="00380B24">
        <w:rPr>
          <w:noProof/>
        </w:rPr>
        <w:t xml:space="preserve">n </w:t>
      </w:r>
      <w:r w:rsidRPr="00380B24">
        <w:rPr>
          <w:noProof/>
        </w:rPr>
        <w:t xml:space="preserve">analytical assessment of the </w:t>
      </w:r>
      <w:r w:rsidR="103F6E22" w:rsidRPr="00380B24">
        <w:rPr>
          <w:noProof/>
        </w:rPr>
        <w:t>CSA</w:t>
      </w:r>
      <w:r w:rsidRPr="00380B24">
        <w:rPr>
          <w:noProof/>
        </w:rPr>
        <w:t>, ENISA</w:t>
      </w:r>
      <w:r w:rsidR="67E40DDD" w:rsidRPr="00380B24">
        <w:rPr>
          <w:noProof/>
        </w:rPr>
        <w:t>’s mandate</w:t>
      </w:r>
      <w:r w:rsidRPr="00380B24">
        <w:rPr>
          <w:noProof/>
        </w:rPr>
        <w:t xml:space="preserve"> and the </w:t>
      </w:r>
      <w:r w:rsidR="697A3333" w:rsidRPr="00380B24">
        <w:rPr>
          <w:noProof/>
        </w:rPr>
        <w:t>ECCF</w:t>
      </w:r>
      <w:r w:rsidR="7C487FC3" w:rsidRPr="00380B24">
        <w:rPr>
          <w:noProof/>
        </w:rPr>
        <w:t xml:space="preserve">, </w:t>
      </w:r>
      <w:r w:rsidR="3327A200" w:rsidRPr="00380B24">
        <w:rPr>
          <w:noProof/>
        </w:rPr>
        <w:t>drawing on</w:t>
      </w:r>
      <w:r w:rsidR="7C487FC3" w:rsidRPr="00380B24">
        <w:rPr>
          <w:noProof/>
        </w:rPr>
        <w:t xml:space="preserve"> the </w:t>
      </w:r>
      <w:r w:rsidR="00CC66C4" w:rsidRPr="00380B24">
        <w:rPr>
          <w:noProof/>
        </w:rPr>
        <w:t>s</w:t>
      </w:r>
      <w:r w:rsidR="7C487FC3" w:rsidRPr="00380B24">
        <w:rPr>
          <w:noProof/>
        </w:rPr>
        <w:t>tudy to support the evaluation of ENISA and the ECCF from 2024</w:t>
      </w:r>
      <w:r w:rsidR="007033D4" w:rsidRPr="00380B24">
        <w:rPr>
          <w:rStyle w:val="FootnoteReference"/>
          <w:noProof/>
        </w:rPr>
        <w:footnoteReference w:id="13"/>
      </w:r>
      <w:r w:rsidRPr="00380B24">
        <w:rPr>
          <w:noProof/>
        </w:rPr>
        <w:t>. This chapter</w:t>
      </w:r>
      <w:r w:rsidR="26E7C560" w:rsidRPr="00380B24">
        <w:rPr>
          <w:noProof/>
        </w:rPr>
        <w:t xml:space="preserve"> summarises</w:t>
      </w:r>
      <w:r w:rsidRPr="00380B24">
        <w:rPr>
          <w:noProof/>
        </w:rPr>
        <w:t xml:space="preserve"> the</w:t>
      </w:r>
      <w:r w:rsidR="14A72835" w:rsidRPr="00380B24">
        <w:rPr>
          <w:noProof/>
        </w:rPr>
        <w:t xml:space="preserve"> findings around the five</w:t>
      </w:r>
      <w:r w:rsidRPr="00380B24">
        <w:rPr>
          <w:noProof/>
        </w:rPr>
        <w:t xml:space="preserve"> evaluation </w:t>
      </w:r>
      <w:r w:rsidR="044694A9" w:rsidRPr="00380B24">
        <w:rPr>
          <w:noProof/>
        </w:rPr>
        <w:t>criteria</w:t>
      </w:r>
      <w:r w:rsidRPr="00380B24">
        <w:rPr>
          <w:noProof/>
        </w:rPr>
        <w:t>: effectiveness, efficiency, coherence, EU added value</w:t>
      </w:r>
      <w:r w:rsidR="23665BB6" w:rsidRPr="00380B24">
        <w:rPr>
          <w:noProof/>
        </w:rPr>
        <w:t xml:space="preserve"> and</w:t>
      </w:r>
      <w:r w:rsidRPr="00380B24">
        <w:rPr>
          <w:noProof/>
        </w:rPr>
        <w:t xml:space="preserve"> relevance. Drawing on qualitative</w:t>
      </w:r>
      <w:r w:rsidR="0F157A71" w:rsidRPr="00380B24">
        <w:rPr>
          <w:noProof/>
        </w:rPr>
        <w:t xml:space="preserve"> and quantitative</w:t>
      </w:r>
      <w:r w:rsidRPr="00380B24">
        <w:rPr>
          <w:noProof/>
        </w:rPr>
        <w:t xml:space="preserve"> evidence, including stakeholder surveys, interviews</w:t>
      </w:r>
      <w:r w:rsidR="23665BB6" w:rsidRPr="00380B24">
        <w:rPr>
          <w:noProof/>
        </w:rPr>
        <w:t xml:space="preserve"> and</w:t>
      </w:r>
      <w:r w:rsidRPr="00380B24">
        <w:rPr>
          <w:noProof/>
        </w:rPr>
        <w:t xml:space="preserve"> performance data, this chapter compares the expected outcomes of the </w:t>
      </w:r>
      <w:r w:rsidR="009F05A3" w:rsidRPr="00380B24">
        <w:rPr>
          <w:noProof/>
        </w:rPr>
        <w:t xml:space="preserve">action </w:t>
      </w:r>
      <w:r w:rsidRPr="00380B24">
        <w:rPr>
          <w:noProof/>
        </w:rPr>
        <w:t>with the actual situation observed during the evaluation period. The analysis provides a</w:t>
      </w:r>
      <w:r w:rsidR="36CAC278" w:rsidRPr="00380B24">
        <w:rPr>
          <w:noProof/>
        </w:rPr>
        <w:t>n</w:t>
      </w:r>
      <w:r w:rsidRPr="00380B24">
        <w:rPr>
          <w:noProof/>
        </w:rPr>
        <w:t xml:space="preserve"> evidence-based </w:t>
      </w:r>
      <w:r w:rsidR="204134A1" w:rsidRPr="00380B24">
        <w:rPr>
          <w:noProof/>
        </w:rPr>
        <w:t>assessment</w:t>
      </w:r>
      <w:r w:rsidRPr="00380B24">
        <w:rPr>
          <w:noProof/>
        </w:rPr>
        <w:t xml:space="preserve"> on the extent to which the </w:t>
      </w:r>
      <w:r w:rsidR="009F05A3" w:rsidRPr="00380B24">
        <w:rPr>
          <w:noProof/>
        </w:rPr>
        <w:t xml:space="preserve">action </w:t>
      </w:r>
      <w:r w:rsidRPr="00380B24">
        <w:rPr>
          <w:noProof/>
        </w:rPr>
        <w:t>achieved its objectives, the difference it made for various stakeholders</w:t>
      </w:r>
      <w:r w:rsidR="23665BB6" w:rsidRPr="00380B24">
        <w:rPr>
          <w:noProof/>
        </w:rPr>
        <w:t xml:space="preserve"> and</w:t>
      </w:r>
      <w:r w:rsidRPr="00380B24">
        <w:rPr>
          <w:noProof/>
        </w:rPr>
        <w:t xml:space="preserve"> its ongoing suitability in the face of evolving cybersecurity challenges and policy needs. References to supporting data and further details are provided throughout, with additional evidence available in the annexes.</w:t>
      </w:r>
    </w:p>
    <w:p w14:paraId="24DBB9B2" w14:textId="799FE033" w:rsidR="00CA23DF" w:rsidRPr="00380B24" w:rsidRDefault="00147D71" w:rsidP="00EF1EE7">
      <w:pPr>
        <w:pStyle w:val="Heading1"/>
        <w:numPr>
          <w:ilvl w:val="1"/>
          <w:numId w:val="3"/>
        </w:numPr>
        <w:rPr>
          <w:rFonts w:ascii="Times New Roman Bold" w:hAnsi="Times New Roman Bold"/>
          <w:b w:val="0"/>
          <w:smallCaps w:val="0"/>
          <w:noProof/>
          <w:szCs w:val="24"/>
        </w:rPr>
      </w:pPr>
      <w:bookmarkStart w:id="34" w:name="_Toc82789914"/>
      <w:bookmarkStart w:id="35" w:name="_Toc218855944"/>
      <w:r w:rsidRPr="00380B24">
        <w:rPr>
          <w:rFonts w:ascii="Times New Roman Bold" w:hAnsi="Times New Roman Bold"/>
          <w:b w:val="0"/>
          <w:smallCaps w:val="0"/>
          <w:noProof/>
          <w:szCs w:val="24"/>
        </w:rPr>
        <w:t>To what extent was the intervention successful</w:t>
      </w:r>
      <w:r w:rsidR="009610DF" w:rsidRPr="00380B24">
        <w:rPr>
          <w:rFonts w:ascii="Times New Roman Bold" w:hAnsi="Times New Roman Bold"/>
          <w:b w:val="0"/>
          <w:smallCaps w:val="0"/>
          <w:noProof/>
          <w:szCs w:val="24"/>
        </w:rPr>
        <w:t xml:space="preserve"> and why</w:t>
      </w:r>
      <w:r w:rsidRPr="00380B24">
        <w:rPr>
          <w:rFonts w:ascii="Times New Roman Bold" w:hAnsi="Times New Roman Bold"/>
          <w:b w:val="0"/>
          <w:smallCaps w:val="0"/>
          <w:noProof/>
          <w:szCs w:val="24"/>
        </w:rPr>
        <w:t>?</w:t>
      </w:r>
      <w:bookmarkEnd w:id="34"/>
      <w:bookmarkEnd w:id="35"/>
      <w:r w:rsidR="007E2FCC" w:rsidRPr="00380B24">
        <w:rPr>
          <w:rFonts w:ascii="Times New Roman Bold" w:hAnsi="Times New Roman Bold"/>
          <w:b w:val="0"/>
          <w:smallCaps w:val="0"/>
          <w:noProof/>
          <w:szCs w:val="24"/>
        </w:rPr>
        <w:t xml:space="preserve"> </w:t>
      </w:r>
    </w:p>
    <w:p w14:paraId="14B7BDB9" w14:textId="77777777" w:rsidR="00270B41" w:rsidRPr="00380B24" w:rsidRDefault="315406BD" w:rsidP="00270B41">
      <w:pPr>
        <w:pStyle w:val="Text1"/>
        <w:ind w:left="0"/>
        <w:rPr>
          <w:b/>
          <w:bCs/>
          <w:noProof/>
        </w:rPr>
      </w:pPr>
      <w:r w:rsidRPr="00380B24">
        <w:rPr>
          <w:b/>
          <w:bCs/>
          <w:noProof/>
        </w:rPr>
        <w:t>Effectiveness</w:t>
      </w:r>
    </w:p>
    <w:p w14:paraId="67F63081" w14:textId="77777777" w:rsidR="00270B41" w:rsidRPr="00380B24" w:rsidRDefault="315406BD" w:rsidP="00270B41">
      <w:pPr>
        <w:pStyle w:val="Text1"/>
        <w:ind w:left="0"/>
        <w:rPr>
          <w:b/>
          <w:bCs/>
          <w:noProof/>
        </w:rPr>
      </w:pPr>
      <w:r w:rsidRPr="00380B24">
        <w:rPr>
          <w:b/>
          <w:bCs/>
          <w:noProof/>
        </w:rPr>
        <w:t>ENISA</w:t>
      </w:r>
    </w:p>
    <w:p w14:paraId="50918E96" w14:textId="0056DCB6" w:rsidR="004F102F" w:rsidRPr="00380B24" w:rsidRDefault="50CD85D6" w:rsidP="00F954DA">
      <w:pPr>
        <w:spacing w:line="240" w:lineRule="auto"/>
        <w:jc w:val="both"/>
        <w:rPr>
          <w:noProof/>
        </w:rPr>
      </w:pPr>
      <w:r w:rsidRPr="00380B24">
        <w:rPr>
          <w:rFonts w:eastAsia="Times New Roman" w:cs="Times New Roman"/>
          <w:noProof/>
          <w:color w:val="000000" w:themeColor="text1"/>
        </w:rPr>
        <w:t xml:space="preserve">ENISA has fulfilled its mandate by delivering nearly all planned outputs. </w:t>
      </w:r>
      <w:r w:rsidR="008C4F82" w:rsidRPr="00380B24">
        <w:rPr>
          <w:rFonts w:eastAsia="Times New Roman" w:cs="Times New Roman"/>
          <w:noProof/>
          <w:color w:val="000000" w:themeColor="text1"/>
        </w:rPr>
        <w:t>D</w:t>
      </w:r>
      <w:r w:rsidRPr="00380B24">
        <w:rPr>
          <w:rFonts w:eastAsia="Times New Roman" w:cs="Times New Roman"/>
          <w:noProof/>
          <w:color w:val="000000" w:themeColor="text1"/>
        </w:rPr>
        <w:t>uring challenging times</w:t>
      </w:r>
      <w:r w:rsidR="00595187" w:rsidRPr="00380B24">
        <w:rPr>
          <w:rFonts w:eastAsia="Times New Roman" w:cs="Times New Roman"/>
          <w:noProof/>
          <w:color w:val="000000" w:themeColor="text1"/>
        </w:rPr>
        <w:t>,</w:t>
      </w:r>
      <w:r w:rsidRPr="00380B24">
        <w:rPr>
          <w:rFonts w:eastAsia="Times New Roman" w:cs="Times New Roman"/>
          <w:noProof/>
          <w:color w:val="000000" w:themeColor="text1"/>
        </w:rPr>
        <w:t xml:space="preserve"> such as the COVID-19 pandemic and Russian war of aggression on Ukraine, </w:t>
      </w:r>
      <w:r w:rsidR="00CD0CDC"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 demonstrated flexibility and </w:t>
      </w:r>
      <w:r w:rsidR="00DE4884" w:rsidRPr="00380B24">
        <w:rPr>
          <w:rFonts w:eastAsia="Times New Roman" w:cs="Times New Roman"/>
          <w:noProof/>
          <w:color w:val="000000" w:themeColor="text1"/>
        </w:rPr>
        <w:t>was evaluated positively by</w:t>
      </w:r>
      <w:r w:rsidRPr="00380B24">
        <w:rPr>
          <w:rFonts w:eastAsia="Times New Roman" w:cs="Times New Roman"/>
          <w:noProof/>
          <w:color w:val="000000" w:themeColor="text1"/>
        </w:rPr>
        <w:t xml:space="preserve"> stakeholders. ENISA’s effectiveness stems from a robust governance structure and a matrix-based organisational model that facilitates task delivery and cooperation. However, while stakeholders valued ENISA’s capacity-building efforts, </w:t>
      </w:r>
      <w:r w:rsidR="00CD0CDC" w:rsidRPr="00380B24">
        <w:rPr>
          <w:rFonts w:eastAsia="Times New Roman" w:cs="Times New Roman"/>
          <w:noProof/>
          <w:color w:val="000000" w:themeColor="text1"/>
        </w:rPr>
        <w:t xml:space="preserve">there were occasionally delays due to </w:t>
      </w:r>
      <w:r w:rsidRPr="00380B24">
        <w:rPr>
          <w:rFonts w:eastAsia="Times New Roman" w:cs="Times New Roman"/>
          <w:noProof/>
          <w:color w:val="000000" w:themeColor="text1"/>
        </w:rPr>
        <w:t>ongoing resource constraints and rigid strategic plans.</w:t>
      </w:r>
      <w:r w:rsidR="03AAAE99" w:rsidRPr="00380B24">
        <w:rPr>
          <w:rFonts w:eastAsia="Times New Roman" w:cs="Times New Roman"/>
          <w:noProof/>
          <w:color w:val="000000" w:themeColor="text1"/>
        </w:rPr>
        <w:t xml:space="preserve"> In particular, ENISA planned 219 outputs between 2017 and 2022 and delivered 203, often exceeding initial targets per output due to a higher-than-expected number of stakeholders engaged in its activities. Eight outputs were delivered to some extent and in three cases, outputs were not delivered or only partially achieved</w:t>
      </w:r>
      <w:r w:rsidR="00177A82" w:rsidRPr="00380B24">
        <w:rPr>
          <w:rFonts w:eastAsia="Times New Roman" w:cs="Times New Roman"/>
          <w:noProof/>
          <w:color w:val="000000" w:themeColor="text1"/>
        </w:rPr>
        <w:t>,</w:t>
      </w:r>
      <w:r w:rsidR="03AAAE99" w:rsidRPr="00380B24">
        <w:rPr>
          <w:rFonts w:eastAsia="Times New Roman" w:cs="Times New Roman"/>
          <w:noProof/>
          <w:color w:val="000000" w:themeColor="text1"/>
        </w:rPr>
        <w:t xml:space="preserve"> due </w:t>
      </w:r>
      <w:r w:rsidR="00CD0CDC" w:rsidRPr="00380B24">
        <w:rPr>
          <w:rFonts w:eastAsia="Times New Roman" w:cs="Times New Roman"/>
          <w:noProof/>
          <w:color w:val="000000" w:themeColor="text1"/>
        </w:rPr>
        <w:t xml:space="preserve">particularly </w:t>
      </w:r>
      <w:r w:rsidR="03AAAE99" w:rsidRPr="00380B24">
        <w:rPr>
          <w:rFonts w:eastAsia="Times New Roman" w:cs="Times New Roman"/>
          <w:noProof/>
          <w:color w:val="000000" w:themeColor="text1"/>
        </w:rPr>
        <w:t xml:space="preserve">to the COVID-19 pandemic. The results of five outputs were not reported entirely. </w:t>
      </w:r>
      <w:r w:rsidR="3FB7AE3A" w:rsidRPr="00380B24">
        <w:rPr>
          <w:rFonts w:eastAsia="Times New Roman" w:cs="Times New Roman"/>
          <w:noProof/>
          <w:color w:val="000000" w:themeColor="text1"/>
        </w:rPr>
        <w:t xml:space="preserve">ENISA’s support </w:t>
      </w:r>
      <w:r w:rsidR="00177A82" w:rsidRPr="00380B24">
        <w:rPr>
          <w:rFonts w:eastAsia="Times New Roman" w:cs="Times New Roman"/>
          <w:noProof/>
          <w:color w:val="000000" w:themeColor="text1"/>
        </w:rPr>
        <w:t>for</w:t>
      </w:r>
      <w:r w:rsidR="3FB7AE3A" w:rsidRPr="00380B24">
        <w:rPr>
          <w:rFonts w:eastAsia="Times New Roman" w:cs="Times New Roman"/>
          <w:noProof/>
          <w:color w:val="000000" w:themeColor="text1"/>
        </w:rPr>
        <w:t xml:space="preserve"> policy implementation was generally well received, with 93% of stakeholders expressing satisfaction with </w:t>
      </w:r>
      <w:r w:rsidR="00D6754F" w:rsidRPr="00380B24">
        <w:rPr>
          <w:rFonts w:eastAsia="Times New Roman" w:cs="Times New Roman"/>
          <w:noProof/>
          <w:color w:val="000000" w:themeColor="text1"/>
        </w:rPr>
        <w:t>ENISA</w:t>
      </w:r>
      <w:r w:rsidR="3FB7AE3A" w:rsidRPr="00380B24">
        <w:rPr>
          <w:rFonts w:eastAsia="Times New Roman" w:cs="Times New Roman"/>
          <w:noProof/>
          <w:color w:val="000000" w:themeColor="text1"/>
        </w:rPr>
        <w:t xml:space="preserve">’s added value in this area in 2022. </w:t>
      </w:r>
      <w:r w:rsidR="72D913B7" w:rsidRPr="00380B24">
        <w:rPr>
          <w:rFonts w:eastAsia="Times New Roman" w:cs="Times New Roman"/>
          <w:noProof/>
          <w:color w:val="000000" w:themeColor="text1"/>
        </w:rPr>
        <w:t xml:space="preserve"> </w:t>
      </w:r>
      <w:r w:rsidR="00D6754F" w:rsidRPr="00380B24">
        <w:rPr>
          <w:noProof/>
        </w:rPr>
        <w:t>ENISA</w:t>
      </w:r>
      <w:r w:rsidR="72D913B7" w:rsidRPr="00380B24">
        <w:rPr>
          <w:noProof/>
        </w:rPr>
        <w:t xml:space="preserve"> contributed to national and EU policies and legislative initiatives, supported the implementation of the NIS Directive and played a key role in the development of the ECCF. In 2021, ENISA made 193 relevant contributions to EU and national policies and legislative initiatives, which increased to 314 in 2022. However, over 80% of these contributions were through organising workshops and conferences. In 2022, ENISA’s reports, analyses and studies were referred to 65 times at EU and national levels.</w:t>
      </w:r>
      <w:r w:rsidR="004F102F" w:rsidRPr="00380B24">
        <w:rPr>
          <w:noProof/>
        </w:rPr>
        <w:t xml:space="preserve"> </w:t>
      </w:r>
      <w:r w:rsidR="003B48B8" w:rsidRPr="00380B24">
        <w:rPr>
          <w:noProof/>
        </w:rPr>
        <w:t>Between 2017 and 2023, ENISA produced and issued a total of 286 publications. These covered a wide range of topics, with the most frequent being cybersecurity policy (72 publications), cyber threats (48), critical infrastructure (38), incident reporting (24) and emerging technologies (21).</w:t>
      </w:r>
    </w:p>
    <w:p w14:paraId="5351D0D6" w14:textId="5BD5A3DD" w:rsidR="004F102F" w:rsidRPr="00380B24" w:rsidRDefault="004F102F" w:rsidP="00F954DA">
      <w:pPr>
        <w:spacing w:line="240" w:lineRule="auto"/>
        <w:jc w:val="both"/>
        <w:rPr>
          <w:noProof/>
        </w:rPr>
      </w:pPr>
      <w:r w:rsidRPr="00380B24">
        <w:rPr>
          <w:noProof/>
        </w:rPr>
        <w:t>Among key outputs, ENISA’s studies, such as the 2020 report on NIS investments</w:t>
      </w:r>
      <w:r w:rsidRPr="00380B24">
        <w:rPr>
          <w:rStyle w:val="FootnoteReference"/>
          <w:noProof/>
        </w:rPr>
        <w:footnoteReference w:id="14"/>
      </w:r>
      <w:r w:rsidRPr="00380B24">
        <w:rPr>
          <w:noProof/>
        </w:rPr>
        <w:t>, highlighted the challenges faced by organisations in implementing the NIS Directive, such as unclear expectations and limited support from national authorities. Moreover, the Agency’s support to the NIS Cooperation Group Workstream on Digital infrastructure and service providers was crucial in analysing the security aspects of the digital infrastructure sector, which then fed into the NIS2 proposal to extend the scope of the sector. This analysis also assisted Member States in the development of guidelines by highlighting priorities and best practices within the industry.</w:t>
      </w:r>
      <w:r w:rsidRPr="00380B24">
        <w:rPr>
          <w:rStyle w:val="FootnoteReference"/>
          <w:noProof/>
        </w:rPr>
        <w:footnoteReference w:id="15"/>
      </w:r>
      <w:r w:rsidRPr="00380B24">
        <w:rPr>
          <w:noProof/>
        </w:rPr>
        <w:t xml:space="preserve"> </w:t>
      </w:r>
    </w:p>
    <w:p w14:paraId="35E5F47A" w14:textId="10C71DA8" w:rsidR="004F102F" w:rsidRPr="00380B24" w:rsidRDefault="004F102F" w:rsidP="004F102F">
      <w:pPr>
        <w:spacing w:line="240" w:lineRule="auto"/>
        <w:jc w:val="both"/>
        <w:rPr>
          <w:noProof/>
        </w:rPr>
      </w:pPr>
      <w:r w:rsidRPr="00380B24">
        <w:rPr>
          <w:noProof/>
        </w:rPr>
        <w:t>In 2023, ENISA’s efforts in the implementation of the directive included the provision of technical advice to the Commission on the implementation of NIS2 security measures and the drafting of guidelines for national coordinated vulnerability disclosure policies.</w:t>
      </w:r>
      <w:r w:rsidRPr="00380B24">
        <w:rPr>
          <w:rStyle w:val="FootnoteReference"/>
          <w:noProof/>
        </w:rPr>
        <w:footnoteReference w:id="16"/>
      </w:r>
      <w:r w:rsidRPr="00380B24">
        <w:rPr>
          <w:noProof/>
        </w:rPr>
        <w:t xml:space="preserve"> The Agency supported the implementation of NIS2 by responding to 12 individual requests from Member States for advice on the transposition of the Directive into national legislation and by organising risk management training for national authorities to help build knowledge and expertise.</w:t>
      </w:r>
    </w:p>
    <w:p w14:paraId="22947C1A" w14:textId="68E1B228" w:rsidR="41075E23" w:rsidRPr="00380B24" w:rsidRDefault="41075E23"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However, s</w:t>
      </w:r>
      <w:r w:rsidR="5980DD2B" w:rsidRPr="00380B24">
        <w:rPr>
          <w:rFonts w:eastAsia="Times New Roman" w:cs="Times New Roman"/>
          <w:noProof/>
          <w:color w:val="000000" w:themeColor="text1"/>
        </w:rPr>
        <w:t>takeholders also noted that ENISA’s reports could be more concise, practical and better tailored to their needs, with improved visualisation and summaries. The lack of a more effective communication system and the complex structure of ENISA’s website further complicated stakeholder interaction with ENISA’s outputs. Some stakeholders called for more transparent processes, better tailored content and more detailed and pragmatic guidance, especially for sector-specific needs.</w:t>
      </w:r>
      <w:r w:rsidR="4BCAA7BA" w:rsidRPr="00380B24">
        <w:rPr>
          <w:rFonts w:eastAsia="Times New Roman" w:cs="Times New Roman"/>
          <w:noProof/>
          <w:color w:val="000000" w:themeColor="text1"/>
        </w:rPr>
        <w:t xml:space="preserve"> </w:t>
      </w:r>
    </w:p>
    <w:p w14:paraId="3A150A42" w14:textId="2FF07C98" w:rsidR="3E8712BA" w:rsidRPr="00380B24" w:rsidRDefault="3E8712BA"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While ENISA has achieved many of its objectives, there is a clear opportunity for ENISA to enhance its efficiency through improved prioritisation, clear focus and more strategic resource allocation. </w:t>
      </w:r>
      <w:r w:rsidR="00D6754F"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’s efficiency has been occasionally hampered by external factors and a need for more streamlined internal governance. Internally, ENISA has developed innovative solutions, such as a matrix-based organisational model, to coordinate between operational and administrative functions more effectively. However, </w:t>
      </w:r>
      <w:r w:rsidR="3086F8EE" w:rsidRPr="00380B24">
        <w:rPr>
          <w:rFonts w:eastAsia="Times New Roman" w:cs="Times New Roman"/>
          <w:noProof/>
          <w:color w:val="000000" w:themeColor="text1"/>
        </w:rPr>
        <w:t xml:space="preserve"> </w:t>
      </w:r>
      <w:r w:rsidR="00D6754F" w:rsidRPr="00380B24">
        <w:rPr>
          <w:rFonts w:eastAsia="Times New Roman" w:cs="Times New Roman"/>
          <w:noProof/>
          <w:color w:val="000000" w:themeColor="text1"/>
        </w:rPr>
        <w:t xml:space="preserve">ENISA's </w:t>
      </w:r>
      <w:r w:rsidR="00177A82" w:rsidRPr="00380B24">
        <w:rPr>
          <w:rFonts w:eastAsia="Times New Roman" w:cs="Times New Roman"/>
          <w:noProof/>
          <w:color w:val="000000" w:themeColor="text1"/>
        </w:rPr>
        <w:t xml:space="preserve">staff </w:t>
      </w:r>
      <w:r w:rsidR="3086F8EE" w:rsidRPr="00380B24">
        <w:rPr>
          <w:rFonts w:eastAsia="Times New Roman" w:cs="Times New Roman"/>
          <w:noProof/>
          <w:color w:val="000000" w:themeColor="text1"/>
        </w:rPr>
        <w:t>occupancy rate fluctuated between 74% and 90% from 2017 to 2023 and recruitment and retention of senior cybersecurity experts remained a persistent challenge. This impacted deliverables</w:t>
      </w:r>
      <w:r w:rsidR="00D6754F" w:rsidRPr="00380B24">
        <w:rPr>
          <w:rFonts w:eastAsia="Times New Roman" w:cs="Times New Roman"/>
          <w:noProof/>
          <w:color w:val="000000" w:themeColor="text1"/>
        </w:rPr>
        <w:t>,</w:t>
      </w:r>
      <w:r w:rsidR="3086F8EE" w:rsidRPr="00380B24">
        <w:rPr>
          <w:rFonts w:eastAsia="Times New Roman" w:cs="Times New Roman"/>
          <w:noProof/>
          <w:color w:val="000000" w:themeColor="text1"/>
        </w:rPr>
        <w:t xml:space="preserve"> with some outputs</w:t>
      </w:r>
      <w:r w:rsidR="00AB367F" w:rsidRPr="00380B24">
        <w:rPr>
          <w:rFonts w:eastAsia="Times New Roman" w:cs="Times New Roman"/>
          <w:noProof/>
          <w:color w:val="000000" w:themeColor="text1"/>
        </w:rPr>
        <w:t xml:space="preserve"> that</w:t>
      </w:r>
      <w:r w:rsidR="3086F8EE" w:rsidRPr="00380B24">
        <w:rPr>
          <w:rFonts w:eastAsia="Times New Roman" w:cs="Times New Roman"/>
          <w:noProof/>
          <w:color w:val="000000" w:themeColor="text1"/>
        </w:rPr>
        <w:t xml:space="preserve"> were not delivered or only partially achieved.</w:t>
      </w:r>
    </w:p>
    <w:p w14:paraId="2A188252" w14:textId="072A7B1A" w:rsidR="00CB7610" w:rsidRPr="00380B24" w:rsidRDefault="23CF472D" w:rsidP="00C57110">
      <w:pPr>
        <w:tabs>
          <w:tab w:val="left" w:pos="5103"/>
        </w:tabs>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T</w:t>
      </w:r>
      <w:r w:rsidR="3E8712BA" w:rsidRPr="00380B24">
        <w:rPr>
          <w:rFonts w:eastAsia="Times New Roman" w:cs="Times New Roman"/>
          <w:noProof/>
          <w:color w:val="000000" w:themeColor="text1"/>
        </w:rPr>
        <w:t xml:space="preserve">here is </w:t>
      </w:r>
      <w:r w:rsidR="3597DF44" w:rsidRPr="00380B24">
        <w:rPr>
          <w:rFonts w:eastAsia="Times New Roman" w:cs="Times New Roman"/>
          <w:noProof/>
          <w:color w:val="000000" w:themeColor="text1"/>
        </w:rPr>
        <w:t xml:space="preserve">also </w:t>
      </w:r>
      <w:r w:rsidR="3E8712BA" w:rsidRPr="00380B24">
        <w:rPr>
          <w:rFonts w:eastAsia="Times New Roman" w:cs="Times New Roman"/>
          <w:noProof/>
          <w:color w:val="000000" w:themeColor="text1"/>
        </w:rPr>
        <w:t xml:space="preserve">room to improve task prioritisation. By reassessing its operational focus, ENISA can leverage existing frameworks and stakeholder feedback to improve task delivery even further. This approach is particularly crucial for addressing emergent priorities without compromising on existing commitments. ENISA’s ongoing commitment to stakeholder engagement and consultation has been a strength, yet </w:t>
      </w:r>
      <w:r w:rsidR="00D6754F" w:rsidRPr="00380B24">
        <w:rPr>
          <w:rFonts w:eastAsia="Times New Roman" w:cs="Times New Roman"/>
          <w:noProof/>
          <w:color w:val="000000" w:themeColor="text1"/>
        </w:rPr>
        <w:t>its</w:t>
      </w:r>
      <w:r w:rsidR="3E8712BA" w:rsidRPr="00380B24">
        <w:rPr>
          <w:rFonts w:eastAsia="Times New Roman" w:cs="Times New Roman"/>
          <w:noProof/>
          <w:color w:val="000000" w:themeColor="text1"/>
        </w:rPr>
        <w:t xml:space="preserve"> operational capacity </w:t>
      </w:r>
      <w:r w:rsidR="5EDB7766" w:rsidRPr="00380B24">
        <w:rPr>
          <w:rFonts w:eastAsia="Times New Roman" w:cs="Times New Roman"/>
          <w:noProof/>
          <w:color w:val="000000" w:themeColor="text1"/>
        </w:rPr>
        <w:t xml:space="preserve">shows insufficient resources. </w:t>
      </w:r>
      <w:r w:rsidR="00D6754F" w:rsidRPr="00380B24">
        <w:rPr>
          <w:rFonts w:eastAsia="Times New Roman" w:cs="Times New Roman"/>
          <w:noProof/>
          <w:color w:val="000000" w:themeColor="text1"/>
        </w:rPr>
        <w:t>M</w:t>
      </w:r>
      <w:r w:rsidR="3E8712BA" w:rsidRPr="00380B24">
        <w:rPr>
          <w:rFonts w:eastAsia="Times New Roman" w:cs="Times New Roman"/>
          <w:noProof/>
          <w:color w:val="000000" w:themeColor="text1"/>
        </w:rPr>
        <w:t>ore dynamic reallocation of tasks and resources</w:t>
      </w:r>
      <w:r w:rsidR="465F8AE4" w:rsidRPr="00380B24">
        <w:rPr>
          <w:rFonts w:eastAsia="Times New Roman" w:cs="Times New Roman"/>
          <w:noProof/>
          <w:color w:val="000000" w:themeColor="text1"/>
        </w:rPr>
        <w:t xml:space="preserve"> could </w:t>
      </w:r>
      <w:r w:rsidR="1786F2A9" w:rsidRPr="00380B24">
        <w:rPr>
          <w:rFonts w:eastAsia="Times New Roman" w:cs="Times New Roman"/>
          <w:noProof/>
          <w:color w:val="000000" w:themeColor="text1"/>
        </w:rPr>
        <w:t xml:space="preserve">help </w:t>
      </w:r>
      <w:r w:rsidR="00D6754F" w:rsidRPr="00380B24">
        <w:rPr>
          <w:rFonts w:eastAsia="Times New Roman" w:cs="Times New Roman"/>
          <w:noProof/>
          <w:color w:val="000000" w:themeColor="text1"/>
        </w:rPr>
        <w:t>towards</w:t>
      </w:r>
      <w:r w:rsidR="3E8712BA" w:rsidRPr="00380B24">
        <w:rPr>
          <w:rFonts w:eastAsia="Times New Roman" w:cs="Times New Roman"/>
          <w:noProof/>
          <w:color w:val="000000" w:themeColor="text1"/>
        </w:rPr>
        <w:t xml:space="preserve"> timely fulfilment of new requests and enhance ENISA’s ability to respond to cybersecurity challenges</w:t>
      </w:r>
      <w:r w:rsidR="5812B02F" w:rsidRPr="00380B24">
        <w:rPr>
          <w:rFonts w:eastAsia="Times New Roman" w:cs="Times New Roman"/>
          <w:noProof/>
          <w:color w:val="000000" w:themeColor="text1"/>
        </w:rPr>
        <w:t xml:space="preserve"> to a certain extent</w:t>
      </w:r>
      <w:r w:rsidR="3E8712BA" w:rsidRPr="00380B24">
        <w:rPr>
          <w:rFonts w:eastAsia="Times New Roman" w:cs="Times New Roman"/>
          <w:noProof/>
          <w:color w:val="000000" w:themeColor="text1"/>
        </w:rPr>
        <w:t xml:space="preserve">. </w:t>
      </w:r>
    </w:p>
    <w:p w14:paraId="6C3916E9" w14:textId="12226CAF" w:rsidR="23CF472D" w:rsidRPr="00380B24" w:rsidRDefault="00D6754F" w:rsidP="143D5D28">
      <w:pPr>
        <w:spacing w:after="120" w:line="240" w:lineRule="auto"/>
        <w:jc w:val="both"/>
        <w:rPr>
          <w:noProof/>
        </w:rPr>
      </w:pPr>
      <w:r w:rsidRPr="00380B24">
        <w:rPr>
          <w:rFonts w:eastAsia="Times New Roman" w:cs="Times New Roman"/>
          <w:noProof/>
          <w:color w:val="000000" w:themeColor="text1"/>
        </w:rPr>
        <w:t>ENISA</w:t>
      </w:r>
      <w:r w:rsidR="3E8712BA" w:rsidRPr="00380B24">
        <w:rPr>
          <w:rFonts w:eastAsia="Times New Roman" w:cs="Times New Roman"/>
          <w:noProof/>
          <w:color w:val="000000" w:themeColor="text1"/>
        </w:rPr>
        <w:t xml:space="preserve">’s aim </w:t>
      </w:r>
      <w:r w:rsidRPr="00380B24">
        <w:rPr>
          <w:rFonts w:eastAsia="Times New Roman" w:cs="Times New Roman"/>
          <w:noProof/>
          <w:color w:val="000000" w:themeColor="text1"/>
        </w:rPr>
        <w:t>of</w:t>
      </w:r>
      <w:r w:rsidR="3E8712BA" w:rsidRPr="00380B24">
        <w:rPr>
          <w:rFonts w:eastAsia="Times New Roman" w:cs="Times New Roman"/>
          <w:noProof/>
          <w:color w:val="000000" w:themeColor="text1"/>
        </w:rPr>
        <w:t xml:space="preserve"> maintain</w:t>
      </w:r>
      <w:r w:rsidRPr="00380B24">
        <w:rPr>
          <w:rFonts w:eastAsia="Times New Roman" w:cs="Times New Roman"/>
          <w:noProof/>
          <w:color w:val="000000" w:themeColor="text1"/>
        </w:rPr>
        <w:t>ing</w:t>
      </w:r>
      <w:r w:rsidR="3E8712BA" w:rsidRPr="00380B24">
        <w:rPr>
          <w:rFonts w:eastAsia="Times New Roman" w:cs="Times New Roman"/>
          <w:noProof/>
          <w:color w:val="000000" w:themeColor="text1"/>
        </w:rPr>
        <w:t xml:space="preserve"> and bolster</w:t>
      </w:r>
      <w:r w:rsidRPr="00380B24">
        <w:rPr>
          <w:rFonts w:eastAsia="Times New Roman" w:cs="Times New Roman"/>
          <w:noProof/>
          <w:color w:val="000000" w:themeColor="text1"/>
        </w:rPr>
        <w:t>ing</w:t>
      </w:r>
      <w:r w:rsidR="3E8712BA" w:rsidRPr="00380B24">
        <w:rPr>
          <w:rFonts w:eastAsia="Times New Roman" w:cs="Times New Roman"/>
          <w:noProof/>
          <w:color w:val="000000" w:themeColor="text1"/>
        </w:rPr>
        <w:t xml:space="preserve"> its reputation in the cybersecurity community could be further realised by ensuring that tasks are aligned not only with strategic goals but also with operational capacity. </w:t>
      </w:r>
      <w:r w:rsidR="0137066F" w:rsidRPr="00380B24">
        <w:rPr>
          <w:rFonts w:eastAsia="Times New Roman" w:cs="Times New Roman"/>
          <w:noProof/>
          <w:color w:val="000000" w:themeColor="text1"/>
        </w:rPr>
        <w:t xml:space="preserve">To this end, ENISA’s mandate would need to be revised, </w:t>
      </w:r>
      <w:r w:rsidR="3E8712BA" w:rsidRPr="00380B24">
        <w:rPr>
          <w:rFonts w:eastAsia="Times New Roman" w:cs="Times New Roman"/>
          <w:noProof/>
          <w:color w:val="000000" w:themeColor="text1"/>
        </w:rPr>
        <w:t xml:space="preserve">supported by a continual process of resource evaluation and strategic reprioritisation. This structured approach will assist </w:t>
      </w:r>
      <w:r w:rsidRPr="00380B24">
        <w:rPr>
          <w:rFonts w:eastAsia="Times New Roman" w:cs="Times New Roman"/>
          <w:noProof/>
          <w:color w:val="000000" w:themeColor="text1"/>
        </w:rPr>
        <w:t>ENISA</w:t>
      </w:r>
      <w:r w:rsidR="3E8712BA" w:rsidRPr="00380B24">
        <w:rPr>
          <w:rFonts w:eastAsia="Times New Roman" w:cs="Times New Roman"/>
          <w:noProof/>
          <w:color w:val="000000" w:themeColor="text1"/>
        </w:rPr>
        <w:t xml:space="preserve"> in navigating its evolving role within the EU cybersecurity framework more effectively, ultimately </w:t>
      </w:r>
      <w:r w:rsidR="00EE647A" w:rsidRPr="00380B24">
        <w:rPr>
          <w:rFonts w:eastAsia="Times New Roman" w:cs="Times New Roman"/>
          <w:noProof/>
          <w:color w:val="000000" w:themeColor="text1"/>
        </w:rPr>
        <w:t xml:space="preserve">increasing </w:t>
      </w:r>
      <w:r w:rsidR="3E8712BA" w:rsidRPr="00380B24">
        <w:rPr>
          <w:rFonts w:eastAsia="Times New Roman" w:cs="Times New Roman"/>
          <w:noProof/>
          <w:color w:val="000000" w:themeColor="text1"/>
        </w:rPr>
        <w:t>its impact and sustaining its status as a flagship institution for cybersecurity initiatives. Such prioritisation should be facilitated through collaborative efforts between ENISA, Member States, and EU policymakers to ensure alignment with strategic objectives and operational capacity.  </w:t>
      </w:r>
    </w:p>
    <w:p w14:paraId="79675166" w14:textId="77777777" w:rsidR="0011655B" w:rsidRPr="00380B24" w:rsidRDefault="6DACBB88" w:rsidP="00F954DA">
      <w:pPr>
        <w:pStyle w:val="Text1"/>
        <w:spacing w:before="240"/>
        <w:ind w:left="0"/>
        <w:rPr>
          <w:b/>
          <w:bCs/>
          <w:noProof/>
        </w:rPr>
      </w:pPr>
      <w:r w:rsidRPr="00380B24">
        <w:rPr>
          <w:b/>
          <w:bCs/>
          <w:noProof/>
        </w:rPr>
        <w:t>ECCF</w:t>
      </w:r>
    </w:p>
    <w:p w14:paraId="7312DF8F" w14:textId="5FA2E267" w:rsidR="006D4F5C" w:rsidRPr="00380B24" w:rsidRDefault="4D70071E" w:rsidP="143D5D28">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The ECCF was envisioned as a pillar for improving cybersecurity assurance across the EU internal market, aiming to harmonise the certification of ICT products, services, and processes. </w:t>
      </w:r>
      <w:r w:rsidR="006E757C" w:rsidRPr="00380B24">
        <w:rPr>
          <w:rFonts w:eastAsia="Times New Roman" w:cs="Times New Roman"/>
          <w:noProof/>
          <w:color w:val="000000" w:themeColor="text1"/>
        </w:rPr>
        <w:t xml:space="preserve">It </w:t>
      </w:r>
      <w:r w:rsidRPr="00380B24">
        <w:rPr>
          <w:rFonts w:eastAsia="Times New Roman" w:cs="Times New Roman"/>
          <w:noProof/>
          <w:color w:val="000000" w:themeColor="text1"/>
        </w:rPr>
        <w:t>sought to tackle persistent issues such as market fragmentation, the need for enhanced transparency, and rais</w:t>
      </w:r>
      <w:r w:rsidR="00EE647A" w:rsidRPr="00380B24">
        <w:rPr>
          <w:rFonts w:eastAsia="Times New Roman" w:cs="Times New Roman"/>
          <w:noProof/>
          <w:color w:val="000000" w:themeColor="text1"/>
        </w:rPr>
        <w:t>e</w:t>
      </w:r>
      <w:r w:rsidRPr="00380B24">
        <w:rPr>
          <w:rFonts w:eastAsia="Times New Roman" w:cs="Times New Roman"/>
          <w:noProof/>
          <w:color w:val="000000" w:themeColor="text1"/>
        </w:rPr>
        <w:t xml:space="preserve"> public trust in digital solutions. </w:t>
      </w:r>
      <w:r w:rsidR="006E757C" w:rsidRPr="00380B24">
        <w:rPr>
          <w:rFonts w:eastAsia="Times New Roman" w:cs="Times New Roman"/>
          <w:noProof/>
          <w:color w:val="000000" w:themeColor="text1"/>
        </w:rPr>
        <w:t>I</w:t>
      </w:r>
      <w:r w:rsidRPr="00380B24">
        <w:rPr>
          <w:rFonts w:eastAsia="Times New Roman" w:cs="Times New Roman"/>
          <w:noProof/>
          <w:color w:val="000000" w:themeColor="text1"/>
        </w:rPr>
        <w:t xml:space="preserve">ts structured governance model involving entities like ENISA and the </w:t>
      </w:r>
      <w:r w:rsidR="35AFF3EA" w:rsidRPr="00380B24">
        <w:rPr>
          <w:rFonts w:eastAsia="Times New Roman" w:cs="Times New Roman"/>
          <w:noProof/>
          <w:color w:val="000000" w:themeColor="text1"/>
        </w:rPr>
        <w:t>European Cybersecurity Certification Group (</w:t>
      </w:r>
      <w:r w:rsidR="32540B6B" w:rsidRPr="00380B24">
        <w:rPr>
          <w:rFonts w:eastAsia="Times New Roman" w:cs="Times New Roman"/>
          <w:noProof/>
          <w:color w:val="000000" w:themeColor="text1"/>
        </w:rPr>
        <w:t>ECCG</w:t>
      </w:r>
      <w:r w:rsidR="35AFF3EA" w:rsidRPr="00380B24">
        <w:rPr>
          <w:rFonts w:eastAsia="Times New Roman" w:cs="Times New Roman"/>
          <w:noProof/>
          <w:color w:val="000000" w:themeColor="text1"/>
        </w:rPr>
        <w:t>)</w:t>
      </w:r>
      <w:r w:rsidR="32540B6B" w:rsidRPr="00380B24">
        <w:rPr>
          <w:rFonts w:eastAsia="Times New Roman" w:cs="Times New Roman"/>
          <w:noProof/>
          <w:color w:val="000000" w:themeColor="text1"/>
        </w:rPr>
        <w:t xml:space="preserve">, gathering </w:t>
      </w:r>
      <w:r w:rsidRPr="00380B24">
        <w:rPr>
          <w:rFonts w:eastAsia="Times New Roman" w:cs="Times New Roman"/>
          <w:noProof/>
          <w:color w:val="000000" w:themeColor="text1"/>
        </w:rPr>
        <w:t>National Cybersecurity Certification Authorities</w:t>
      </w:r>
      <w:r w:rsidR="00B23748" w:rsidRPr="00380B24">
        <w:rPr>
          <w:rFonts w:eastAsia="Times New Roman" w:cs="Times New Roman"/>
          <w:noProof/>
          <w:color w:val="000000" w:themeColor="text1"/>
        </w:rPr>
        <w:t xml:space="preserve"> (NCCAs)</w:t>
      </w:r>
      <w:r w:rsidR="32540B6B" w:rsidRPr="00380B24">
        <w:rPr>
          <w:rFonts w:eastAsia="Times New Roman" w:cs="Times New Roman"/>
          <w:noProof/>
          <w:color w:val="000000" w:themeColor="text1"/>
        </w:rPr>
        <w:t>,</w:t>
      </w:r>
      <w:r w:rsidRPr="00380B24">
        <w:rPr>
          <w:rFonts w:eastAsia="Times New Roman" w:cs="Times New Roman"/>
          <w:noProof/>
          <w:color w:val="000000" w:themeColor="text1"/>
        </w:rPr>
        <w:t xml:space="preserve"> </w:t>
      </w:r>
      <w:r w:rsidR="006E757C" w:rsidRPr="00380B24">
        <w:rPr>
          <w:rFonts w:eastAsia="Times New Roman" w:cs="Times New Roman"/>
          <w:noProof/>
          <w:color w:val="000000" w:themeColor="text1"/>
        </w:rPr>
        <w:t xml:space="preserve">has </w:t>
      </w:r>
      <w:r w:rsidRPr="00380B24">
        <w:rPr>
          <w:rFonts w:eastAsia="Times New Roman" w:cs="Times New Roman"/>
          <w:noProof/>
          <w:color w:val="000000" w:themeColor="text1"/>
        </w:rPr>
        <w:t xml:space="preserve">indeed laid a foundation for increased coordination among stakeholders, including Member States and private entities. However, the practical realisation of these goals has been met with numerous challenges that have restricted the ECCF’s effectiveness. A significant shortcoming of the current ECCF is its inability to effectively address the fragmentation of certification schemes across the EU, mainly due to procedural limitations. This fragmentation has persisted </w:t>
      </w:r>
      <w:r w:rsidR="00B23748" w:rsidRPr="00380B24">
        <w:rPr>
          <w:rFonts w:eastAsia="Times New Roman" w:cs="Times New Roman"/>
          <w:noProof/>
          <w:color w:val="000000" w:themeColor="text1"/>
        </w:rPr>
        <w:t>even though the framework is intended</w:t>
      </w:r>
      <w:r w:rsidRPr="00380B24">
        <w:rPr>
          <w:rFonts w:eastAsia="Times New Roman" w:cs="Times New Roman"/>
          <w:noProof/>
          <w:color w:val="000000" w:themeColor="text1"/>
        </w:rPr>
        <w:t xml:space="preserve"> to harmonise certification processes, leading to inconsistencies and inefficiencies in cybersecurity assurance. This can be observed in the substantial delay in operationalising the first certification scheme, the EU</w:t>
      </w:r>
      <w:r w:rsidR="005B564B" w:rsidRPr="00380B24">
        <w:rPr>
          <w:rFonts w:eastAsia="Times New Roman" w:cs="Times New Roman"/>
          <w:noProof/>
          <w:color w:val="000000" w:themeColor="text1"/>
        </w:rPr>
        <w:t>CC</w:t>
      </w:r>
      <w:r w:rsidRPr="00380B24">
        <w:rPr>
          <w:rFonts w:eastAsia="Times New Roman" w:cs="Times New Roman"/>
          <w:noProof/>
          <w:color w:val="000000" w:themeColor="text1"/>
        </w:rPr>
        <w:t>, which took 5</w:t>
      </w:r>
      <w:r w:rsidR="5C4271F4" w:rsidRPr="00380B24">
        <w:rPr>
          <w:rFonts w:eastAsia="Times New Roman" w:cs="Times New Roman"/>
          <w:noProof/>
          <w:color w:val="000000" w:themeColor="text1"/>
        </w:rPr>
        <w:t>5</w:t>
      </w:r>
      <w:r w:rsidRPr="00380B24">
        <w:rPr>
          <w:rFonts w:eastAsia="Times New Roman" w:cs="Times New Roman"/>
          <w:noProof/>
          <w:color w:val="000000" w:themeColor="text1"/>
        </w:rPr>
        <w:t xml:space="preserve"> months from initiation to adoption. This delay </w:t>
      </w:r>
      <w:r w:rsidR="006E757C" w:rsidRPr="00380B24">
        <w:rPr>
          <w:rFonts w:eastAsia="Times New Roman" w:cs="Times New Roman"/>
          <w:noProof/>
          <w:color w:val="000000" w:themeColor="text1"/>
        </w:rPr>
        <w:t xml:space="preserve">points to </w:t>
      </w:r>
      <w:r w:rsidRPr="00380B24">
        <w:rPr>
          <w:rFonts w:eastAsia="Times New Roman" w:cs="Times New Roman"/>
          <w:noProof/>
          <w:color w:val="000000" w:themeColor="text1"/>
        </w:rPr>
        <w:t xml:space="preserve">inefficiencies, predominantly influenced by the complex and multifaceted approval procedures. Moreover, </w:t>
      </w:r>
      <w:r w:rsidR="006E757C" w:rsidRPr="00380B24">
        <w:rPr>
          <w:rFonts w:eastAsia="Times New Roman" w:cs="Times New Roman"/>
          <w:noProof/>
          <w:color w:val="000000" w:themeColor="text1"/>
        </w:rPr>
        <w:t xml:space="preserve">there is a </w:t>
      </w:r>
      <w:r w:rsidRPr="00380B24">
        <w:rPr>
          <w:rFonts w:eastAsia="Times New Roman" w:cs="Times New Roman"/>
          <w:noProof/>
          <w:color w:val="000000" w:themeColor="text1"/>
        </w:rPr>
        <w:t xml:space="preserve">certain </w:t>
      </w:r>
      <w:r w:rsidR="006E757C" w:rsidRPr="00380B24">
        <w:rPr>
          <w:rFonts w:eastAsia="Times New Roman" w:cs="Times New Roman"/>
          <w:noProof/>
          <w:color w:val="000000" w:themeColor="text1"/>
        </w:rPr>
        <w:t xml:space="preserve">lack of clarity about </w:t>
      </w:r>
      <w:r w:rsidRPr="00380B24">
        <w:rPr>
          <w:rFonts w:eastAsia="Times New Roman" w:cs="Times New Roman"/>
          <w:noProof/>
          <w:color w:val="000000" w:themeColor="text1"/>
        </w:rPr>
        <w:t>responsibilities and accountability among stakeholders</w:t>
      </w:r>
      <w:r w:rsidR="006E757C" w:rsidRPr="00380B24">
        <w:rPr>
          <w:rFonts w:eastAsia="Times New Roman" w:cs="Times New Roman"/>
          <w:noProof/>
          <w:color w:val="000000" w:themeColor="text1"/>
        </w:rPr>
        <w:t>. This</w:t>
      </w:r>
      <w:r w:rsidRPr="00380B24">
        <w:rPr>
          <w:rFonts w:eastAsia="Times New Roman" w:cs="Times New Roman"/>
          <w:noProof/>
          <w:color w:val="000000" w:themeColor="text1"/>
        </w:rPr>
        <w:t xml:space="preserve"> has </w:t>
      </w:r>
      <w:r w:rsidR="00B23748" w:rsidRPr="00380B24">
        <w:rPr>
          <w:rFonts w:eastAsia="Times New Roman" w:cs="Times New Roman"/>
          <w:noProof/>
          <w:color w:val="000000" w:themeColor="text1"/>
        </w:rPr>
        <w:t>made achieving the framework</w:t>
      </w:r>
      <w:r w:rsidRPr="00380B24">
        <w:rPr>
          <w:rFonts w:eastAsia="Times New Roman" w:cs="Times New Roman"/>
          <w:noProof/>
          <w:color w:val="000000" w:themeColor="text1"/>
        </w:rPr>
        <w:t xml:space="preserve"> objectives</w:t>
      </w:r>
      <w:r w:rsidR="00B23748" w:rsidRPr="00380B24">
        <w:rPr>
          <w:rFonts w:eastAsia="Times New Roman" w:cs="Times New Roman"/>
          <w:noProof/>
          <w:color w:val="000000" w:themeColor="text1"/>
        </w:rPr>
        <w:t xml:space="preserve"> even more complex</w:t>
      </w:r>
      <w:r w:rsidRPr="00380B24">
        <w:rPr>
          <w:rFonts w:eastAsia="Times New Roman" w:cs="Times New Roman"/>
          <w:noProof/>
          <w:color w:val="000000" w:themeColor="text1"/>
        </w:rPr>
        <w:t xml:space="preserve">. External factors further complicated the ECCF’s aims. </w:t>
      </w:r>
    </w:p>
    <w:p w14:paraId="52A996B8" w14:textId="06D465EC" w:rsidR="00BF5D38" w:rsidRPr="00380B24" w:rsidRDefault="4D70071E" w:rsidP="143D5D28">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The evolving geopolitical landscape, characterised by increasing cyber threats and political tensions around data sovereignty and digital control, required adaptive measures that the ECCF struggled to implement swiftly. These external pressures resulted in delayed scheme adoptions, as seen with the </w:t>
      </w:r>
      <w:r w:rsidR="005B564B" w:rsidRPr="00380B24">
        <w:rPr>
          <w:rFonts w:eastAsia="Times New Roman" w:cs="Times New Roman"/>
          <w:noProof/>
          <w:color w:val="000000" w:themeColor="text1"/>
        </w:rPr>
        <w:t>EUCS</w:t>
      </w:r>
      <w:r w:rsidRPr="00380B24">
        <w:rPr>
          <w:rFonts w:eastAsia="Times New Roman" w:cs="Times New Roman"/>
          <w:noProof/>
          <w:color w:val="000000" w:themeColor="text1"/>
        </w:rPr>
        <w:t xml:space="preserve">, where discussions stalled over non-technical debates like data localisation requirements. </w:t>
      </w:r>
    </w:p>
    <w:p w14:paraId="4C1A0EF8" w14:textId="0DDCEB49" w:rsidR="0011655B" w:rsidRPr="00380B24" w:rsidRDefault="4D70071E" w:rsidP="143D5D28">
      <w:pPr>
        <w:spacing w:after="120" w:line="240" w:lineRule="auto"/>
        <w:jc w:val="both"/>
        <w:rPr>
          <w:noProof/>
        </w:rPr>
      </w:pPr>
      <w:r w:rsidRPr="00380B24">
        <w:rPr>
          <w:rFonts w:eastAsia="Times New Roman" w:cs="Times New Roman"/>
          <w:noProof/>
          <w:color w:val="000000" w:themeColor="text1"/>
        </w:rPr>
        <w:t>Despite these hurdles, there have been positive outcomes</w:t>
      </w:r>
      <w:r w:rsidR="00A12133" w:rsidRPr="00380B24">
        <w:rPr>
          <w:rFonts w:eastAsia="Times New Roman" w:cs="Times New Roman"/>
          <w:noProof/>
          <w:color w:val="000000" w:themeColor="text1"/>
        </w:rPr>
        <w:t>–</w:t>
      </w:r>
      <w:r w:rsidRPr="00380B24">
        <w:rPr>
          <w:rFonts w:eastAsia="Times New Roman" w:cs="Times New Roman"/>
          <w:noProof/>
          <w:color w:val="000000" w:themeColor="text1"/>
        </w:rPr>
        <w:t xml:space="preserve">particularly in raising awareness across Member States about the importance and intricacies of cybersecurity certification. The COVID-19 pandemic, while causing operational delays, also </w:t>
      </w:r>
      <w:r w:rsidR="00B23748" w:rsidRPr="00380B24">
        <w:rPr>
          <w:rFonts w:eastAsia="Times New Roman" w:cs="Times New Roman"/>
          <w:noProof/>
          <w:color w:val="000000" w:themeColor="text1"/>
        </w:rPr>
        <w:t>made the</w:t>
      </w:r>
      <w:r w:rsidRPr="00380B24">
        <w:rPr>
          <w:rFonts w:eastAsia="Times New Roman" w:cs="Times New Roman"/>
          <w:noProof/>
          <w:color w:val="000000" w:themeColor="text1"/>
        </w:rPr>
        <w:t xml:space="preserve"> necessity for resilient digital infrastructure</w:t>
      </w:r>
      <w:r w:rsidR="00B23748" w:rsidRPr="00380B24">
        <w:rPr>
          <w:rFonts w:eastAsia="Times New Roman" w:cs="Times New Roman"/>
          <w:noProof/>
          <w:color w:val="000000" w:themeColor="text1"/>
        </w:rPr>
        <w:t xml:space="preserve"> even clearer</w:t>
      </w:r>
      <w:r w:rsidRPr="00380B24">
        <w:rPr>
          <w:rFonts w:eastAsia="Times New Roman" w:cs="Times New Roman"/>
          <w:noProof/>
          <w:color w:val="000000" w:themeColor="text1"/>
        </w:rPr>
        <w:t xml:space="preserve">, thrusting cybersecurity into the policy spotlight. Additionally, the analysis identified key lessons, noting the uneven resource allocation across stakeholders, which hinders the uniform development and deployment of certification schemes. </w:t>
      </w:r>
      <w:r w:rsidR="00B23748" w:rsidRPr="00380B24">
        <w:rPr>
          <w:rFonts w:eastAsia="Times New Roman" w:cs="Times New Roman"/>
          <w:noProof/>
          <w:color w:val="000000" w:themeColor="text1"/>
        </w:rPr>
        <w:t>N</w:t>
      </w:r>
      <w:r w:rsidR="5E6712AE" w:rsidRPr="00380B24">
        <w:rPr>
          <w:rFonts w:eastAsia="Times New Roman" w:cs="Times New Roman"/>
          <w:noProof/>
          <w:color w:val="000000" w:themeColor="text1"/>
        </w:rPr>
        <w:t>ational authorities acknowledged the support of the ECCF in building national cybersecurity certification capabilities but noted significant resource imbalances between Member States. For example</w:t>
      </w:r>
      <w:r w:rsidR="0F891F75" w:rsidRPr="00380B24">
        <w:rPr>
          <w:rFonts w:eastAsia="Times New Roman" w:cs="Times New Roman"/>
          <w:noProof/>
          <w:color w:val="000000" w:themeColor="text1"/>
        </w:rPr>
        <w:t>,</w:t>
      </w:r>
      <w:r w:rsidR="71ECA376" w:rsidRPr="00380B24">
        <w:rPr>
          <w:rFonts w:eastAsia="Times New Roman" w:cs="Times New Roman"/>
          <w:noProof/>
          <w:color w:val="000000" w:themeColor="text1"/>
        </w:rPr>
        <w:t xml:space="preserve"> </w:t>
      </w:r>
      <w:r w:rsidR="34482590" w:rsidRPr="00380B24">
        <w:rPr>
          <w:rFonts w:eastAsia="Times New Roman" w:cs="Times New Roman"/>
          <w:noProof/>
          <w:color w:val="000000" w:themeColor="text1"/>
        </w:rPr>
        <w:t xml:space="preserve">the number of FTEs was seven times higher </w:t>
      </w:r>
      <w:r w:rsidR="54E500DA" w:rsidRPr="00380B24">
        <w:rPr>
          <w:rFonts w:eastAsia="Times New Roman" w:cs="Times New Roman"/>
          <w:noProof/>
          <w:color w:val="000000" w:themeColor="text1"/>
        </w:rPr>
        <w:t>in</w:t>
      </w:r>
      <w:r w:rsidR="34482590" w:rsidRPr="00380B24">
        <w:rPr>
          <w:rFonts w:eastAsia="Times New Roman" w:cs="Times New Roman"/>
          <w:noProof/>
          <w:color w:val="000000" w:themeColor="text1"/>
        </w:rPr>
        <w:t xml:space="preserve"> one Member State compared to another one</w:t>
      </w:r>
      <w:r w:rsidR="7B467E81" w:rsidRPr="00380B24">
        <w:rPr>
          <w:rFonts w:eastAsia="Times New Roman" w:cs="Times New Roman"/>
          <w:noProof/>
          <w:color w:val="000000" w:themeColor="text1"/>
        </w:rPr>
        <w:t xml:space="preserve"> for similar activities of issuing certificates</w:t>
      </w:r>
      <w:r w:rsidR="34482590" w:rsidRPr="00380B24">
        <w:rPr>
          <w:rFonts w:eastAsia="Times New Roman" w:cs="Times New Roman"/>
          <w:noProof/>
          <w:color w:val="000000" w:themeColor="text1"/>
        </w:rPr>
        <w:t>.</w:t>
      </w:r>
      <w:r w:rsidR="5E6712AE" w:rsidRPr="00380B24">
        <w:rPr>
          <w:rFonts w:eastAsia="Times New Roman" w:cs="Times New Roman"/>
          <w:noProof/>
          <w:color w:val="000000" w:themeColor="text1"/>
        </w:rPr>
        <w:t xml:space="preserve"> </w:t>
      </w:r>
      <w:r w:rsidR="00B23748" w:rsidRPr="00380B24">
        <w:rPr>
          <w:rFonts w:eastAsia="Times New Roman" w:cs="Times New Roman"/>
          <w:noProof/>
          <w:color w:val="000000" w:themeColor="text1"/>
        </w:rPr>
        <w:t xml:space="preserve">Also, </w:t>
      </w:r>
      <w:r w:rsidR="5E6712AE" w:rsidRPr="00380B24">
        <w:rPr>
          <w:rFonts w:eastAsia="Times New Roman" w:cs="Times New Roman"/>
          <w:noProof/>
          <w:color w:val="000000" w:themeColor="text1"/>
        </w:rPr>
        <w:t xml:space="preserve">ENISA </w:t>
      </w:r>
      <w:r w:rsidR="5A92358F" w:rsidRPr="00380B24">
        <w:rPr>
          <w:rFonts w:eastAsia="Times New Roman" w:cs="Times New Roman"/>
          <w:noProof/>
          <w:color w:val="000000" w:themeColor="text1"/>
        </w:rPr>
        <w:t>stated</w:t>
      </w:r>
      <w:r w:rsidR="5E6712AE" w:rsidRPr="00380B24">
        <w:rPr>
          <w:rFonts w:eastAsia="Times New Roman" w:cs="Times New Roman"/>
          <w:noProof/>
          <w:color w:val="000000" w:themeColor="text1"/>
        </w:rPr>
        <w:t xml:space="preserve"> </w:t>
      </w:r>
      <w:r w:rsidR="6E3E27B4" w:rsidRPr="00380B24">
        <w:rPr>
          <w:rFonts w:eastAsia="Times New Roman" w:cs="Times New Roman"/>
          <w:noProof/>
          <w:color w:val="000000" w:themeColor="text1"/>
        </w:rPr>
        <w:t xml:space="preserve">that </w:t>
      </w:r>
      <w:r w:rsidR="5E6712AE" w:rsidRPr="00380B24">
        <w:rPr>
          <w:rFonts w:eastAsia="Times New Roman" w:cs="Times New Roman"/>
          <w:noProof/>
          <w:color w:val="000000" w:themeColor="text1"/>
        </w:rPr>
        <w:t xml:space="preserve">due to the difficulty of retaining staff and the competitive job market for cybersecurity professionals, </w:t>
      </w:r>
      <w:r w:rsidR="5EE91CAE" w:rsidRPr="00380B24">
        <w:rPr>
          <w:rFonts w:eastAsia="Times New Roman" w:cs="Times New Roman"/>
          <w:noProof/>
          <w:color w:val="000000" w:themeColor="text1"/>
        </w:rPr>
        <w:t xml:space="preserve">it </w:t>
      </w:r>
      <w:r w:rsidR="27178575" w:rsidRPr="00380B24">
        <w:rPr>
          <w:rFonts w:eastAsia="Times New Roman" w:cs="Times New Roman"/>
          <w:noProof/>
          <w:color w:val="000000" w:themeColor="text1"/>
        </w:rPr>
        <w:t>could not maintain its full staff level</w:t>
      </w:r>
      <w:r w:rsidR="5E6712AE" w:rsidRPr="00380B24">
        <w:rPr>
          <w:rFonts w:eastAsia="Times New Roman" w:cs="Times New Roman"/>
          <w:noProof/>
          <w:color w:val="000000" w:themeColor="text1"/>
        </w:rPr>
        <w:t xml:space="preserve"> </w:t>
      </w:r>
      <w:r w:rsidR="6E3E27B4" w:rsidRPr="00380B24">
        <w:rPr>
          <w:rFonts w:eastAsia="Times New Roman" w:cs="Times New Roman"/>
          <w:noProof/>
          <w:color w:val="000000" w:themeColor="text1"/>
        </w:rPr>
        <w:t xml:space="preserve">(including for certification) </w:t>
      </w:r>
      <w:r w:rsidR="5E6712AE" w:rsidRPr="00380B24">
        <w:rPr>
          <w:rFonts w:eastAsia="Times New Roman" w:cs="Times New Roman"/>
          <w:noProof/>
          <w:color w:val="000000" w:themeColor="text1"/>
        </w:rPr>
        <w:t xml:space="preserve">at times. </w:t>
      </w:r>
      <w:r w:rsidRPr="00380B24">
        <w:rPr>
          <w:rFonts w:eastAsia="Times New Roman" w:cs="Times New Roman"/>
          <w:noProof/>
          <w:color w:val="000000" w:themeColor="text1"/>
        </w:rPr>
        <w:t>Addressing these disparities is vital for future efficiency and effectiveness, particularly through retaining expert staff within ENISA and fostering constant dialogue among all parties involved.  </w:t>
      </w:r>
      <w:r w:rsidRPr="00380B24">
        <w:rPr>
          <w:noProof/>
        </w:rPr>
        <w:t xml:space="preserve"> </w:t>
      </w:r>
    </w:p>
    <w:p w14:paraId="1C384731" w14:textId="1E66283C" w:rsidR="0011655B" w:rsidRPr="00380B24" w:rsidRDefault="26B899D4" w:rsidP="2ADE32A1">
      <w:pPr>
        <w:pStyle w:val="Text1"/>
        <w:ind w:left="0"/>
        <w:rPr>
          <w:noProof/>
        </w:rPr>
      </w:pPr>
      <w:r w:rsidRPr="00380B24">
        <w:rPr>
          <w:noProof/>
        </w:rPr>
        <w:t>Despite these challenges, the ECCF did improve harmonisation among Member States and established better cooperation opportunities, particularly through the creation of stakeholder cooperation for</w:t>
      </w:r>
      <w:r w:rsidR="006E757C" w:rsidRPr="00380B24">
        <w:rPr>
          <w:noProof/>
        </w:rPr>
        <w:t>ums</w:t>
      </w:r>
      <w:r w:rsidRPr="00380B24">
        <w:rPr>
          <w:noProof/>
        </w:rPr>
        <w:t xml:space="preserve"> such as the </w:t>
      </w:r>
      <w:r w:rsidR="009C50AB" w:rsidRPr="00380B24">
        <w:rPr>
          <w:noProof/>
        </w:rPr>
        <w:t>ECCG</w:t>
      </w:r>
      <w:r w:rsidRPr="00380B24">
        <w:rPr>
          <w:noProof/>
        </w:rPr>
        <w:t>. Most participants during the interview process agreed that the ECCF established better cooperation opportunities for Member States</w:t>
      </w:r>
      <w:r w:rsidR="00347F58" w:rsidRPr="00380B24">
        <w:rPr>
          <w:noProof/>
        </w:rPr>
        <w:t xml:space="preserve"> and the majority of Member State representatives interviewed agreed that the ECCF improved harmonisation among Member States</w:t>
      </w:r>
      <w:r w:rsidRPr="00380B24">
        <w:rPr>
          <w:noProof/>
        </w:rPr>
        <w:t xml:space="preserve">. Statements gathered during interviews </w:t>
      </w:r>
      <w:r w:rsidR="00B23748" w:rsidRPr="00380B24">
        <w:rPr>
          <w:noProof/>
        </w:rPr>
        <w:t>underlined the importance of</w:t>
      </w:r>
      <w:r w:rsidRPr="00380B24">
        <w:rPr>
          <w:noProof/>
        </w:rPr>
        <w:t xml:space="preserve"> the ECCF support to Member States</w:t>
      </w:r>
      <w:r w:rsidR="00B23748" w:rsidRPr="00380B24">
        <w:rPr>
          <w:noProof/>
        </w:rPr>
        <w:t xml:space="preserve"> when Member States developed their</w:t>
      </w:r>
      <w:r w:rsidRPr="00380B24">
        <w:rPr>
          <w:noProof/>
        </w:rPr>
        <w:t xml:space="preserve"> capabilities. For instance, </w:t>
      </w:r>
      <w:r w:rsidR="006E757C" w:rsidRPr="00380B24">
        <w:rPr>
          <w:noProof/>
        </w:rPr>
        <w:t>one</w:t>
      </w:r>
      <w:r w:rsidRPr="00380B24">
        <w:rPr>
          <w:noProof/>
        </w:rPr>
        <w:t xml:space="preserve"> national authority reported how it benefited from cooperation among Member States by acquiring knowledge in areas where it lacked expertise, while others stressed the pedagogical value that cooperation among ECCG members can have. However, national experts </w:t>
      </w:r>
      <w:r w:rsidR="005C4A3A" w:rsidRPr="00380B24">
        <w:rPr>
          <w:noProof/>
        </w:rPr>
        <w:t>stressed that the</w:t>
      </w:r>
      <w:r w:rsidRPr="00380B24">
        <w:rPr>
          <w:noProof/>
        </w:rPr>
        <w:t xml:space="preserve"> ECCF strengths remained ‘potential’ due to the lack of scheme implementation so far.</w:t>
      </w:r>
    </w:p>
    <w:p w14:paraId="794D6E68" w14:textId="0CB905D9" w:rsidR="00270B41" w:rsidRPr="00380B24" w:rsidRDefault="00270B41" w:rsidP="00270B41">
      <w:pPr>
        <w:pStyle w:val="Text1"/>
        <w:ind w:left="0"/>
        <w:rPr>
          <w:b/>
          <w:bCs/>
          <w:noProof/>
        </w:rPr>
      </w:pPr>
      <w:r w:rsidRPr="00380B24">
        <w:rPr>
          <w:b/>
          <w:bCs/>
          <w:noProof/>
        </w:rPr>
        <w:t>Efficiency</w:t>
      </w:r>
    </w:p>
    <w:p w14:paraId="2A918551" w14:textId="77777777" w:rsidR="00270B41" w:rsidRPr="00380B24" w:rsidRDefault="315406BD" w:rsidP="00270B41">
      <w:pPr>
        <w:pStyle w:val="Text1"/>
        <w:ind w:left="0"/>
        <w:rPr>
          <w:b/>
          <w:bCs/>
          <w:noProof/>
        </w:rPr>
      </w:pPr>
      <w:r w:rsidRPr="00380B24">
        <w:rPr>
          <w:b/>
          <w:bCs/>
          <w:noProof/>
        </w:rPr>
        <w:t>ENISA</w:t>
      </w:r>
    </w:p>
    <w:p w14:paraId="03A0CC51" w14:textId="7046EF12" w:rsidR="00AC1560" w:rsidRPr="00380B24" w:rsidRDefault="4634F8F3"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During the evaluation period, which spanned from 2017 to 2023, ENISA demonstrated efficient operations under its existing governance structure. The matrix-based organisational framework helped ENISA prioritise tasks, optimised resource alignment, and fostered cooperation between various units. This approach, coupled with a balanced mix of operational and administrative staff, helped facilitate the execution of its mandated duties. Despite this, the evaluation highlighted several key areas where ENISA has room to improve its efficiency. Interviews with ENISA’s staff, stakeholder surveys and internal documentation indicated that </w:t>
      </w:r>
      <w:r w:rsidR="006E757C"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 struggled to keep pace with increasing demands and fill specialised positions, exacerbated by a global shortage of IT</w:t>
      </w:r>
      <w:r w:rsidR="20D7FB4D" w:rsidRPr="00380B24">
        <w:rPr>
          <w:rFonts w:eastAsia="Times New Roman" w:cs="Times New Roman"/>
          <w:noProof/>
          <w:color w:val="000000" w:themeColor="text1"/>
        </w:rPr>
        <w:t xml:space="preserve"> and cybersecurity</w:t>
      </w:r>
      <w:r w:rsidRPr="00380B24">
        <w:rPr>
          <w:rFonts w:eastAsia="Times New Roman" w:cs="Times New Roman"/>
          <w:noProof/>
          <w:color w:val="000000" w:themeColor="text1"/>
        </w:rPr>
        <w:t xml:space="preserve"> specialists. This has led to delays, reprioritisation of tasks, and periods of high stress and workload. </w:t>
      </w:r>
      <w:r w:rsidR="14C0D2E4" w:rsidRPr="00380B24">
        <w:rPr>
          <w:rFonts w:eastAsia="Times New Roman" w:cs="Times New Roman"/>
          <w:noProof/>
          <w:color w:val="000000" w:themeColor="text1"/>
        </w:rPr>
        <w:t xml:space="preserve">Stakeholders gave a positive assessment of ENISA’s performance during periods of high workload, with 63% of respondents stating that </w:t>
      </w:r>
      <w:r w:rsidR="006E757C" w:rsidRPr="00380B24">
        <w:rPr>
          <w:rFonts w:eastAsia="Times New Roman" w:cs="Times New Roman"/>
          <w:noProof/>
          <w:color w:val="000000" w:themeColor="text1"/>
        </w:rPr>
        <w:t>ENISA</w:t>
      </w:r>
      <w:r w:rsidR="14C0D2E4" w:rsidRPr="00380B24">
        <w:rPr>
          <w:rFonts w:eastAsia="Times New Roman" w:cs="Times New Roman"/>
          <w:noProof/>
          <w:color w:val="000000" w:themeColor="text1"/>
        </w:rPr>
        <w:t xml:space="preserve"> was successful or very successful in delivering its outputs. However, resource constraints, operational inefficiencies and challenges stemming from the political and regulatory environment were identified as the main obstacles to ENISA’s performance during periods of high workload.  In 2022, 64% of respondents experienced stress due to high workload and 43% due to high administrative burden. Only 32% gave a positive assessment of stress management.</w:t>
      </w:r>
    </w:p>
    <w:p w14:paraId="64942CD8" w14:textId="1ABBD959" w:rsidR="00AC1560" w:rsidRPr="00380B24" w:rsidRDefault="4634F8F3"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Nevertheless, certain adjustments could alleviate these challenges. The recent strategic decisions to reallocate human resources demonstrate a capacity</w:t>
      </w:r>
      <w:r w:rsidR="00C57110" w:rsidRPr="00380B24">
        <w:rPr>
          <w:rFonts w:eastAsia="Times New Roman" w:cs="Times New Roman"/>
          <w:noProof/>
          <w:color w:val="000000" w:themeColor="text1"/>
        </w:rPr>
        <w:t xml:space="preserve"> </w:t>
      </w:r>
      <w:r w:rsidR="099DBB0A" w:rsidRPr="00380B24">
        <w:rPr>
          <w:rFonts w:eastAsia="Times New Roman" w:cs="Times New Roman"/>
          <w:noProof/>
          <w:color w:val="000000" w:themeColor="text1"/>
        </w:rPr>
        <w:t xml:space="preserve">that can </w:t>
      </w:r>
      <w:r w:rsidRPr="00380B24">
        <w:rPr>
          <w:rFonts w:eastAsia="Times New Roman" w:cs="Times New Roman"/>
          <w:noProof/>
          <w:color w:val="000000" w:themeColor="text1"/>
        </w:rPr>
        <w:t xml:space="preserve"> address priority shifts</w:t>
      </w:r>
      <w:r w:rsidR="00D43CF2" w:rsidRPr="00380B24">
        <w:rPr>
          <w:rFonts w:eastAsia="Times New Roman" w:cs="Times New Roman"/>
          <w:noProof/>
          <w:color w:val="000000" w:themeColor="text1"/>
        </w:rPr>
        <w:t xml:space="preserve"> to a certain extent</w:t>
      </w:r>
      <w:r w:rsidRPr="00380B24">
        <w:rPr>
          <w:rFonts w:eastAsia="Times New Roman" w:cs="Times New Roman"/>
          <w:noProof/>
          <w:color w:val="000000" w:themeColor="text1"/>
        </w:rPr>
        <w:t xml:space="preserve">. For instance, </w:t>
      </w:r>
      <w:r w:rsidR="00D43CF2" w:rsidRPr="00380B24">
        <w:rPr>
          <w:rFonts w:eastAsia="Times New Roman" w:cs="Times New Roman"/>
          <w:noProof/>
          <w:color w:val="000000" w:themeColor="text1"/>
        </w:rPr>
        <w:t>the</w:t>
      </w:r>
      <w:r w:rsidRPr="00380B24">
        <w:rPr>
          <w:rFonts w:eastAsia="Times New Roman" w:cs="Times New Roman"/>
          <w:noProof/>
          <w:color w:val="000000" w:themeColor="text1"/>
        </w:rPr>
        <w:t xml:space="preserve"> reallocation of approximately 10.5 FTEs </w:t>
      </w:r>
      <w:r w:rsidR="00D43CF2" w:rsidRPr="00380B24">
        <w:rPr>
          <w:rFonts w:eastAsia="Times New Roman" w:cs="Times New Roman"/>
          <w:noProof/>
          <w:color w:val="000000" w:themeColor="text1"/>
        </w:rPr>
        <w:t xml:space="preserve">planned </w:t>
      </w:r>
      <w:r w:rsidRPr="00380B24">
        <w:rPr>
          <w:rFonts w:eastAsia="Times New Roman" w:cs="Times New Roman"/>
          <w:noProof/>
          <w:color w:val="000000" w:themeColor="text1"/>
        </w:rPr>
        <w:t xml:space="preserve">in 2022 to accommodate the Cybersecurity Support Action </w:t>
      </w:r>
      <w:r w:rsidR="00D43CF2" w:rsidRPr="00380B24">
        <w:rPr>
          <w:rFonts w:eastAsia="Times New Roman" w:cs="Times New Roman"/>
          <w:noProof/>
          <w:color w:val="000000" w:themeColor="text1"/>
        </w:rPr>
        <w:t>suggests that ENISA is able</w:t>
      </w:r>
      <w:r w:rsidRPr="00380B24">
        <w:rPr>
          <w:rFonts w:eastAsia="Times New Roman" w:cs="Times New Roman"/>
          <w:noProof/>
          <w:color w:val="000000" w:themeColor="text1"/>
        </w:rPr>
        <w:t xml:space="preserve"> to optimise current resources when necessary even though, </w:t>
      </w:r>
      <w:r w:rsidR="00D43CF2" w:rsidRPr="00380B24">
        <w:rPr>
          <w:rFonts w:eastAsia="Times New Roman" w:cs="Times New Roman"/>
          <w:noProof/>
          <w:color w:val="000000" w:themeColor="text1"/>
        </w:rPr>
        <w:t>o</w:t>
      </w:r>
      <w:r w:rsidRPr="00380B24">
        <w:rPr>
          <w:rFonts w:eastAsia="Times New Roman" w:cs="Times New Roman"/>
          <w:noProof/>
          <w:color w:val="000000" w:themeColor="text1"/>
        </w:rPr>
        <w:t>n that occasion, the FTEs needed for the implementation of the Support Action were in fact obtained partially th</w:t>
      </w:r>
      <w:r w:rsidR="0043622C" w:rsidRPr="00380B24">
        <w:rPr>
          <w:rFonts w:eastAsia="Times New Roman" w:cs="Times New Roman"/>
          <w:noProof/>
          <w:color w:val="000000" w:themeColor="text1"/>
        </w:rPr>
        <w:t>r</w:t>
      </w:r>
      <w:r w:rsidRPr="00380B24">
        <w:rPr>
          <w:rFonts w:eastAsia="Times New Roman" w:cs="Times New Roman"/>
          <w:noProof/>
          <w:color w:val="000000" w:themeColor="text1"/>
        </w:rPr>
        <w:t xml:space="preserve">ough procurement and partially </w:t>
      </w:r>
      <w:r w:rsidR="000E5FEA" w:rsidRPr="00380B24">
        <w:rPr>
          <w:rFonts w:eastAsia="Times New Roman" w:cs="Times New Roman"/>
          <w:noProof/>
          <w:color w:val="000000" w:themeColor="text1"/>
        </w:rPr>
        <w:t xml:space="preserve">through </w:t>
      </w:r>
      <w:r w:rsidRPr="00380B24">
        <w:rPr>
          <w:rFonts w:eastAsia="Times New Roman" w:cs="Times New Roman"/>
          <w:noProof/>
          <w:color w:val="000000" w:themeColor="text1"/>
        </w:rPr>
        <w:t xml:space="preserve">contract management staff. </w:t>
      </w:r>
    </w:p>
    <w:p w14:paraId="6B73D7D6" w14:textId="2C988247" w:rsidR="00AC1560" w:rsidRPr="00380B24" w:rsidRDefault="4634F8F3" w:rsidP="143D5D28">
      <w:pPr>
        <w:spacing w:after="120" w:line="240" w:lineRule="auto"/>
        <w:jc w:val="both"/>
        <w:rPr>
          <w:noProof/>
        </w:rPr>
      </w:pPr>
      <w:r w:rsidRPr="00380B24">
        <w:rPr>
          <w:rFonts w:eastAsia="Times New Roman" w:cs="Times New Roman"/>
          <w:noProof/>
          <w:color w:val="000000" w:themeColor="text1"/>
        </w:rPr>
        <w:t>Budget management also presents opportunities for improvement.</w:t>
      </w:r>
      <w:r w:rsidR="64E2F30D" w:rsidRPr="00380B24">
        <w:rPr>
          <w:rFonts w:eastAsia="Times New Roman" w:cs="Times New Roman"/>
          <w:noProof/>
          <w:color w:val="000000" w:themeColor="text1"/>
        </w:rPr>
        <w:t xml:space="preserve"> </w:t>
      </w:r>
      <w:r w:rsidR="64E2F30D" w:rsidRPr="00380B24">
        <w:rPr>
          <w:noProof/>
        </w:rPr>
        <w:t xml:space="preserve">Despite significant budget growth from 2017 to 2023, resource constraints persisted. </w:t>
      </w:r>
      <w:r w:rsidR="006E757C" w:rsidRPr="00380B24">
        <w:rPr>
          <w:noProof/>
        </w:rPr>
        <w:t>ENISA</w:t>
      </w:r>
      <w:r w:rsidR="64E2F30D" w:rsidRPr="00380B24">
        <w:rPr>
          <w:noProof/>
        </w:rPr>
        <w:t>’s budget grew unevenly, with notable increases in 2019 (over 46%), 2020 (30.5%) and 2022 (72.4% compared to 2021, due to the Cybersecurity Support Action).</w:t>
      </w:r>
      <w:r w:rsidRPr="00380B24">
        <w:rPr>
          <w:rFonts w:eastAsia="Times New Roman" w:cs="Times New Roman"/>
          <w:noProof/>
          <w:color w:val="000000" w:themeColor="text1"/>
        </w:rPr>
        <w:t xml:space="preserve"> </w:t>
      </w:r>
      <w:r w:rsidR="006E757C"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 </w:t>
      </w:r>
      <w:r w:rsidR="00D43CF2" w:rsidRPr="00380B24">
        <w:rPr>
          <w:rFonts w:eastAsia="Times New Roman" w:cs="Times New Roman"/>
          <w:noProof/>
          <w:color w:val="000000" w:themeColor="text1"/>
        </w:rPr>
        <w:t>was less able to</w:t>
      </w:r>
      <w:r w:rsidRPr="00380B24">
        <w:rPr>
          <w:rFonts w:eastAsia="Times New Roman" w:cs="Times New Roman"/>
          <w:noProof/>
          <w:color w:val="000000" w:themeColor="text1"/>
        </w:rPr>
        <w:t xml:space="preserve"> balanc</w:t>
      </w:r>
      <w:r w:rsidR="00D43CF2" w:rsidRPr="00380B24">
        <w:rPr>
          <w:rFonts w:eastAsia="Times New Roman" w:cs="Times New Roman"/>
          <w:noProof/>
          <w:color w:val="000000" w:themeColor="text1"/>
        </w:rPr>
        <w:t>e</w:t>
      </w:r>
      <w:r w:rsidRPr="00380B24">
        <w:rPr>
          <w:rFonts w:eastAsia="Times New Roman" w:cs="Times New Roman"/>
          <w:noProof/>
          <w:color w:val="000000" w:themeColor="text1"/>
        </w:rPr>
        <w:t xml:space="preserve"> approved and committed appropriations between 2019 and 2022 due to delays in actions like the Cybersecurity Support Action.</w:t>
      </w:r>
      <w:r w:rsidR="716C7F04" w:rsidRPr="00380B24">
        <w:rPr>
          <w:rFonts w:eastAsia="Times New Roman" w:cs="Times New Roman"/>
          <w:noProof/>
          <w:color w:val="000000" w:themeColor="text1"/>
        </w:rPr>
        <w:t xml:space="preserve"> </w:t>
      </w:r>
      <w:r w:rsidR="24883B0C" w:rsidRPr="00380B24">
        <w:rPr>
          <w:rFonts w:eastAsia="Times New Roman" w:cs="Times New Roman"/>
          <w:noProof/>
          <w:color w:val="000000" w:themeColor="text1"/>
        </w:rPr>
        <w:t xml:space="preserve">By reversing this trend and </w:t>
      </w:r>
      <w:r w:rsidR="00D43CF2" w:rsidRPr="00380B24">
        <w:rPr>
          <w:rFonts w:eastAsia="Times New Roman" w:cs="Times New Roman"/>
          <w:noProof/>
          <w:color w:val="000000" w:themeColor="text1"/>
        </w:rPr>
        <w:t>mak</w:t>
      </w:r>
      <w:r w:rsidR="24883B0C" w:rsidRPr="00380B24">
        <w:rPr>
          <w:rFonts w:eastAsia="Times New Roman" w:cs="Times New Roman"/>
          <w:noProof/>
          <w:color w:val="000000" w:themeColor="text1"/>
        </w:rPr>
        <w:t>ing efforts</w:t>
      </w:r>
      <w:r w:rsidR="00D43CF2" w:rsidRPr="00380B24">
        <w:rPr>
          <w:rFonts w:eastAsia="Times New Roman" w:cs="Times New Roman"/>
          <w:noProof/>
          <w:color w:val="000000" w:themeColor="text1"/>
        </w:rPr>
        <w:t xml:space="preserve"> to</w:t>
      </w:r>
      <w:r w:rsidR="24883B0C" w:rsidRPr="00380B24">
        <w:rPr>
          <w:rFonts w:eastAsia="Times New Roman" w:cs="Times New Roman"/>
          <w:noProof/>
          <w:color w:val="000000" w:themeColor="text1"/>
        </w:rPr>
        <w:t xml:space="preserve"> manag</w:t>
      </w:r>
      <w:r w:rsidR="00D43CF2" w:rsidRPr="00380B24">
        <w:rPr>
          <w:rFonts w:eastAsia="Times New Roman" w:cs="Times New Roman"/>
          <w:noProof/>
          <w:color w:val="000000" w:themeColor="text1"/>
        </w:rPr>
        <w:t>e</w:t>
      </w:r>
      <w:r w:rsidR="24883B0C" w:rsidRPr="00380B24">
        <w:rPr>
          <w:rFonts w:eastAsia="Times New Roman" w:cs="Times New Roman"/>
          <w:noProof/>
          <w:color w:val="000000" w:themeColor="text1"/>
        </w:rPr>
        <w:t xml:space="preserve"> administrative expenditure, including addressing procurement delays, internal efficiency could see </w:t>
      </w:r>
      <w:r w:rsidR="06D75D4D" w:rsidRPr="00380B24">
        <w:rPr>
          <w:rFonts w:eastAsia="Times New Roman" w:cs="Times New Roman"/>
          <w:noProof/>
          <w:color w:val="000000" w:themeColor="text1"/>
        </w:rPr>
        <w:t xml:space="preserve">certain </w:t>
      </w:r>
      <w:r w:rsidR="24883B0C" w:rsidRPr="00380B24">
        <w:rPr>
          <w:rFonts w:eastAsia="Times New Roman" w:cs="Times New Roman"/>
          <w:noProof/>
          <w:color w:val="000000" w:themeColor="text1"/>
        </w:rPr>
        <w:t>further enhancement. </w:t>
      </w:r>
    </w:p>
    <w:p w14:paraId="4E1FE3BF" w14:textId="30767D42" w:rsidR="00270B41" w:rsidRPr="00380B24" w:rsidRDefault="6DACBB88" w:rsidP="00F954DA">
      <w:pPr>
        <w:pStyle w:val="Text1"/>
        <w:spacing w:before="240" w:after="120"/>
        <w:ind w:left="0"/>
        <w:rPr>
          <w:b/>
          <w:bCs/>
          <w:noProof/>
        </w:rPr>
      </w:pPr>
      <w:r w:rsidRPr="00380B24">
        <w:rPr>
          <w:b/>
          <w:bCs/>
          <w:noProof/>
        </w:rPr>
        <w:t>ECCF</w:t>
      </w:r>
    </w:p>
    <w:p w14:paraId="06EB4223" w14:textId="7BD1016B" w:rsidR="00CD47EA" w:rsidRPr="00380B24" w:rsidRDefault="3F1C8E1F"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The efficiency of the ECCF has been subject to scrutiny, given the extended timelines for the adoption of cybersecurity certification schemes and the myriad of complexities involved. Despite its strategic </w:t>
      </w:r>
      <w:r w:rsidR="00D43CF2" w:rsidRPr="00380B24">
        <w:rPr>
          <w:rFonts w:eastAsia="Times New Roman" w:cs="Times New Roman"/>
          <w:noProof/>
          <w:color w:val="000000" w:themeColor="text1"/>
        </w:rPr>
        <w:t>aim of</w:t>
      </w:r>
      <w:r w:rsidRPr="00380B24">
        <w:rPr>
          <w:rFonts w:eastAsia="Times New Roman" w:cs="Times New Roman"/>
          <w:noProof/>
          <w:color w:val="000000" w:themeColor="text1"/>
        </w:rPr>
        <w:t xml:space="preserve"> streamli</w:t>
      </w:r>
      <w:r w:rsidR="00D43CF2" w:rsidRPr="00380B24">
        <w:rPr>
          <w:rFonts w:eastAsia="Times New Roman" w:cs="Times New Roman"/>
          <w:noProof/>
          <w:color w:val="000000" w:themeColor="text1"/>
        </w:rPr>
        <w:t>ning</w:t>
      </w:r>
      <w:r w:rsidRPr="00380B24">
        <w:rPr>
          <w:rFonts w:eastAsia="Times New Roman" w:cs="Times New Roman"/>
          <w:noProof/>
          <w:color w:val="000000" w:themeColor="text1"/>
        </w:rPr>
        <w:t xml:space="preserve"> the certification process across the EU, </w:t>
      </w:r>
      <w:r w:rsidR="00D43CF2" w:rsidRPr="00380B24">
        <w:rPr>
          <w:rFonts w:eastAsia="Times New Roman" w:cs="Times New Roman"/>
          <w:noProof/>
          <w:color w:val="000000" w:themeColor="text1"/>
        </w:rPr>
        <w:t xml:space="preserve">the </w:t>
      </w:r>
      <w:r w:rsidRPr="00380B24">
        <w:rPr>
          <w:rFonts w:eastAsia="Times New Roman" w:cs="Times New Roman"/>
          <w:noProof/>
          <w:color w:val="000000" w:themeColor="text1"/>
        </w:rPr>
        <w:t xml:space="preserve">ECCF’s efficiency was notably hampered by drawn-out discussions and preparation phases that culminated in significant delays; the first scheme </w:t>
      </w:r>
      <w:r w:rsidR="00CB24C8" w:rsidRPr="00380B24">
        <w:rPr>
          <w:rFonts w:eastAsia="Times New Roman" w:cs="Times New Roman"/>
          <w:noProof/>
          <w:color w:val="000000" w:themeColor="text1"/>
        </w:rPr>
        <w:t xml:space="preserve">EUCC </w:t>
      </w:r>
      <w:r w:rsidRPr="00380B24">
        <w:rPr>
          <w:rFonts w:eastAsia="Times New Roman" w:cs="Times New Roman"/>
          <w:noProof/>
          <w:color w:val="000000" w:themeColor="text1"/>
        </w:rPr>
        <w:t>was only adopted in early 2024, nearly five years post-implementation. These protracted timelines can be attributed to multifaceted challenges encompassing both political and technical dimensions.</w:t>
      </w:r>
    </w:p>
    <w:p w14:paraId="24C4B498" w14:textId="1C306C72" w:rsidR="00CD47EA" w:rsidRPr="00380B24" w:rsidRDefault="00CD47EA" w:rsidP="2ADE32A1">
      <w:pPr>
        <w:pStyle w:val="Text1"/>
        <w:ind w:left="0"/>
        <w:rPr>
          <w:noProof/>
        </w:rPr>
      </w:pPr>
      <w:r w:rsidRPr="00380B24">
        <w:rPr>
          <w:noProof/>
        </w:rPr>
        <w:t xml:space="preserve">Given the recent adoption of the EUCC scheme, it is premature to identify costs borne or benefits experienced by stakeholders for compliance with ECCF requirements. Survey respondents indicated some costs and benefits related to preparatory activities. Benefits include enhanced cooperation, knowledge exchange, growing awareness and contribution to standard development. Costs include dissemination and awareness support, pilot implementations, legal consultations for aligning national requirements, setting up of web portals and reporting mechanisms and CAB accreditation. Stakeholders involved in </w:t>
      </w:r>
      <w:r w:rsidR="00D43CF2" w:rsidRPr="00380B24">
        <w:rPr>
          <w:noProof/>
        </w:rPr>
        <w:t>preparing schemes</w:t>
      </w:r>
      <w:r w:rsidRPr="00380B24">
        <w:rPr>
          <w:noProof/>
        </w:rPr>
        <w:t xml:space="preserve"> bore costs related to scheme development, publication and communication efforts, including investment in staff allocation and upskilling.</w:t>
      </w:r>
    </w:p>
    <w:p w14:paraId="10B595C5" w14:textId="57BEE17F" w:rsidR="00CD47EA" w:rsidRPr="00380B24" w:rsidRDefault="00D43CF2" w:rsidP="2ADE32A1">
      <w:pPr>
        <w:spacing w:after="120" w:line="240" w:lineRule="auto"/>
        <w:jc w:val="both"/>
        <w:rPr>
          <w:rFonts w:eastAsia="Times New Roman" w:cs="Times New Roman"/>
          <w:noProof/>
          <w:color w:val="000000" w:themeColor="text1"/>
        </w:rPr>
      </w:pPr>
      <w:r w:rsidRPr="00380B24">
        <w:rPr>
          <w:noProof/>
        </w:rPr>
        <w:t>Content and process-related issues had the greatest impact on t</w:t>
      </w:r>
      <w:r w:rsidR="00CD47EA" w:rsidRPr="00380B24">
        <w:rPr>
          <w:noProof/>
        </w:rPr>
        <w:t xml:space="preserve">he efficiency of the ECCF. Content issues included political factors and </w:t>
      </w:r>
      <w:r w:rsidRPr="00380B24">
        <w:rPr>
          <w:noProof/>
        </w:rPr>
        <w:t xml:space="preserve">the </w:t>
      </w:r>
      <w:r w:rsidR="00CD47EA" w:rsidRPr="00380B24">
        <w:rPr>
          <w:noProof/>
        </w:rPr>
        <w:t xml:space="preserve">technical complexity of schemes, which varied for each scheme depending on </w:t>
      </w:r>
      <w:r w:rsidRPr="00380B24">
        <w:rPr>
          <w:noProof/>
        </w:rPr>
        <w:t xml:space="preserve">the </w:t>
      </w:r>
      <w:r w:rsidR="00CD47EA" w:rsidRPr="00380B24">
        <w:rPr>
          <w:noProof/>
        </w:rPr>
        <w:t>stakeholders involved and products/services to be certified.</w:t>
      </w:r>
    </w:p>
    <w:p w14:paraId="49635AF6" w14:textId="5F0E4B30" w:rsidR="004A3198" w:rsidRPr="00380B24" w:rsidRDefault="004B4824"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More generally, p</w:t>
      </w:r>
      <w:r w:rsidR="3F1C8E1F" w:rsidRPr="00380B24">
        <w:rPr>
          <w:rFonts w:eastAsia="Times New Roman" w:cs="Times New Roman"/>
          <w:noProof/>
          <w:color w:val="000000" w:themeColor="text1"/>
        </w:rPr>
        <w:t xml:space="preserve">olitical challenges, including the politicisation of discussions around certification requirements, have hindered progress by creating an environment where transparency and communication suffered. For instance, the EUCS was impacted significantly by debates around data sovereignty requirements, </w:t>
      </w:r>
      <w:r w:rsidR="002D6A3D" w:rsidRPr="00380B24">
        <w:rPr>
          <w:rFonts w:eastAsia="Times New Roman" w:cs="Times New Roman"/>
          <w:noProof/>
          <w:color w:val="000000" w:themeColor="text1"/>
        </w:rPr>
        <w:t>attracting</w:t>
      </w:r>
      <w:r w:rsidR="3F1C8E1F" w:rsidRPr="00380B24">
        <w:rPr>
          <w:rFonts w:eastAsia="Times New Roman" w:cs="Times New Roman"/>
          <w:noProof/>
          <w:color w:val="000000" w:themeColor="text1"/>
        </w:rPr>
        <w:t xml:space="preserve"> political pressure from </w:t>
      </w:r>
      <w:r w:rsidR="00A120D1" w:rsidRPr="00380B24">
        <w:rPr>
          <w:rFonts w:eastAsia="Times New Roman" w:cs="Times New Roman"/>
          <w:noProof/>
          <w:color w:val="000000" w:themeColor="text1"/>
        </w:rPr>
        <w:t>non-EU countries</w:t>
      </w:r>
      <w:r w:rsidR="3F1C8E1F" w:rsidRPr="00380B24">
        <w:rPr>
          <w:rFonts w:eastAsia="Times New Roman" w:cs="Times New Roman"/>
          <w:noProof/>
          <w:color w:val="000000" w:themeColor="text1"/>
        </w:rPr>
        <w:t xml:space="preserve"> and industry outside the </w:t>
      </w:r>
      <w:r w:rsidR="00A120D1" w:rsidRPr="00380B24">
        <w:rPr>
          <w:rFonts w:eastAsia="Times New Roman" w:cs="Times New Roman"/>
          <w:noProof/>
          <w:color w:val="000000" w:themeColor="text1"/>
        </w:rPr>
        <w:t>EU</w:t>
      </w:r>
      <w:r w:rsidR="3F1C8E1F" w:rsidRPr="00380B24">
        <w:rPr>
          <w:rFonts w:eastAsia="Times New Roman" w:cs="Times New Roman"/>
          <w:noProof/>
          <w:color w:val="000000" w:themeColor="text1"/>
        </w:rPr>
        <w:t>, leading to shifts from technical to political discourse within the</w:t>
      </w:r>
      <w:r w:rsidR="5E8F34F5" w:rsidRPr="00380B24">
        <w:rPr>
          <w:rFonts w:eastAsia="Times New Roman" w:cs="Times New Roman"/>
          <w:noProof/>
          <w:color w:val="000000" w:themeColor="text1"/>
        </w:rPr>
        <w:t xml:space="preserve"> </w:t>
      </w:r>
      <w:r w:rsidR="3F1C8E1F" w:rsidRPr="00380B24">
        <w:rPr>
          <w:rFonts w:eastAsia="Times New Roman" w:cs="Times New Roman"/>
          <w:noProof/>
          <w:color w:val="000000" w:themeColor="text1"/>
        </w:rPr>
        <w:t>ECCG.</w:t>
      </w:r>
      <w:r w:rsidR="00FE038F" w:rsidRPr="00380B24">
        <w:rPr>
          <w:rFonts w:eastAsia="Times New Roman" w:cs="Times New Roman"/>
          <w:noProof/>
          <w:color w:val="000000" w:themeColor="text1"/>
        </w:rPr>
        <w:t xml:space="preserve"> </w:t>
      </w:r>
      <w:r w:rsidR="00FE038F" w:rsidRPr="00380B24">
        <w:rPr>
          <w:noProof/>
        </w:rPr>
        <w:t xml:space="preserve">Moreover, the scheme was impacted by a shift in EU policy priorities due to the concurrent proposal of the CRA in September 2022. </w:t>
      </w:r>
    </w:p>
    <w:p w14:paraId="2EB9FA9A" w14:textId="5FE2FF25" w:rsidR="004A3198" w:rsidRPr="00380B24" w:rsidRDefault="3F1C8E1F" w:rsidP="2ADE32A1">
      <w:pPr>
        <w:spacing w:after="120" w:line="240" w:lineRule="auto"/>
        <w:jc w:val="both"/>
        <w:rPr>
          <w:noProof/>
        </w:rPr>
      </w:pPr>
      <w:r w:rsidRPr="00380B24">
        <w:rPr>
          <w:rFonts w:eastAsia="Times New Roman" w:cs="Times New Roman"/>
          <w:noProof/>
          <w:color w:val="000000" w:themeColor="text1"/>
        </w:rPr>
        <w:t xml:space="preserve">Technical complexities further contributed to inefficiencies, notably the difficulty in translating draft schemes into legal acts, given the diverse and demanding nature of the products/services slated for certification, such as 5G and cloud computing. The wide-ranging requests and lack of established standards in certain areas added layers of difficulty to the preparation and adoption processes, necessitating a multitude of stakeholders and phases to ensure alignment with existing policies and practices. </w:t>
      </w:r>
      <w:r w:rsidR="3E126BD8" w:rsidRPr="00380B24">
        <w:rPr>
          <w:noProof/>
        </w:rPr>
        <w:t>Stakeholders confirmed the difficulty of converting an existing international certification mechanism (SOG-IS) into EU law</w:t>
      </w:r>
      <w:r w:rsidR="00FE038F" w:rsidRPr="00380B24">
        <w:rPr>
          <w:noProof/>
        </w:rPr>
        <w:t xml:space="preserve"> and highlighted the need for more structured engagement in the framework through clear processes and realistic timelines</w:t>
      </w:r>
      <w:r w:rsidR="3E126BD8" w:rsidRPr="00380B24">
        <w:rPr>
          <w:noProof/>
        </w:rPr>
        <w:t xml:space="preserve">. </w:t>
      </w:r>
      <w:r w:rsidRPr="00380B24">
        <w:rPr>
          <w:rFonts w:eastAsia="Times New Roman" w:cs="Times New Roman"/>
          <w:noProof/>
          <w:color w:val="000000" w:themeColor="text1"/>
        </w:rPr>
        <w:t>Despite these inefficiencies, several positive elements arose within the framework. The formation of dedicated groups and for</w:t>
      </w:r>
      <w:r w:rsidR="00CC5471" w:rsidRPr="00380B24">
        <w:rPr>
          <w:rFonts w:eastAsia="Times New Roman" w:cs="Times New Roman"/>
          <w:noProof/>
          <w:color w:val="000000" w:themeColor="text1"/>
        </w:rPr>
        <w:t>ums</w:t>
      </w:r>
      <w:r w:rsidRPr="00380B24">
        <w:rPr>
          <w:rFonts w:eastAsia="Times New Roman" w:cs="Times New Roman"/>
          <w:noProof/>
          <w:color w:val="000000" w:themeColor="text1"/>
        </w:rPr>
        <w:t>, including the E</w:t>
      </w:r>
      <w:r w:rsidR="005B564B" w:rsidRPr="00380B24">
        <w:rPr>
          <w:rFonts w:eastAsia="Times New Roman" w:cs="Times New Roman"/>
          <w:noProof/>
          <w:color w:val="000000" w:themeColor="text1"/>
        </w:rPr>
        <w:t>CCG</w:t>
      </w:r>
      <w:r w:rsidRPr="00380B24">
        <w:rPr>
          <w:rFonts w:eastAsia="Times New Roman" w:cs="Times New Roman"/>
          <w:noProof/>
          <w:color w:val="000000" w:themeColor="text1"/>
        </w:rPr>
        <w:t xml:space="preserve">, </w:t>
      </w:r>
      <w:r w:rsidR="00CC5471" w:rsidRPr="00380B24">
        <w:rPr>
          <w:rFonts w:eastAsia="Times New Roman" w:cs="Times New Roman"/>
          <w:noProof/>
          <w:color w:val="000000" w:themeColor="text1"/>
        </w:rPr>
        <w:t xml:space="preserve">the </w:t>
      </w:r>
      <w:r w:rsidRPr="00380B24">
        <w:rPr>
          <w:rFonts w:eastAsia="Times New Roman" w:cs="Times New Roman"/>
          <w:noProof/>
          <w:color w:val="000000" w:themeColor="text1"/>
        </w:rPr>
        <w:t xml:space="preserve">Ad Hoc Working Group (AHWG) dedicated to specific schemes and </w:t>
      </w:r>
      <w:r w:rsidR="00333A75" w:rsidRPr="00380B24">
        <w:rPr>
          <w:rFonts w:eastAsia="Times New Roman" w:cs="Times New Roman"/>
          <w:noProof/>
          <w:color w:val="000000" w:themeColor="text1"/>
        </w:rPr>
        <w:t xml:space="preserve">the </w:t>
      </w:r>
      <w:r w:rsidRPr="00380B24">
        <w:rPr>
          <w:rFonts w:eastAsia="Times New Roman" w:cs="Times New Roman"/>
          <w:noProof/>
          <w:color w:val="000000" w:themeColor="text1"/>
        </w:rPr>
        <w:t xml:space="preserve">Stakeholder Cybersecurity Certification Group (SCCG), facilitated necessary stakeholder involvement. Nonetheless, there remains substantial room for improvement in ensuring these structures function optimally as, for example perceived lack of involvement of the </w:t>
      </w:r>
      <w:r w:rsidR="002D6A3D" w:rsidRPr="00380B24">
        <w:rPr>
          <w:rFonts w:eastAsia="Times New Roman" w:cs="Times New Roman"/>
          <w:noProof/>
          <w:color w:val="000000" w:themeColor="text1"/>
        </w:rPr>
        <w:t xml:space="preserve">SCCG members </w:t>
      </w:r>
      <w:r w:rsidRPr="00380B24">
        <w:rPr>
          <w:rFonts w:eastAsia="Times New Roman" w:cs="Times New Roman"/>
          <w:noProof/>
          <w:color w:val="000000" w:themeColor="text1"/>
        </w:rPr>
        <w:t xml:space="preserve">in the ECCF. Refinement of internal governance is crucial to </w:t>
      </w:r>
      <w:r w:rsidR="002D6A3D" w:rsidRPr="00380B24">
        <w:rPr>
          <w:rFonts w:eastAsia="Times New Roman" w:cs="Times New Roman"/>
          <w:noProof/>
          <w:color w:val="000000" w:themeColor="text1"/>
        </w:rPr>
        <w:t xml:space="preserve">increase </w:t>
      </w:r>
      <w:r w:rsidRPr="00380B24">
        <w:rPr>
          <w:rFonts w:eastAsia="Times New Roman" w:cs="Times New Roman"/>
          <w:noProof/>
          <w:color w:val="000000" w:themeColor="text1"/>
        </w:rPr>
        <w:t>the active participation and strategic input of stakeholders. </w:t>
      </w:r>
      <w:r w:rsidRPr="00380B24">
        <w:rPr>
          <w:noProof/>
        </w:rPr>
        <w:t xml:space="preserve"> </w:t>
      </w:r>
    </w:p>
    <w:p w14:paraId="20A9744B" w14:textId="2021705B" w:rsidR="004A3198" w:rsidRPr="00380B24" w:rsidRDefault="004A3198" w:rsidP="004A3198">
      <w:pPr>
        <w:pStyle w:val="Text1"/>
        <w:ind w:left="0"/>
        <w:rPr>
          <w:noProof/>
        </w:rPr>
      </w:pPr>
    </w:p>
    <w:p w14:paraId="3935F200" w14:textId="49175F22" w:rsidR="00270B41" w:rsidRPr="00380B24" w:rsidRDefault="00270B41" w:rsidP="004A3198">
      <w:pPr>
        <w:pStyle w:val="Text1"/>
        <w:ind w:left="0"/>
        <w:rPr>
          <w:b/>
          <w:bCs/>
          <w:noProof/>
        </w:rPr>
      </w:pPr>
      <w:r w:rsidRPr="00380B24">
        <w:rPr>
          <w:b/>
          <w:bCs/>
          <w:noProof/>
        </w:rPr>
        <w:t>Coherence</w:t>
      </w:r>
    </w:p>
    <w:p w14:paraId="6591C6AF" w14:textId="77777777" w:rsidR="00270B41" w:rsidRPr="00380B24" w:rsidRDefault="315406BD" w:rsidP="00270B41">
      <w:pPr>
        <w:pStyle w:val="Text1"/>
        <w:ind w:left="0"/>
        <w:rPr>
          <w:b/>
          <w:bCs/>
          <w:noProof/>
        </w:rPr>
      </w:pPr>
      <w:r w:rsidRPr="00380B24">
        <w:rPr>
          <w:b/>
          <w:bCs/>
          <w:noProof/>
        </w:rPr>
        <w:t>ENISA</w:t>
      </w:r>
    </w:p>
    <w:p w14:paraId="654DA0A5" w14:textId="795EEAB8" w:rsidR="00264643" w:rsidRPr="00380B24" w:rsidRDefault="460708BA" w:rsidP="143D5D28">
      <w:pPr>
        <w:spacing w:after="120" w:line="240" w:lineRule="auto"/>
        <w:jc w:val="both"/>
        <w:rPr>
          <w:noProof/>
        </w:rPr>
      </w:pPr>
      <w:r w:rsidRPr="00380B24">
        <w:rPr>
          <w:rFonts w:eastAsia="Times New Roman" w:cs="Times New Roman"/>
          <w:noProof/>
          <w:color w:val="000000" w:themeColor="text1"/>
        </w:rPr>
        <w:t xml:space="preserve">In assessing ENISA’s coherence, the evaluation highlights both strengths and areas for improvement. ENISA’s commitment to fostering cybersecurity cooperation at the EU level is apparent, particularly through its facilitation and direct engagement with stakeholders. </w:t>
      </w:r>
      <w:r w:rsidR="191AA922" w:rsidRPr="00380B24">
        <w:rPr>
          <w:rFonts w:eastAsia="Times New Roman" w:cs="Times New Roman"/>
          <w:noProof/>
          <w:color w:val="000000" w:themeColor="text1"/>
        </w:rPr>
        <w:t xml:space="preserve">ENISA supported EU networks such as the CSIRTs </w:t>
      </w:r>
      <w:r w:rsidR="002D6A3D" w:rsidRPr="00380B24">
        <w:rPr>
          <w:rFonts w:eastAsia="Times New Roman" w:cs="Times New Roman"/>
          <w:noProof/>
          <w:color w:val="000000" w:themeColor="text1"/>
        </w:rPr>
        <w:t>n</w:t>
      </w:r>
      <w:r w:rsidR="191AA922" w:rsidRPr="00380B24">
        <w:rPr>
          <w:rFonts w:eastAsia="Times New Roman" w:cs="Times New Roman"/>
          <w:noProof/>
          <w:color w:val="000000" w:themeColor="text1"/>
        </w:rPr>
        <w:t>etwork and EU-CyCLONe and facilitated the exchange of best practices through the NIS Cooperation Group</w:t>
      </w:r>
      <w:r w:rsidR="002D6A3D" w:rsidRPr="00380B24">
        <w:rPr>
          <w:rFonts w:eastAsia="Times New Roman" w:cs="Times New Roman"/>
          <w:noProof/>
          <w:color w:val="000000" w:themeColor="text1"/>
        </w:rPr>
        <w:t xml:space="preserve"> and</w:t>
      </w:r>
      <w:r w:rsidR="191AA922" w:rsidRPr="00380B24">
        <w:rPr>
          <w:rFonts w:eastAsia="Times New Roman" w:cs="Times New Roman"/>
          <w:noProof/>
          <w:color w:val="000000" w:themeColor="text1"/>
        </w:rPr>
        <w:t xml:space="preserve"> organised exercises such as CyberEurope. Despite some overlaps with national cybersecurity authorities and CERT-EU, ENISA’s efforts were largely complementary, with effective exploitation of synergies and knowledge sharing. Survey data indicated that 74% of stakeholders overall agreed that ENISA sufficiently exploited synergies in expertise and knowledge sharing with other actors, with representatives of private bodies slightly less satisfied (65%).  </w:t>
      </w:r>
    </w:p>
    <w:p w14:paraId="4203EF30" w14:textId="705C1C55" w:rsidR="00264643" w:rsidRPr="00380B24" w:rsidRDefault="460708BA" w:rsidP="143D5D28">
      <w:pPr>
        <w:spacing w:after="120" w:line="240" w:lineRule="auto"/>
        <w:jc w:val="both"/>
        <w:rPr>
          <w:noProof/>
        </w:rPr>
      </w:pPr>
      <w:r w:rsidRPr="00380B24">
        <w:rPr>
          <w:rFonts w:eastAsia="Times New Roman" w:cs="Times New Roman"/>
          <w:noProof/>
          <w:color w:val="000000" w:themeColor="text1"/>
        </w:rPr>
        <w:t xml:space="preserve">This dual approach has enabled ENISA to significantly contribute to the cyber domain, aligning with recent legislative frameworks. However, while ENISA’s role as a facilitator and coordinator is positive, several areas require improvement to enhance coherence. The evaluation identified the need to improve synergies between </w:t>
      </w:r>
      <w:r w:rsidR="00CC5471" w:rsidRPr="00380B24">
        <w:rPr>
          <w:rFonts w:eastAsia="Times New Roman" w:cs="Times New Roman"/>
          <w:noProof/>
          <w:color w:val="000000" w:themeColor="text1"/>
        </w:rPr>
        <w:t xml:space="preserve">the </w:t>
      </w:r>
      <w:r w:rsidRPr="00380B24">
        <w:rPr>
          <w:rFonts w:eastAsia="Times New Roman" w:cs="Times New Roman"/>
          <w:noProof/>
          <w:color w:val="000000" w:themeColor="text1"/>
        </w:rPr>
        <w:t xml:space="preserve">responsibilities and actions of ENISA and other EU bodies such as the European Cybersecurity Competence Centre (ECCC), as well as national cybersecurity authorities. Although these roles are often complementary, opportunities exist to further streamline operations and improve organisational efficiency. By formalising cooperation arrangements with other entities, such as EMSA and the JRC, ENISA could better leverage synergies and ensure a unified approach to cybersecurity initiatives. Internal communication and resource management within ENISA should also be refined. </w:t>
      </w:r>
      <w:r w:rsidR="00CC5471"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’s interaction with private stakeholders and international partners must be more predictable and transparent to maintain confidence and foster collaborative efforts. </w:t>
      </w:r>
      <w:r w:rsidR="2B191C90" w:rsidRPr="00380B24">
        <w:rPr>
          <w:rFonts w:eastAsia="Times New Roman" w:cs="Times New Roman"/>
          <w:noProof/>
          <w:color w:val="000000" w:themeColor="text1"/>
        </w:rPr>
        <w:t xml:space="preserve">In this context, private entities, while considering ENISA’s contribution beneficial, suggested that ENISA’s stakeholder engagement activities could be improved, particularly in relation to collaboration with industry representatives and </w:t>
      </w:r>
      <w:r w:rsidR="00A120D1" w:rsidRPr="00380B24">
        <w:rPr>
          <w:rFonts w:eastAsia="Times New Roman" w:cs="Times New Roman"/>
          <w:noProof/>
          <w:color w:val="000000" w:themeColor="text1"/>
        </w:rPr>
        <w:t xml:space="preserve">non-EU </w:t>
      </w:r>
      <w:r w:rsidR="2B191C90" w:rsidRPr="00380B24">
        <w:rPr>
          <w:rFonts w:eastAsia="Times New Roman" w:cs="Times New Roman"/>
          <w:noProof/>
          <w:color w:val="000000" w:themeColor="text1"/>
        </w:rPr>
        <w:t xml:space="preserve">countries.  </w:t>
      </w:r>
    </w:p>
    <w:p w14:paraId="0EAF2E6C" w14:textId="72CF87A0" w:rsidR="00264643" w:rsidRPr="00380B24" w:rsidRDefault="460708BA" w:rsidP="143D5D28">
      <w:pPr>
        <w:spacing w:after="120" w:line="240" w:lineRule="auto"/>
        <w:jc w:val="both"/>
        <w:rPr>
          <w:noProof/>
        </w:rPr>
      </w:pPr>
      <w:r w:rsidRPr="00380B24">
        <w:rPr>
          <w:rFonts w:eastAsia="Times New Roman" w:cs="Times New Roman"/>
          <w:noProof/>
          <w:color w:val="000000" w:themeColor="text1"/>
        </w:rPr>
        <w:t>In alignment with the C</w:t>
      </w:r>
      <w:r w:rsidR="005B564B" w:rsidRPr="00380B24">
        <w:rPr>
          <w:rFonts w:eastAsia="Times New Roman" w:cs="Times New Roman"/>
          <w:noProof/>
          <w:color w:val="000000" w:themeColor="text1"/>
        </w:rPr>
        <w:t>RA</w:t>
      </w:r>
      <w:r w:rsidRPr="00380B24">
        <w:rPr>
          <w:rFonts w:eastAsia="Times New Roman" w:cs="Times New Roman"/>
          <w:noProof/>
          <w:color w:val="000000" w:themeColor="text1"/>
        </w:rPr>
        <w:t xml:space="preserve"> and NIS2 Directive, a clear delineation of ENISA’s tasks </w:t>
      </w:r>
      <w:r w:rsidR="002D6A3D" w:rsidRPr="00380B24">
        <w:rPr>
          <w:rFonts w:eastAsia="Times New Roman" w:cs="Times New Roman"/>
          <w:noProof/>
          <w:color w:val="000000" w:themeColor="text1"/>
        </w:rPr>
        <w:t>supporting</w:t>
      </w:r>
      <w:r w:rsidRPr="00380B24">
        <w:rPr>
          <w:rFonts w:eastAsia="Times New Roman" w:cs="Times New Roman"/>
          <w:noProof/>
          <w:color w:val="000000" w:themeColor="text1"/>
        </w:rPr>
        <w:t xml:space="preserve"> policy implementation could </w:t>
      </w:r>
      <w:r w:rsidR="002D6A3D" w:rsidRPr="00380B24">
        <w:rPr>
          <w:rFonts w:eastAsia="Times New Roman" w:cs="Times New Roman"/>
          <w:noProof/>
          <w:color w:val="000000" w:themeColor="text1"/>
        </w:rPr>
        <w:t xml:space="preserve">increase </w:t>
      </w:r>
      <w:r w:rsidRPr="00380B24">
        <w:rPr>
          <w:rFonts w:eastAsia="Times New Roman" w:cs="Times New Roman"/>
          <w:noProof/>
          <w:color w:val="000000" w:themeColor="text1"/>
        </w:rPr>
        <w:t xml:space="preserve">efficiency and ensure consistency across regulatory measures.  This clarity would also improve ENISA’s ability to respond to sectoral regulatory requirements. </w:t>
      </w:r>
    </w:p>
    <w:p w14:paraId="6047AFA7" w14:textId="356BB959" w:rsidR="00264643" w:rsidRPr="00380B24" w:rsidRDefault="460708BA" w:rsidP="143D5D28">
      <w:pPr>
        <w:spacing w:after="120" w:line="240" w:lineRule="auto"/>
        <w:jc w:val="both"/>
        <w:rPr>
          <w:noProof/>
        </w:rPr>
      </w:pPr>
      <w:r w:rsidRPr="00380B24">
        <w:rPr>
          <w:rFonts w:eastAsia="Times New Roman" w:cs="Times New Roman"/>
          <w:noProof/>
          <w:color w:val="000000" w:themeColor="text1"/>
        </w:rPr>
        <w:t xml:space="preserve">In summary, while ENISA has demonstrated a solid foundation in promoting cybersecurity coherence in the EU, there is </w:t>
      </w:r>
      <w:r w:rsidR="002D6A3D" w:rsidRPr="00380B24">
        <w:rPr>
          <w:rFonts w:eastAsia="Times New Roman" w:cs="Times New Roman"/>
          <w:noProof/>
          <w:color w:val="000000" w:themeColor="text1"/>
        </w:rPr>
        <w:t>potential</w:t>
      </w:r>
      <w:r w:rsidRPr="00380B24">
        <w:rPr>
          <w:rFonts w:eastAsia="Times New Roman" w:cs="Times New Roman"/>
          <w:noProof/>
          <w:color w:val="000000" w:themeColor="text1"/>
        </w:rPr>
        <w:t xml:space="preserve"> for </w:t>
      </w:r>
      <w:r w:rsidR="00CC5471" w:rsidRPr="00380B24">
        <w:rPr>
          <w:rFonts w:eastAsia="Times New Roman" w:cs="Times New Roman"/>
          <w:noProof/>
          <w:color w:val="000000" w:themeColor="text1"/>
        </w:rPr>
        <w:t>it</w:t>
      </w:r>
      <w:r w:rsidRPr="00380B24">
        <w:rPr>
          <w:rFonts w:eastAsia="Times New Roman" w:cs="Times New Roman"/>
          <w:noProof/>
          <w:color w:val="000000" w:themeColor="text1"/>
        </w:rPr>
        <w:t xml:space="preserve"> to reprioritise its efforts. This approach will help </w:t>
      </w:r>
      <w:r w:rsidR="002D6A3D" w:rsidRPr="00380B24">
        <w:rPr>
          <w:rFonts w:eastAsia="Times New Roman" w:cs="Times New Roman"/>
          <w:noProof/>
          <w:color w:val="000000" w:themeColor="text1"/>
        </w:rPr>
        <w:t xml:space="preserve">it to </w:t>
      </w:r>
      <w:r w:rsidRPr="00380B24">
        <w:rPr>
          <w:rFonts w:eastAsia="Times New Roman" w:cs="Times New Roman"/>
          <w:noProof/>
          <w:color w:val="000000" w:themeColor="text1"/>
        </w:rPr>
        <w:t>efficiently fulfil its mandate and adapt to the evolving cybersecurity landscape. By addressing current inefficiencies and enhancing inter-</w:t>
      </w:r>
      <w:r w:rsidR="00CC5471" w:rsidRPr="00380B24">
        <w:rPr>
          <w:rFonts w:eastAsia="Times New Roman" w:cs="Times New Roman"/>
          <w:noProof/>
          <w:color w:val="000000" w:themeColor="text1"/>
        </w:rPr>
        <w:t>a</w:t>
      </w:r>
      <w:r w:rsidRPr="00380B24">
        <w:rPr>
          <w:rFonts w:eastAsia="Times New Roman" w:cs="Times New Roman"/>
          <w:noProof/>
          <w:color w:val="000000" w:themeColor="text1"/>
        </w:rPr>
        <w:t>gency coordination, ENISA can effectively maintain its crucial role within the EU’s cybersecurity framework. </w:t>
      </w:r>
      <w:r w:rsidRPr="00380B24">
        <w:rPr>
          <w:noProof/>
        </w:rPr>
        <w:t xml:space="preserve"> </w:t>
      </w:r>
    </w:p>
    <w:p w14:paraId="5DF55E1C" w14:textId="657A583B" w:rsidR="00270B41" w:rsidRPr="00380B24" w:rsidRDefault="6DACBB88" w:rsidP="00F954DA">
      <w:pPr>
        <w:pStyle w:val="Text1"/>
        <w:spacing w:before="240"/>
        <w:ind w:left="0"/>
        <w:rPr>
          <w:b/>
          <w:bCs/>
          <w:noProof/>
        </w:rPr>
      </w:pPr>
      <w:r w:rsidRPr="00380B24">
        <w:rPr>
          <w:b/>
          <w:bCs/>
          <w:noProof/>
        </w:rPr>
        <w:t>ECCF</w:t>
      </w:r>
    </w:p>
    <w:p w14:paraId="26D2C157" w14:textId="656FC555" w:rsidR="009C7A1B" w:rsidRPr="00380B24" w:rsidRDefault="66D4A0CB" w:rsidP="009C7A1B">
      <w:pPr>
        <w:spacing w:after="120" w:line="240" w:lineRule="auto"/>
        <w:jc w:val="both"/>
        <w:rPr>
          <w:noProof/>
        </w:rPr>
      </w:pPr>
      <w:r w:rsidRPr="00380B24">
        <w:rPr>
          <w:rFonts w:eastAsia="Times New Roman" w:cs="Times New Roman"/>
          <w:noProof/>
          <w:color w:val="000000" w:themeColor="text1"/>
        </w:rPr>
        <w:t>The ECCF</w:t>
      </w:r>
      <w:r w:rsidR="00A12133" w:rsidRPr="00380B24">
        <w:rPr>
          <w:rFonts w:eastAsia="Times New Roman" w:cs="Times New Roman"/>
          <w:noProof/>
          <w:color w:val="000000" w:themeColor="text1"/>
        </w:rPr>
        <w:t>’</w:t>
      </w:r>
      <w:r w:rsidRPr="00380B24">
        <w:rPr>
          <w:rFonts w:eastAsia="Times New Roman" w:cs="Times New Roman"/>
          <w:noProof/>
          <w:color w:val="000000" w:themeColor="text1"/>
        </w:rPr>
        <w:t>s coherence is  affected by the lack of clear accountability mechanisms, which has led to difficulties in aligning its objectives with other legislative measures. This misalignment risks creating overlaps and inefficiencies in the cybersecurity landscape. T</w:t>
      </w:r>
      <w:r w:rsidR="002D6A3D" w:rsidRPr="00380B24">
        <w:rPr>
          <w:rFonts w:eastAsia="Times New Roman" w:cs="Times New Roman"/>
          <w:noProof/>
          <w:color w:val="000000" w:themeColor="text1"/>
        </w:rPr>
        <w:t>o ensure a unified approach to cybersecurity, t</w:t>
      </w:r>
      <w:r w:rsidRPr="00380B24">
        <w:rPr>
          <w:rFonts w:eastAsia="Times New Roman" w:cs="Times New Roman"/>
          <w:noProof/>
          <w:color w:val="000000" w:themeColor="text1"/>
        </w:rPr>
        <w:t xml:space="preserve">he ECCF </w:t>
      </w:r>
      <w:r w:rsidR="002D6A3D" w:rsidRPr="00380B24">
        <w:rPr>
          <w:rFonts w:eastAsia="Times New Roman" w:cs="Times New Roman"/>
          <w:noProof/>
          <w:color w:val="000000" w:themeColor="text1"/>
        </w:rPr>
        <w:t xml:space="preserve">needs to be completely coherent </w:t>
      </w:r>
      <w:r w:rsidRPr="00380B24">
        <w:rPr>
          <w:rFonts w:eastAsia="Times New Roman" w:cs="Times New Roman"/>
          <w:noProof/>
          <w:color w:val="000000" w:themeColor="text1"/>
        </w:rPr>
        <w:t xml:space="preserve">with other EU legislative instruments, including the NIS2 Directive and the CRA. </w:t>
      </w:r>
      <w:r w:rsidR="002D6A3D" w:rsidRPr="00380B24">
        <w:rPr>
          <w:rFonts w:eastAsia="Times New Roman" w:cs="Times New Roman"/>
          <w:noProof/>
          <w:color w:val="000000" w:themeColor="text1"/>
        </w:rPr>
        <w:t>In theory, t</w:t>
      </w:r>
      <w:r w:rsidRPr="00380B24">
        <w:rPr>
          <w:rFonts w:eastAsia="Times New Roman" w:cs="Times New Roman"/>
          <w:noProof/>
          <w:color w:val="000000" w:themeColor="text1"/>
        </w:rPr>
        <w:t xml:space="preserve">he ECCF </w:t>
      </w:r>
      <w:r w:rsidR="002D6A3D" w:rsidRPr="00380B24">
        <w:rPr>
          <w:rFonts w:eastAsia="Times New Roman" w:cs="Times New Roman"/>
          <w:noProof/>
          <w:color w:val="000000" w:themeColor="text1"/>
        </w:rPr>
        <w:t>is aligned</w:t>
      </w:r>
      <w:r w:rsidRPr="00380B24">
        <w:rPr>
          <w:rFonts w:eastAsia="Times New Roman" w:cs="Times New Roman"/>
          <w:noProof/>
          <w:color w:val="000000" w:themeColor="text1"/>
        </w:rPr>
        <w:t xml:space="preserve"> with these legislative measures, designed to address various facets of cybersecurity within the EU landscape, yet real-world integration remains complex and requires diligent oversight. The forthcoming implementation of the EU</w:t>
      </w:r>
      <w:r w:rsidR="005B564B" w:rsidRPr="00380B24">
        <w:rPr>
          <w:rFonts w:eastAsia="Times New Roman" w:cs="Times New Roman"/>
          <w:noProof/>
          <w:color w:val="000000" w:themeColor="text1"/>
        </w:rPr>
        <w:t>CC</w:t>
      </w:r>
      <w:r w:rsidRPr="00380B24">
        <w:rPr>
          <w:rFonts w:eastAsia="Times New Roman" w:cs="Times New Roman"/>
          <w:noProof/>
          <w:color w:val="000000" w:themeColor="text1"/>
        </w:rPr>
        <w:t xml:space="preserve"> scheme poses a significant test for this coherence</w:t>
      </w:r>
      <w:r w:rsidR="00534E8A" w:rsidRPr="00380B24">
        <w:rPr>
          <w:rFonts w:eastAsia="Times New Roman" w:cs="Times New Roman"/>
          <w:noProof/>
          <w:color w:val="000000" w:themeColor="text1"/>
        </w:rPr>
        <w:t>: if the scheme is successfully deployed, it</w:t>
      </w:r>
      <w:r w:rsidRPr="00380B24">
        <w:rPr>
          <w:rFonts w:eastAsia="Times New Roman" w:cs="Times New Roman"/>
          <w:noProof/>
          <w:color w:val="000000" w:themeColor="text1"/>
        </w:rPr>
        <w:t xml:space="preserve"> will demonstrate the ECCF’s ability to harmonise and effectively leverage additional legislative efforts. Stakeholders have </w:t>
      </w:r>
      <w:r w:rsidR="00534E8A" w:rsidRPr="00380B24">
        <w:rPr>
          <w:rFonts w:eastAsia="Times New Roman" w:cs="Times New Roman"/>
          <w:noProof/>
          <w:color w:val="000000" w:themeColor="text1"/>
        </w:rPr>
        <w:t>emphasised</w:t>
      </w:r>
      <w:r w:rsidRPr="00380B24">
        <w:rPr>
          <w:rFonts w:eastAsia="Times New Roman" w:cs="Times New Roman"/>
          <w:noProof/>
          <w:color w:val="000000" w:themeColor="text1"/>
        </w:rPr>
        <w:t xml:space="preserve"> the need for careful coordination between the ECCF and emerging regulatory acts to prevent potential overlaps which could undermine efficiency and dilute intended </w:t>
      </w:r>
      <w:r w:rsidR="00534E8A" w:rsidRPr="00380B24">
        <w:rPr>
          <w:rFonts w:eastAsia="Times New Roman" w:cs="Times New Roman"/>
          <w:noProof/>
          <w:color w:val="000000" w:themeColor="text1"/>
        </w:rPr>
        <w:t xml:space="preserve">effects </w:t>
      </w:r>
      <w:r w:rsidRPr="00380B24">
        <w:rPr>
          <w:rFonts w:eastAsia="Times New Roman" w:cs="Times New Roman"/>
          <w:noProof/>
          <w:color w:val="000000" w:themeColor="text1"/>
        </w:rPr>
        <w:t xml:space="preserve">across sectors. Specifically, concerns arise regarding the interface between the ECCF and the CRA, as both initiatives </w:t>
      </w:r>
      <w:r w:rsidR="00534E8A" w:rsidRPr="00380B24">
        <w:rPr>
          <w:rFonts w:eastAsia="Times New Roman" w:cs="Times New Roman"/>
          <w:noProof/>
          <w:color w:val="000000" w:themeColor="text1"/>
        </w:rPr>
        <w:t>aim to raise</w:t>
      </w:r>
      <w:r w:rsidRPr="00380B24">
        <w:rPr>
          <w:rFonts w:eastAsia="Times New Roman" w:cs="Times New Roman"/>
          <w:noProof/>
          <w:color w:val="000000" w:themeColor="text1"/>
        </w:rPr>
        <w:t xml:space="preserve"> cybersecurity standards but risk redundancy if not fully synchronised.</w:t>
      </w:r>
      <w:r w:rsidR="4BE24C76" w:rsidRPr="00380B24">
        <w:rPr>
          <w:noProof/>
          <w:color w:val="000000" w:themeColor="text1"/>
        </w:rPr>
        <w:t xml:space="preserve"> </w:t>
      </w:r>
      <w:r w:rsidR="4BE24C76" w:rsidRPr="00380B24">
        <w:rPr>
          <w:rFonts w:eastAsia="Times New Roman" w:cs="Times New Roman"/>
          <w:noProof/>
          <w:color w:val="000000" w:themeColor="text1"/>
        </w:rPr>
        <w:t>On the sectoral side, coherence must extend to accommodate continuing advancements in technologies, ensuring that cybersecurity initiatives are appropriately nuanced to address critical infrastructure needs. </w:t>
      </w:r>
      <w:r w:rsidR="4BE24C76" w:rsidRPr="00380B24">
        <w:rPr>
          <w:noProof/>
        </w:rPr>
        <w:t xml:space="preserve"> </w:t>
      </w:r>
    </w:p>
    <w:p w14:paraId="4A3BC63E" w14:textId="20A2573F" w:rsidR="000626E3" w:rsidRPr="00380B24" w:rsidRDefault="11237E18" w:rsidP="000626E3">
      <w:pPr>
        <w:pStyle w:val="Text1"/>
        <w:ind w:left="0"/>
        <w:rPr>
          <w:noProof/>
        </w:rPr>
      </w:pPr>
      <w:r w:rsidRPr="00380B24">
        <w:rPr>
          <w:noProof/>
        </w:rPr>
        <w:t xml:space="preserve">Survey data showed that </w:t>
      </w:r>
      <w:r w:rsidR="0B9C49CB" w:rsidRPr="00380B24">
        <w:rPr>
          <w:noProof/>
        </w:rPr>
        <w:t>8</w:t>
      </w:r>
      <w:r w:rsidR="01A9A37D" w:rsidRPr="00380B24">
        <w:rPr>
          <w:noProof/>
        </w:rPr>
        <w:t>3</w:t>
      </w:r>
      <w:r w:rsidRPr="00380B24">
        <w:rPr>
          <w:noProof/>
        </w:rPr>
        <w:t>% of stakeholders found the ECCF to be coherent with other EU instruments, with 55% rating it as fairly coherent, 23% as very coherent and 5% as perfectly coherent. However, concerns remain about potential overlaps, particularly with the CRA, which could result in duplication of efforts and inconsistent requirements.</w:t>
      </w:r>
      <w:r w:rsidR="4BE24C76" w:rsidRPr="00380B24">
        <w:rPr>
          <w:noProof/>
        </w:rPr>
        <w:t xml:space="preserve"> More than half of respondents identified overlaps between the ECCF and other EU initiatives.</w:t>
      </w:r>
      <w:r w:rsidRPr="00380B24">
        <w:rPr>
          <w:noProof/>
        </w:rPr>
        <w:t xml:space="preserve"> </w:t>
      </w:r>
      <w:r w:rsidR="4BE24C76" w:rsidRPr="00380B24">
        <w:rPr>
          <w:noProof/>
        </w:rPr>
        <w:t>Member States stressed the importance of ensuring coherent implementation of the CSA and CRA and highlighted the need to establish communication channels with international organisations to leverage existing European or international standards and prevent inconsistencies between standards developed at the EU and international levels.</w:t>
      </w:r>
    </w:p>
    <w:p w14:paraId="281E8AC6" w14:textId="6ED13176" w:rsidR="00147D71" w:rsidRPr="00380B24" w:rsidRDefault="009610DF" w:rsidP="00EF1EE7">
      <w:pPr>
        <w:pStyle w:val="Heading1"/>
        <w:numPr>
          <w:ilvl w:val="1"/>
          <w:numId w:val="3"/>
        </w:numPr>
        <w:rPr>
          <w:rFonts w:ascii="Times New Roman Bold" w:hAnsi="Times New Roman Bold"/>
          <w:b w:val="0"/>
          <w:smallCaps w:val="0"/>
          <w:noProof/>
          <w:szCs w:val="24"/>
        </w:rPr>
      </w:pPr>
      <w:bookmarkStart w:id="36" w:name="_Toc82789915"/>
      <w:bookmarkStart w:id="37" w:name="_Toc218855945"/>
      <w:r w:rsidRPr="00380B24">
        <w:rPr>
          <w:rFonts w:ascii="Times New Roman Bold" w:hAnsi="Times New Roman Bold"/>
          <w:b w:val="0"/>
          <w:smallCaps w:val="0"/>
          <w:noProof/>
          <w:szCs w:val="24"/>
        </w:rPr>
        <w:t>How did the EU</w:t>
      </w:r>
      <w:r w:rsidR="00147D71" w:rsidRPr="00380B24">
        <w:rPr>
          <w:rFonts w:ascii="Times New Roman Bold" w:hAnsi="Times New Roman Bold"/>
          <w:b w:val="0"/>
          <w:smallCaps w:val="0"/>
          <w:noProof/>
          <w:szCs w:val="24"/>
        </w:rPr>
        <w:t xml:space="preserve"> inter</w:t>
      </w:r>
      <w:r w:rsidR="00E71F52" w:rsidRPr="00380B24">
        <w:rPr>
          <w:rFonts w:ascii="Times New Roman Bold" w:hAnsi="Times New Roman Bold"/>
          <w:b w:val="0"/>
          <w:smallCaps w:val="0"/>
          <w:noProof/>
          <w:szCs w:val="24"/>
        </w:rPr>
        <w:t>vention make a difference</w:t>
      </w:r>
      <w:r w:rsidR="003A4E50" w:rsidRPr="00380B24">
        <w:rPr>
          <w:rFonts w:ascii="Times New Roman Bold" w:hAnsi="Times New Roman Bold"/>
          <w:b w:val="0"/>
          <w:smallCaps w:val="0"/>
          <w:noProof/>
          <w:szCs w:val="24"/>
        </w:rPr>
        <w:t xml:space="preserve"> and to whom</w:t>
      </w:r>
      <w:r w:rsidR="00147D71" w:rsidRPr="00380B24">
        <w:rPr>
          <w:rFonts w:ascii="Times New Roman Bold" w:hAnsi="Times New Roman Bold"/>
          <w:b w:val="0"/>
          <w:smallCaps w:val="0"/>
          <w:noProof/>
          <w:szCs w:val="24"/>
        </w:rPr>
        <w:t>?</w:t>
      </w:r>
      <w:bookmarkEnd w:id="36"/>
      <w:bookmarkEnd w:id="37"/>
    </w:p>
    <w:p w14:paraId="7DC5A93B" w14:textId="22623417" w:rsidR="000F283D" w:rsidRPr="00380B24" w:rsidRDefault="000F283D" w:rsidP="000F283D">
      <w:pPr>
        <w:pStyle w:val="Text1"/>
        <w:ind w:left="0"/>
        <w:rPr>
          <w:b/>
          <w:bCs/>
          <w:noProof/>
        </w:rPr>
      </w:pPr>
      <w:r w:rsidRPr="00380B24">
        <w:rPr>
          <w:b/>
          <w:bCs/>
          <w:noProof/>
        </w:rPr>
        <w:t xml:space="preserve">EU </w:t>
      </w:r>
      <w:r w:rsidR="00534E8A" w:rsidRPr="00380B24">
        <w:rPr>
          <w:b/>
          <w:bCs/>
          <w:noProof/>
        </w:rPr>
        <w:t>a</w:t>
      </w:r>
      <w:r w:rsidRPr="00380B24">
        <w:rPr>
          <w:b/>
          <w:bCs/>
          <w:noProof/>
        </w:rPr>
        <w:t xml:space="preserve">dded </w:t>
      </w:r>
      <w:r w:rsidR="00534E8A" w:rsidRPr="00380B24">
        <w:rPr>
          <w:b/>
          <w:bCs/>
          <w:noProof/>
        </w:rPr>
        <w:t>v</w:t>
      </w:r>
      <w:r w:rsidRPr="00380B24">
        <w:rPr>
          <w:b/>
          <w:bCs/>
          <w:noProof/>
        </w:rPr>
        <w:t>alue</w:t>
      </w:r>
    </w:p>
    <w:p w14:paraId="7A6DEF0B" w14:textId="16B6C4C9" w:rsidR="000F283D" w:rsidRPr="00380B24" w:rsidRDefault="53531CE7" w:rsidP="000F283D">
      <w:pPr>
        <w:pStyle w:val="Text1"/>
        <w:ind w:left="0"/>
        <w:rPr>
          <w:b/>
          <w:bCs/>
          <w:noProof/>
        </w:rPr>
      </w:pPr>
      <w:r w:rsidRPr="00380B24">
        <w:rPr>
          <w:b/>
          <w:bCs/>
          <w:noProof/>
        </w:rPr>
        <w:t>ENISA</w:t>
      </w:r>
    </w:p>
    <w:p w14:paraId="059FEC66" w14:textId="1E8BB6E4" w:rsidR="00C5140D" w:rsidRPr="00380B24" w:rsidRDefault="0FD65110" w:rsidP="143D5D28">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ENISA has significantly contributed to enhancing the EU’s cybersecurity ecosystem, yet there are opportunities for improvement that could amplify its impact. Serving as a centralised hub, ENISA has facilitated vital cooperation across the </w:t>
      </w:r>
      <w:r w:rsidR="00CC5471" w:rsidRPr="00380B24">
        <w:rPr>
          <w:rFonts w:eastAsia="Times New Roman" w:cs="Times New Roman"/>
          <w:noProof/>
          <w:color w:val="000000" w:themeColor="text1"/>
        </w:rPr>
        <w:t>EU</w:t>
      </w:r>
      <w:r w:rsidR="00534E8A" w:rsidRPr="00380B24">
        <w:rPr>
          <w:rFonts w:eastAsia="Times New Roman" w:cs="Times New Roman"/>
          <w:noProof/>
          <w:color w:val="000000" w:themeColor="text1"/>
        </w:rPr>
        <w:t>. It has</w:t>
      </w:r>
      <w:r w:rsidRPr="00380B24">
        <w:rPr>
          <w:rFonts w:eastAsia="Times New Roman" w:cs="Times New Roman"/>
          <w:noProof/>
          <w:color w:val="000000" w:themeColor="text1"/>
        </w:rPr>
        <w:t xml:space="preserve"> complemented national efforts, especially in Member States with less developed cybersecurity infrastructures, and aligned cybersecurity practices and policies. </w:t>
      </w:r>
      <w:r w:rsidR="7F3EE1C5" w:rsidRPr="00380B24">
        <w:rPr>
          <w:noProof/>
        </w:rPr>
        <w:t>Around two</w:t>
      </w:r>
      <w:r w:rsidR="00534E8A" w:rsidRPr="00380B24">
        <w:rPr>
          <w:noProof/>
        </w:rPr>
        <w:t xml:space="preserve"> </w:t>
      </w:r>
      <w:r w:rsidR="7F3EE1C5" w:rsidRPr="00380B24">
        <w:rPr>
          <w:noProof/>
        </w:rPr>
        <w:t xml:space="preserve">thirds of surveyed stakeholders considered that </w:t>
      </w:r>
      <w:r w:rsidR="00534E8A" w:rsidRPr="00380B24">
        <w:rPr>
          <w:noProof/>
        </w:rPr>
        <w:t xml:space="preserve">without ENISA, </w:t>
      </w:r>
      <w:r w:rsidR="7F3EE1C5" w:rsidRPr="00380B24">
        <w:rPr>
          <w:noProof/>
        </w:rPr>
        <w:t>the collection and dissemination of relevant cybersecurity information, the generation of new knowledge, insights and evidence on cybersecurity issues and supporting the implementation of EU cybersecurity policies at the national level would be hard to achieve.</w:t>
      </w:r>
      <w:r w:rsidR="7F3EE1C5" w:rsidRPr="00380B24">
        <w:rPr>
          <w:rFonts w:eastAsia="Times New Roman" w:cs="Times New Roman"/>
          <w:noProof/>
          <w:color w:val="000000" w:themeColor="text1"/>
        </w:rPr>
        <w:t xml:space="preserve"> </w:t>
      </w:r>
      <w:r w:rsidR="6E7DFB3C" w:rsidRPr="00380B24">
        <w:rPr>
          <w:noProof/>
        </w:rPr>
        <w:t xml:space="preserve">Three quarters of respondents believed that </w:t>
      </w:r>
      <w:r w:rsidR="00534E8A" w:rsidRPr="00380B24">
        <w:rPr>
          <w:noProof/>
        </w:rPr>
        <w:t>without ENISA there would be little effect on improving</w:t>
      </w:r>
      <w:r w:rsidR="6E7DFB3C" w:rsidRPr="00380B24">
        <w:rPr>
          <w:noProof/>
        </w:rPr>
        <w:t xml:space="preserve"> Member States’ cybersecurity capacities, as well as raising awareness of cybersecurity issues. </w:t>
      </w:r>
      <w:r w:rsidRPr="00380B24">
        <w:rPr>
          <w:rFonts w:eastAsia="Times New Roman" w:cs="Times New Roman"/>
          <w:noProof/>
          <w:color w:val="000000" w:themeColor="text1"/>
        </w:rPr>
        <w:t>As a decentralised EU Agency, ENISA’s specialised mandate has allowed it to consolidate cybersecurity expertise and engage effectively with Member States, playing a pivotal role in shaping Europe’s cybersecurity landscape. In this context, ENISA</w:t>
      </w:r>
      <w:r w:rsidR="00A12133" w:rsidRPr="00380B24">
        <w:rPr>
          <w:rFonts w:eastAsia="Times New Roman" w:cs="Times New Roman"/>
          <w:noProof/>
          <w:color w:val="000000" w:themeColor="text1"/>
        </w:rPr>
        <w:t>’</w:t>
      </w:r>
      <w:r w:rsidRPr="00380B24">
        <w:rPr>
          <w:rFonts w:eastAsia="Times New Roman" w:cs="Times New Roman"/>
          <w:noProof/>
          <w:color w:val="000000" w:themeColor="text1"/>
        </w:rPr>
        <w:t xml:space="preserve">s main focus on Member States is essential, given its role in providing insights into emerging threats and recommending tools and strategies for addressing them. </w:t>
      </w:r>
    </w:p>
    <w:p w14:paraId="6354A01F" w14:textId="31845D26" w:rsidR="00C5140D" w:rsidRPr="00380B24" w:rsidRDefault="0FD65110"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Moreover, ENISA plays a critical part in promoting cybersecurity certification and supporting standardisation activities, which helps reduce market fragmentation and fosters robust cybersecurity practices across the EU. </w:t>
      </w:r>
      <w:r w:rsidR="00534E8A" w:rsidRPr="00380B24">
        <w:rPr>
          <w:rFonts w:eastAsia="Times New Roman" w:cs="Times New Roman"/>
          <w:noProof/>
          <w:color w:val="000000" w:themeColor="text1"/>
        </w:rPr>
        <w:t>Although no other</w:t>
      </w:r>
      <w:r w:rsidRPr="00380B24">
        <w:rPr>
          <w:rFonts w:eastAsia="Times New Roman" w:cs="Times New Roman"/>
          <w:noProof/>
          <w:color w:val="000000" w:themeColor="text1"/>
        </w:rPr>
        <w:t xml:space="preserve"> similar bodies with ENISA’s expertise and organisational agility</w:t>
      </w:r>
      <w:r w:rsidR="00534E8A" w:rsidRPr="00380B24">
        <w:rPr>
          <w:rFonts w:eastAsia="Times New Roman" w:cs="Times New Roman"/>
          <w:noProof/>
          <w:color w:val="000000" w:themeColor="text1"/>
        </w:rPr>
        <w:t xml:space="preserve"> exist</w:t>
      </w:r>
      <w:r w:rsidRPr="00380B24">
        <w:rPr>
          <w:rFonts w:eastAsia="Times New Roman" w:cs="Times New Roman"/>
          <w:noProof/>
          <w:color w:val="000000" w:themeColor="text1"/>
        </w:rPr>
        <w:t xml:space="preserve">, its current primary focus on national authorities has attracted criticism from private sector stakeholders. Feedback from large industry players indicates that more could be done to tailor insights to the private sector’s specific challenges. </w:t>
      </w:r>
      <w:r w:rsidR="0FFED40C" w:rsidRPr="00380B24">
        <w:rPr>
          <w:noProof/>
        </w:rPr>
        <w:t xml:space="preserve">Companies reported that they often relied on ISO/IEC standards rather than ENISA schemes. Some organisations valued ENISA’s technical guidelines, tools and reports, although they claimed some of them were redundant with existing standards. </w:t>
      </w:r>
      <w:r w:rsidRPr="00380B24">
        <w:rPr>
          <w:rFonts w:eastAsia="Times New Roman" w:cs="Times New Roman"/>
          <w:noProof/>
          <w:color w:val="000000" w:themeColor="text1"/>
        </w:rPr>
        <w:t xml:space="preserve">Though the primary focus on national authorities is crucial, </w:t>
      </w:r>
      <w:r w:rsidR="00534E8A" w:rsidRPr="00380B24">
        <w:rPr>
          <w:rFonts w:eastAsia="Times New Roman" w:cs="Times New Roman"/>
          <w:noProof/>
          <w:color w:val="000000" w:themeColor="text1"/>
        </w:rPr>
        <w:t xml:space="preserve">ENISA could address these concerns by </w:t>
      </w:r>
      <w:r w:rsidRPr="00380B24">
        <w:rPr>
          <w:rFonts w:eastAsia="Times New Roman" w:cs="Times New Roman"/>
          <w:noProof/>
          <w:color w:val="000000" w:themeColor="text1"/>
        </w:rPr>
        <w:t xml:space="preserve">strategically </w:t>
      </w:r>
      <w:r w:rsidR="00534E8A" w:rsidRPr="00380B24">
        <w:rPr>
          <w:rFonts w:eastAsia="Times New Roman" w:cs="Times New Roman"/>
          <w:noProof/>
          <w:color w:val="000000" w:themeColor="text1"/>
        </w:rPr>
        <w:t xml:space="preserve">improving </w:t>
      </w:r>
      <w:r w:rsidRPr="00380B24">
        <w:rPr>
          <w:rFonts w:eastAsia="Times New Roman" w:cs="Times New Roman"/>
          <w:noProof/>
          <w:color w:val="000000" w:themeColor="text1"/>
        </w:rPr>
        <w:t xml:space="preserve">engagement </w:t>
      </w:r>
      <w:r w:rsidR="00534E8A" w:rsidRPr="00380B24">
        <w:rPr>
          <w:rFonts w:eastAsia="Times New Roman" w:cs="Times New Roman"/>
          <w:noProof/>
          <w:color w:val="000000" w:themeColor="text1"/>
        </w:rPr>
        <w:t xml:space="preserve">with stakeholders </w:t>
      </w:r>
      <w:r w:rsidRPr="00380B24">
        <w:rPr>
          <w:rFonts w:eastAsia="Times New Roman" w:cs="Times New Roman"/>
          <w:noProof/>
          <w:color w:val="000000" w:themeColor="text1"/>
        </w:rPr>
        <w:t>and collaboration</w:t>
      </w:r>
      <w:r w:rsidR="00534E8A" w:rsidRPr="00380B24">
        <w:rPr>
          <w:rFonts w:eastAsia="Times New Roman" w:cs="Times New Roman"/>
          <w:noProof/>
          <w:color w:val="000000" w:themeColor="text1"/>
        </w:rPr>
        <w:t xml:space="preserve"> with the industry</w:t>
      </w:r>
      <w:r w:rsidRPr="00380B24">
        <w:rPr>
          <w:rFonts w:eastAsia="Times New Roman" w:cs="Times New Roman"/>
          <w:noProof/>
          <w:color w:val="000000" w:themeColor="text1"/>
        </w:rPr>
        <w:t>. Additionally, ENISA</w:t>
      </w:r>
      <w:r w:rsidR="2DA7380C" w:rsidRPr="00380B24">
        <w:rPr>
          <w:rFonts w:eastAsia="Times New Roman" w:cs="Times New Roman"/>
          <w:noProof/>
          <w:color w:val="000000" w:themeColor="text1"/>
        </w:rPr>
        <w:t>’s mandate</w:t>
      </w:r>
      <w:r w:rsidRPr="00380B24">
        <w:rPr>
          <w:rFonts w:eastAsia="Times New Roman" w:cs="Times New Roman"/>
          <w:noProof/>
          <w:color w:val="000000" w:themeColor="text1"/>
        </w:rPr>
        <w:t xml:space="preserve"> could benefit from strategically reassessing its prioriti</w:t>
      </w:r>
      <w:r w:rsidR="7B461518" w:rsidRPr="00380B24">
        <w:rPr>
          <w:rFonts w:eastAsia="Times New Roman" w:cs="Times New Roman"/>
          <w:noProof/>
          <w:color w:val="000000" w:themeColor="text1"/>
        </w:rPr>
        <w:t>e</w:t>
      </w:r>
      <w:r w:rsidRPr="00380B24">
        <w:rPr>
          <w:rFonts w:eastAsia="Times New Roman" w:cs="Times New Roman"/>
          <w:noProof/>
          <w:color w:val="000000" w:themeColor="text1"/>
        </w:rPr>
        <w:t>s to adeptly adapt to evolving cybersecurity challenges. This would allow ENISA to maintain its valuable contributions to the EU, while effectively addressing the expanding needs of its varied stakeholders. </w:t>
      </w:r>
    </w:p>
    <w:p w14:paraId="47543F45" w14:textId="681D98B3" w:rsidR="00C5140D" w:rsidRPr="00380B24" w:rsidRDefault="6EF14BA2" w:rsidP="2ADE32A1">
      <w:pPr>
        <w:spacing w:before="240" w:after="240" w:line="240" w:lineRule="auto"/>
        <w:jc w:val="both"/>
        <w:rPr>
          <w:rFonts w:eastAsia="Times New Roman" w:cs="Times New Roman"/>
          <w:noProof/>
          <w:color w:val="000000" w:themeColor="text1"/>
        </w:rPr>
      </w:pPr>
      <w:r w:rsidRPr="00380B24">
        <w:rPr>
          <w:rFonts w:eastAsia="Times New Roman" w:cs="Times New Roman"/>
          <w:b/>
          <w:bCs/>
          <w:noProof/>
          <w:color w:val="000000" w:themeColor="text1"/>
        </w:rPr>
        <w:t>Key achievements and challenges </w:t>
      </w:r>
    </w:p>
    <w:p w14:paraId="6651EBD4" w14:textId="2C28C5FD" w:rsidR="00C5140D" w:rsidRPr="00380B24" w:rsidRDefault="6EF14BA2"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ENISA is widely recognised within the EU’s cybersecurity community for its robust reputation, quality publications and significant role in fostering cooperation among Member States and other cybersecurity entities. ENISA’s work </w:t>
      </w:r>
      <w:r w:rsidR="00BB72A7" w:rsidRPr="00380B24">
        <w:rPr>
          <w:rFonts w:eastAsia="Times New Roman" w:cs="Times New Roman"/>
          <w:noProof/>
          <w:color w:val="000000" w:themeColor="text1"/>
        </w:rPr>
        <w:t>on</w:t>
      </w:r>
      <w:r w:rsidRPr="00380B24">
        <w:rPr>
          <w:rFonts w:eastAsia="Times New Roman" w:cs="Times New Roman"/>
          <w:noProof/>
          <w:color w:val="000000" w:themeColor="text1"/>
        </w:rPr>
        <w:t xml:space="preserve"> harmonising cybersecurity requirements is crucial in establishing a consistent level of protection across Member States, contributing directly to capacity building, especially for smaller Member States. This harmonisation not only ensures a secure digital environment across the EU but also elevates cybersecurity preparedness across its stakeholders. </w:t>
      </w:r>
    </w:p>
    <w:p w14:paraId="31816531" w14:textId="51F57325" w:rsidR="00C5140D" w:rsidRPr="00380B24" w:rsidRDefault="6EF14BA2"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However, the evaluation identified several challenges faced by ENISA. ENISA </w:t>
      </w:r>
      <w:r w:rsidR="00534E8A" w:rsidRPr="00380B24">
        <w:rPr>
          <w:rFonts w:eastAsia="Times New Roman" w:cs="Times New Roman"/>
          <w:noProof/>
          <w:color w:val="000000" w:themeColor="text1"/>
        </w:rPr>
        <w:t xml:space="preserve">shows </w:t>
      </w:r>
      <w:r w:rsidRPr="00380B24">
        <w:rPr>
          <w:rFonts w:eastAsia="Times New Roman" w:cs="Times New Roman"/>
          <w:noProof/>
          <w:color w:val="000000" w:themeColor="text1"/>
        </w:rPr>
        <w:t xml:space="preserve">limited agility in responding to evolving cybersecurity threats which may lead to potential delays in its activities. To mitigate </w:t>
      </w:r>
      <w:r w:rsidR="00534E8A" w:rsidRPr="00380B24">
        <w:rPr>
          <w:rFonts w:eastAsia="Times New Roman" w:cs="Times New Roman"/>
          <w:noProof/>
          <w:color w:val="000000" w:themeColor="text1"/>
        </w:rPr>
        <w:t>the problems of limited resources</w:t>
      </w:r>
      <w:r w:rsidRPr="00380B24">
        <w:rPr>
          <w:rFonts w:eastAsia="Times New Roman" w:cs="Times New Roman"/>
          <w:noProof/>
          <w:color w:val="000000" w:themeColor="text1"/>
        </w:rPr>
        <w:t>, the stakeholders</w:t>
      </w:r>
      <w:r w:rsidRPr="00380B24">
        <w:rPr>
          <w:rFonts w:eastAsia="Times New Roman" w:cs="Times New Roman"/>
          <w:noProof/>
          <w:color w:val="000000" w:themeColor="text1"/>
          <w:vertAlign w:val="superscript"/>
        </w:rPr>
        <w:t>2</w:t>
      </w:r>
      <w:r w:rsidRPr="00380B24">
        <w:rPr>
          <w:rFonts w:eastAsia="Times New Roman" w:cs="Times New Roman"/>
          <w:noProof/>
          <w:color w:val="000000" w:themeColor="text1"/>
        </w:rPr>
        <w:t xml:space="preserve"> emphasised the need for improved recruitment processes and workload management strategies. Expanding ENISA’s mandate to e</w:t>
      </w:r>
      <w:r w:rsidR="006C79A9" w:rsidRPr="00380B24">
        <w:rPr>
          <w:rFonts w:eastAsia="Times New Roman" w:cs="Times New Roman"/>
          <w:noProof/>
          <w:color w:val="000000" w:themeColor="text1"/>
        </w:rPr>
        <w:t>xtend</w:t>
      </w:r>
      <w:r w:rsidRPr="00380B24">
        <w:rPr>
          <w:rFonts w:eastAsia="Times New Roman" w:cs="Times New Roman"/>
          <w:noProof/>
          <w:color w:val="000000" w:themeColor="text1"/>
        </w:rPr>
        <w:t xml:space="preserve"> its operational role could address these concerns, allowing it to leverage technological advancements and improve cybersecurity frameworks. This restructuring would enable ENISA to proactively tackle dynamic threats, increasing its impact through joint training initiatives and </w:t>
      </w:r>
      <w:r w:rsidR="006C79A9" w:rsidRPr="00380B24">
        <w:rPr>
          <w:rFonts w:eastAsia="Times New Roman" w:cs="Times New Roman"/>
          <w:noProof/>
          <w:color w:val="000000" w:themeColor="text1"/>
        </w:rPr>
        <w:t xml:space="preserve">making a </w:t>
      </w:r>
      <w:r w:rsidRPr="00380B24">
        <w:rPr>
          <w:rFonts w:eastAsia="Times New Roman" w:cs="Times New Roman"/>
          <w:noProof/>
          <w:color w:val="000000" w:themeColor="text1"/>
        </w:rPr>
        <w:t xml:space="preserve">contribution to </w:t>
      </w:r>
      <w:r w:rsidR="00A12133" w:rsidRPr="00380B24">
        <w:rPr>
          <w:rFonts w:eastAsia="Times New Roman" w:cs="Times New Roman"/>
          <w:noProof/>
          <w:color w:val="000000" w:themeColor="text1"/>
        </w:rPr>
        <w:t>policy</w:t>
      </w:r>
      <w:r w:rsidR="0017356C" w:rsidRPr="00380B24">
        <w:rPr>
          <w:rFonts w:eastAsia="Times New Roman" w:cs="Times New Roman"/>
          <w:noProof/>
          <w:color w:val="000000" w:themeColor="text1"/>
        </w:rPr>
        <w:t>-making</w:t>
      </w:r>
      <w:r w:rsidRPr="00380B24">
        <w:rPr>
          <w:rFonts w:eastAsia="Times New Roman" w:cs="Times New Roman"/>
          <w:noProof/>
          <w:color w:val="000000" w:themeColor="text1"/>
        </w:rPr>
        <w:t xml:space="preserve"> processes. </w:t>
      </w:r>
    </w:p>
    <w:p w14:paraId="1CBFD336" w14:textId="0A9E9E19" w:rsidR="00C5140D" w:rsidRPr="00380B24" w:rsidRDefault="6EF14BA2" w:rsidP="2ADE32A1">
      <w:pPr>
        <w:spacing w:after="120" w:line="240" w:lineRule="auto"/>
        <w:jc w:val="both"/>
        <w:rPr>
          <w:noProof/>
        </w:rPr>
      </w:pPr>
      <w:r w:rsidRPr="00380B24">
        <w:rPr>
          <w:rFonts w:eastAsia="Times New Roman" w:cs="Times New Roman"/>
          <w:noProof/>
          <w:color w:val="000000" w:themeColor="text1"/>
        </w:rPr>
        <w:t>Finally, ENISA’s stakeholder consultation and management systems are deemed effective in facilitating management of stakeholder needs and expectations</w:t>
      </w:r>
      <w:r w:rsidR="003018AB" w:rsidRPr="00380B24">
        <w:rPr>
          <w:rFonts w:eastAsia="Times New Roman" w:cs="Times New Roman"/>
          <w:noProof/>
          <w:color w:val="000000" w:themeColor="text1"/>
        </w:rPr>
        <w:t>. However,</w:t>
      </w:r>
      <w:r w:rsidRPr="00380B24">
        <w:rPr>
          <w:rFonts w:eastAsia="Times New Roman" w:cs="Times New Roman"/>
          <w:noProof/>
          <w:color w:val="000000" w:themeColor="text1"/>
        </w:rPr>
        <w:t xml:space="preserve"> a stronger, more transparent relationship with Member States is necessary to </w:t>
      </w:r>
      <w:r w:rsidR="006C79A9" w:rsidRPr="00380B24">
        <w:rPr>
          <w:rFonts w:eastAsia="Times New Roman" w:cs="Times New Roman"/>
          <w:noProof/>
          <w:color w:val="000000" w:themeColor="text1"/>
        </w:rPr>
        <w:t xml:space="preserve">develop </w:t>
      </w:r>
      <w:r w:rsidRPr="00380B24">
        <w:rPr>
          <w:rFonts w:eastAsia="Times New Roman" w:cs="Times New Roman"/>
          <w:noProof/>
          <w:color w:val="000000" w:themeColor="text1"/>
        </w:rPr>
        <w:t>cooperation and information sharing. Future priorities include updating internal frameworks to better manage growing responsibilities and diverse challenges, ensuring that ENISA can fully implement its mandated tasks given its staff size. </w:t>
      </w:r>
      <w:r w:rsidRPr="00380B24">
        <w:rPr>
          <w:noProof/>
        </w:rPr>
        <w:t xml:space="preserve"> </w:t>
      </w:r>
    </w:p>
    <w:p w14:paraId="006BB607" w14:textId="4481416E" w:rsidR="000F283D" w:rsidRPr="00380B24" w:rsidRDefault="6DACBB88" w:rsidP="00F954DA">
      <w:pPr>
        <w:pStyle w:val="Text1"/>
        <w:spacing w:before="240"/>
        <w:ind w:left="0"/>
        <w:rPr>
          <w:b/>
          <w:bCs/>
          <w:noProof/>
        </w:rPr>
      </w:pPr>
      <w:r w:rsidRPr="00380B24">
        <w:rPr>
          <w:b/>
          <w:bCs/>
          <w:noProof/>
        </w:rPr>
        <w:t>ECCF</w:t>
      </w:r>
    </w:p>
    <w:p w14:paraId="7A6B668F" w14:textId="1FCFD7EA" w:rsidR="00586565" w:rsidRPr="00380B24" w:rsidRDefault="2309E9B2" w:rsidP="00BC1B00">
      <w:pPr>
        <w:pStyle w:val="Text1"/>
        <w:ind w:left="0"/>
        <w:rPr>
          <w:noProof/>
          <w:color w:val="000000" w:themeColor="text1"/>
        </w:rPr>
      </w:pPr>
      <w:r w:rsidRPr="00380B24">
        <w:rPr>
          <w:noProof/>
          <w:color w:val="000000" w:themeColor="text1"/>
        </w:rPr>
        <w:t>Despite its potential, the ECCF has struggled to deliver added value in fostering a unified and effective cybersecurity environment across the EU. The ECCF sought to significantly enhance the EU’s cybersecurity landscape by introducing an unprecedented development procedure and governance structure for certification processes. At its core, the ECCF represented a critical advancement in the EU’s ability to create a harmonised approach to the certification of ICT products, services, and processes. Th</w:t>
      </w:r>
      <w:r w:rsidR="00BB72A7" w:rsidRPr="00380B24">
        <w:rPr>
          <w:noProof/>
          <w:color w:val="000000" w:themeColor="text1"/>
        </w:rPr>
        <w:t>e</w:t>
      </w:r>
      <w:r w:rsidRPr="00380B24">
        <w:rPr>
          <w:noProof/>
          <w:color w:val="000000" w:themeColor="text1"/>
        </w:rPr>
        <w:t xml:space="preserve"> inherent EU added value</w:t>
      </w:r>
      <w:r w:rsidR="00BB72A7" w:rsidRPr="00380B24">
        <w:rPr>
          <w:noProof/>
          <w:color w:val="000000" w:themeColor="text1"/>
        </w:rPr>
        <w:t xml:space="preserve"> of this framework</w:t>
      </w:r>
      <w:r w:rsidRPr="00380B24">
        <w:rPr>
          <w:noProof/>
          <w:color w:val="000000" w:themeColor="text1"/>
        </w:rPr>
        <w:t xml:space="preserve"> lies in its potential to bridge disparate national approaches, fostering an internal market with consistent, reliable, and recognised cybersecurity standards across Member States. However, the protracted timelines and fragmented implementation have impeded the ECCF’s ability to fully capitalise on its envisioned value. Specifically, the delay in actionable schemes, evidenced by the late adoption of initiatives like the EU</w:t>
      </w:r>
      <w:r w:rsidR="005B564B" w:rsidRPr="00380B24">
        <w:rPr>
          <w:noProof/>
          <w:color w:val="000000" w:themeColor="text1"/>
        </w:rPr>
        <w:t>CC</w:t>
      </w:r>
      <w:r w:rsidRPr="00380B24">
        <w:rPr>
          <w:noProof/>
          <w:color w:val="000000" w:themeColor="text1"/>
        </w:rPr>
        <w:t xml:space="preserve">, curtailed immediate impacts, leaving its theoretical potential largely unfulfilled. </w:t>
      </w:r>
    </w:p>
    <w:p w14:paraId="2834C28C" w14:textId="50456AB9" w:rsidR="00664AF5" w:rsidRPr="00380B24" w:rsidRDefault="00664AF5" w:rsidP="00BC1B00">
      <w:pPr>
        <w:pStyle w:val="Text1"/>
        <w:ind w:left="0"/>
        <w:rPr>
          <w:noProof/>
          <w:color w:val="000000" w:themeColor="text1"/>
        </w:rPr>
      </w:pPr>
      <w:r w:rsidRPr="00380B24">
        <w:rPr>
          <w:noProof/>
          <w:color w:val="000000" w:themeColor="text1"/>
        </w:rPr>
        <w:t>The EUCC was adopted in January 2024</w:t>
      </w:r>
      <w:r w:rsidR="00266D53" w:rsidRPr="00380B24">
        <w:rPr>
          <w:noProof/>
          <w:color w:val="000000" w:themeColor="text1"/>
        </w:rPr>
        <w:t>, 4.5</w:t>
      </w:r>
      <w:r w:rsidRPr="00380B24">
        <w:rPr>
          <w:noProof/>
          <w:color w:val="000000" w:themeColor="text1"/>
        </w:rPr>
        <w:t xml:space="preserve"> </w:t>
      </w:r>
      <w:r w:rsidR="00266D53" w:rsidRPr="00380B24">
        <w:rPr>
          <w:noProof/>
          <w:color w:val="000000" w:themeColor="text1"/>
        </w:rPr>
        <w:t>years</w:t>
      </w:r>
      <w:r w:rsidRPr="00380B24">
        <w:rPr>
          <w:noProof/>
          <w:color w:val="000000" w:themeColor="text1"/>
        </w:rPr>
        <w:t xml:space="preserve"> after </w:t>
      </w:r>
      <w:r w:rsidR="00266D53" w:rsidRPr="00380B24">
        <w:rPr>
          <w:noProof/>
          <w:color w:val="000000" w:themeColor="text1"/>
        </w:rPr>
        <w:t>the Commission request was introduced</w:t>
      </w:r>
      <w:r w:rsidRPr="00380B24">
        <w:rPr>
          <w:noProof/>
          <w:color w:val="000000" w:themeColor="text1"/>
        </w:rPr>
        <w:t xml:space="preserve">. Based on interviews with Commission, Member States and ENISA, this long timeframe of </w:t>
      </w:r>
      <w:r w:rsidR="00037600" w:rsidRPr="00380B24">
        <w:rPr>
          <w:noProof/>
          <w:color w:val="000000" w:themeColor="text1"/>
        </w:rPr>
        <w:t>development and adoption</w:t>
      </w:r>
      <w:r w:rsidRPr="00380B24">
        <w:rPr>
          <w:noProof/>
          <w:color w:val="000000" w:themeColor="text1"/>
        </w:rPr>
        <w:t xml:space="preserve"> can be attributed to a mix of factors. </w:t>
      </w:r>
      <w:r w:rsidR="000669C1" w:rsidRPr="00380B24">
        <w:rPr>
          <w:noProof/>
          <w:color w:val="000000" w:themeColor="text1"/>
        </w:rPr>
        <w:t>First, delay was caused by</w:t>
      </w:r>
      <w:r w:rsidRPr="00380B24">
        <w:rPr>
          <w:noProof/>
          <w:color w:val="000000" w:themeColor="text1"/>
        </w:rPr>
        <w:t xml:space="preserve"> the lack of experience in developing and adopting schemes</w:t>
      </w:r>
      <w:r w:rsidR="00A85E80" w:rsidRPr="00380B24">
        <w:rPr>
          <w:noProof/>
          <w:color w:val="000000" w:themeColor="text1"/>
        </w:rPr>
        <w:t>. S</w:t>
      </w:r>
      <w:r w:rsidRPr="00380B24">
        <w:rPr>
          <w:noProof/>
          <w:color w:val="000000" w:themeColor="text1"/>
        </w:rPr>
        <w:t xml:space="preserve">takeholders confirmed </w:t>
      </w:r>
      <w:r w:rsidR="00A85E80" w:rsidRPr="00380B24">
        <w:rPr>
          <w:noProof/>
          <w:color w:val="000000" w:themeColor="text1"/>
        </w:rPr>
        <w:t>the difficulty of translating</w:t>
      </w:r>
      <w:r w:rsidRPr="00380B24">
        <w:rPr>
          <w:noProof/>
          <w:color w:val="000000" w:themeColor="text1"/>
        </w:rPr>
        <w:t xml:space="preserve"> the ENISA candidate scheme endorsed by the ECCG </w:t>
      </w:r>
      <w:r w:rsidR="00A85E80" w:rsidRPr="00380B24">
        <w:rPr>
          <w:noProof/>
          <w:color w:val="000000" w:themeColor="text1"/>
        </w:rPr>
        <w:t>in</w:t>
      </w:r>
      <w:r w:rsidRPr="00380B24">
        <w:rPr>
          <w:noProof/>
          <w:color w:val="000000" w:themeColor="text1"/>
        </w:rPr>
        <w:t>to an EU legal text</w:t>
      </w:r>
      <w:r w:rsidR="00A85E80" w:rsidRPr="00380B24">
        <w:rPr>
          <w:noProof/>
          <w:color w:val="000000" w:themeColor="text1"/>
        </w:rPr>
        <w:t xml:space="preserve"> both for the Commission draft implementing act and during the comitology procedure</w:t>
      </w:r>
      <w:r w:rsidRPr="00380B24">
        <w:rPr>
          <w:noProof/>
          <w:color w:val="000000" w:themeColor="text1"/>
        </w:rPr>
        <w:t>. Stakeholders also confirmed the difficulty of converting an existing inter</w:t>
      </w:r>
      <w:r w:rsidR="00E216EF" w:rsidRPr="00380B24">
        <w:rPr>
          <w:noProof/>
          <w:color w:val="000000" w:themeColor="text1"/>
        </w:rPr>
        <w:t xml:space="preserve">governmental </w:t>
      </w:r>
      <w:r w:rsidRPr="00380B24">
        <w:rPr>
          <w:noProof/>
          <w:color w:val="000000" w:themeColor="text1"/>
        </w:rPr>
        <w:t>certification mechanism (Senior Officials Group Information Systems Security – SOG-IS) into EU law</w:t>
      </w:r>
      <w:r w:rsidR="00A85E80" w:rsidRPr="00380B24">
        <w:rPr>
          <w:noProof/>
          <w:color w:val="000000" w:themeColor="text1"/>
        </w:rPr>
        <w:t xml:space="preserve"> that raised challenges</w:t>
      </w:r>
      <w:r w:rsidRPr="00380B24">
        <w:rPr>
          <w:noProof/>
          <w:color w:val="000000" w:themeColor="text1"/>
        </w:rPr>
        <w:t xml:space="preserve"> related both to technical complexities </w:t>
      </w:r>
      <w:r w:rsidR="00A85E80" w:rsidRPr="00380B24">
        <w:rPr>
          <w:noProof/>
          <w:color w:val="000000" w:themeColor="text1"/>
        </w:rPr>
        <w:t>and harmonisation with the repeal of national schemes</w:t>
      </w:r>
      <w:r w:rsidRPr="00380B24">
        <w:rPr>
          <w:noProof/>
          <w:color w:val="000000" w:themeColor="text1"/>
        </w:rPr>
        <w:t xml:space="preserve">. Moreover, the scheme was impacted by a shift in EU policy priorities due to the concurrent proposal of the CRA in September 2022, as well as by staff turnover </w:t>
      </w:r>
      <w:r w:rsidR="00A851DD" w:rsidRPr="00380B24">
        <w:rPr>
          <w:noProof/>
          <w:color w:val="000000" w:themeColor="text1"/>
        </w:rPr>
        <w:t>and shortage</w:t>
      </w:r>
      <w:r w:rsidRPr="00380B24">
        <w:rPr>
          <w:noProof/>
          <w:color w:val="000000" w:themeColor="text1"/>
        </w:rPr>
        <w:t xml:space="preserve"> from the Commission side.</w:t>
      </w:r>
    </w:p>
    <w:p w14:paraId="58C94E16" w14:textId="1684BF71" w:rsidR="00EA606C" w:rsidRPr="00380B24" w:rsidRDefault="00EA606C" w:rsidP="00BC1B00">
      <w:pPr>
        <w:pStyle w:val="Text1"/>
        <w:ind w:left="0"/>
        <w:rPr>
          <w:noProof/>
          <w:color w:val="000000" w:themeColor="text1"/>
        </w:rPr>
      </w:pPr>
      <w:r w:rsidRPr="00380B24">
        <w:rPr>
          <w:noProof/>
          <w:color w:val="000000" w:themeColor="text1"/>
        </w:rPr>
        <w:t xml:space="preserve">The </w:t>
      </w:r>
      <w:r w:rsidR="00A3433F" w:rsidRPr="00380B24">
        <w:rPr>
          <w:noProof/>
          <w:color w:val="000000" w:themeColor="text1"/>
        </w:rPr>
        <w:t xml:space="preserve">request for </w:t>
      </w:r>
      <w:r w:rsidRPr="00380B24">
        <w:rPr>
          <w:noProof/>
          <w:color w:val="000000" w:themeColor="text1"/>
        </w:rPr>
        <w:t xml:space="preserve">EUCS </w:t>
      </w:r>
      <w:r w:rsidR="00A3433F" w:rsidRPr="00380B24">
        <w:rPr>
          <w:noProof/>
          <w:color w:val="000000" w:themeColor="text1"/>
        </w:rPr>
        <w:t xml:space="preserve">was introduced in November 2019 building on </w:t>
      </w:r>
      <w:r w:rsidRPr="00380B24">
        <w:rPr>
          <w:noProof/>
          <w:color w:val="000000" w:themeColor="text1"/>
        </w:rPr>
        <w:t xml:space="preserve">previous </w:t>
      </w:r>
      <w:r w:rsidR="00A3433F" w:rsidRPr="00380B24">
        <w:rPr>
          <w:noProof/>
          <w:color w:val="000000" w:themeColor="text1"/>
        </w:rPr>
        <w:t>stak</w:t>
      </w:r>
      <w:r w:rsidR="00F071CC" w:rsidRPr="00380B24">
        <w:rPr>
          <w:noProof/>
          <w:color w:val="000000" w:themeColor="text1"/>
        </w:rPr>
        <w:t>e</w:t>
      </w:r>
      <w:r w:rsidR="00A3433F" w:rsidRPr="00380B24">
        <w:rPr>
          <w:noProof/>
          <w:color w:val="000000" w:themeColor="text1"/>
        </w:rPr>
        <w:t xml:space="preserve">holder-driven </w:t>
      </w:r>
      <w:r w:rsidRPr="00380B24">
        <w:rPr>
          <w:noProof/>
          <w:color w:val="000000" w:themeColor="text1"/>
        </w:rPr>
        <w:t xml:space="preserve">efforts </w:t>
      </w:r>
      <w:r w:rsidR="001B097A" w:rsidRPr="00380B24">
        <w:rPr>
          <w:noProof/>
          <w:color w:val="000000" w:themeColor="text1"/>
        </w:rPr>
        <w:t>that</w:t>
      </w:r>
      <w:r w:rsidRPr="00380B24">
        <w:rPr>
          <w:noProof/>
          <w:color w:val="000000" w:themeColor="text1"/>
        </w:rPr>
        <w:t xml:space="preserve"> started in 2017. According to survey</w:t>
      </w:r>
      <w:r w:rsidR="00FD5F5B" w:rsidRPr="00380B24">
        <w:rPr>
          <w:noProof/>
          <w:color w:val="000000" w:themeColor="text1"/>
        </w:rPr>
        <w:t>ed stakeholders</w:t>
      </w:r>
      <w:r w:rsidRPr="00380B24">
        <w:rPr>
          <w:noProof/>
          <w:color w:val="000000" w:themeColor="text1"/>
        </w:rPr>
        <w:t>, the adoption of the EUCS scheme was primarily impeded by issues related to its content</w:t>
      </w:r>
      <w:r w:rsidR="00A3433F" w:rsidRPr="00380B24">
        <w:rPr>
          <w:noProof/>
          <w:color w:val="000000" w:themeColor="text1"/>
        </w:rPr>
        <w:t xml:space="preserve"> and</w:t>
      </w:r>
      <w:r w:rsidRPr="00380B24">
        <w:rPr>
          <w:noProof/>
          <w:color w:val="000000" w:themeColor="text1"/>
        </w:rPr>
        <w:t xml:space="preserve"> largely due to the politicisation of the debate, which contributed to divide Member States positions within the ECCG. As emerged from the call for evidence and confirmed by interviews with all relevant stakeholder categories (i.e. national authorities, EU institutions and agencies and industry), </w:t>
      </w:r>
      <w:r w:rsidR="009E16C3" w:rsidRPr="00380B24">
        <w:rPr>
          <w:noProof/>
          <w:color w:val="000000" w:themeColor="text1"/>
        </w:rPr>
        <w:t>the</w:t>
      </w:r>
      <w:r w:rsidRPr="00380B24">
        <w:rPr>
          <w:noProof/>
          <w:color w:val="000000" w:themeColor="text1"/>
        </w:rPr>
        <w:t xml:space="preserve"> discussions surrounding sovereignty concerns resulted in </w:t>
      </w:r>
      <w:r w:rsidR="00A3433F" w:rsidRPr="00380B24">
        <w:rPr>
          <w:noProof/>
          <w:color w:val="000000" w:themeColor="text1"/>
        </w:rPr>
        <w:t>polarized</w:t>
      </w:r>
      <w:r w:rsidRPr="00380B24">
        <w:rPr>
          <w:noProof/>
          <w:color w:val="000000" w:themeColor="text1"/>
        </w:rPr>
        <w:t xml:space="preserve"> discussion around the draft scheme</w:t>
      </w:r>
      <w:r w:rsidR="006A2B82" w:rsidRPr="00380B24">
        <w:rPr>
          <w:noProof/>
          <w:color w:val="000000" w:themeColor="text1"/>
        </w:rPr>
        <w:t xml:space="preserve"> in the institutional and public spheres</w:t>
      </w:r>
      <w:r w:rsidRPr="00380B24">
        <w:rPr>
          <w:noProof/>
          <w:color w:val="000000" w:themeColor="text1"/>
        </w:rPr>
        <w:t xml:space="preserve">. </w:t>
      </w:r>
      <w:r w:rsidR="00343EC1" w:rsidRPr="00380B24">
        <w:rPr>
          <w:noProof/>
          <w:color w:val="000000" w:themeColor="text1"/>
        </w:rPr>
        <w:t>Furthermore, t</w:t>
      </w:r>
      <w:r w:rsidR="00B71825" w:rsidRPr="00380B24">
        <w:rPr>
          <w:noProof/>
          <w:color w:val="000000" w:themeColor="text1"/>
        </w:rPr>
        <w:t>he situation around the</w:t>
      </w:r>
      <w:r w:rsidR="009E16C3" w:rsidRPr="00380B24">
        <w:rPr>
          <w:noProof/>
          <w:color w:val="000000" w:themeColor="text1"/>
        </w:rPr>
        <w:t xml:space="preserve"> </w:t>
      </w:r>
      <w:r w:rsidRPr="00380B24">
        <w:rPr>
          <w:noProof/>
          <w:color w:val="000000" w:themeColor="text1"/>
        </w:rPr>
        <w:t xml:space="preserve">EUCS </w:t>
      </w:r>
      <w:r w:rsidR="008A3DDC" w:rsidRPr="00380B24">
        <w:rPr>
          <w:noProof/>
          <w:color w:val="000000" w:themeColor="text1"/>
        </w:rPr>
        <w:t xml:space="preserve">triggered </w:t>
      </w:r>
      <w:r w:rsidR="00343EC1" w:rsidRPr="00380B24">
        <w:rPr>
          <w:noProof/>
          <w:color w:val="000000" w:themeColor="text1"/>
        </w:rPr>
        <w:t xml:space="preserve">debates related to the scope of the ECCF as well as </w:t>
      </w:r>
      <w:r w:rsidR="008A3DDC" w:rsidRPr="00380B24">
        <w:rPr>
          <w:noProof/>
          <w:color w:val="000000" w:themeColor="text1"/>
        </w:rPr>
        <w:t>criticism from</w:t>
      </w:r>
      <w:r w:rsidRPr="00380B24">
        <w:rPr>
          <w:noProof/>
          <w:color w:val="000000" w:themeColor="text1"/>
        </w:rPr>
        <w:t xml:space="preserve"> stakeholders</w:t>
      </w:r>
      <w:r w:rsidR="00A3433F" w:rsidRPr="00380B24">
        <w:rPr>
          <w:noProof/>
          <w:color w:val="000000" w:themeColor="text1"/>
        </w:rPr>
        <w:t xml:space="preserve"> </w:t>
      </w:r>
      <w:r w:rsidR="008A3DDC" w:rsidRPr="00380B24">
        <w:rPr>
          <w:noProof/>
          <w:color w:val="000000" w:themeColor="text1"/>
        </w:rPr>
        <w:t>regarding</w:t>
      </w:r>
      <w:r w:rsidR="00343EC1" w:rsidRPr="00380B24">
        <w:rPr>
          <w:noProof/>
          <w:color w:val="000000" w:themeColor="text1"/>
        </w:rPr>
        <w:t xml:space="preserve"> </w:t>
      </w:r>
      <w:r w:rsidRPr="00380B24">
        <w:rPr>
          <w:noProof/>
          <w:color w:val="000000" w:themeColor="text1"/>
        </w:rPr>
        <w:t>insufficient involvement in scheme development processes, due to a lack of transparency.</w:t>
      </w:r>
    </w:p>
    <w:p w14:paraId="57F38678" w14:textId="74A6554B" w:rsidR="00BC1B00" w:rsidRPr="00380B24" w:rsidRDefault="2309E9B2" w:rsidP="00BC1B00">
      <w:pPr>
        <w:pStyle w:val="Text1"/>
        <w:ind w:left="0"/>
        <w:rPr>
          <w:noProof/>
        </w:rPr>
      </w:pPr>
      <w:r w:rsidRPr="00380B24">
        <w:rPr>
          <w:noProof/>
          <w:color w:val="000000" w:themeColor="text1"/>
        </w:rPr>
        <w:t>Disparities in systemic implementation</w:t>
      </w:r>
      <w:r w:rsidR="006C79A9" w:rsidRPr="00380B24">
        <w:rPr>
          <w:noProof/>
          <w:color w:val="000000" w:themeColor="text1"/>
        </w:rPr>
        <w:t>,</w:t>
      </w:r>
      <w:r w:rsidRPr="00380B24">
        <w:rPr>
          <w:noProof/>
          <w:color w:val="000000" w:themeColor="text1"/>
        </w:rPr>
        <w:t xml:space="preserve"> compounded by varying degrees of readiness and resource availability among Member States</w:t>
      </w:r>
      <w:r w:rsidR="006C79A9" w:rsidRPr="00380B24">
        <w:rPr>
          <w:noProof/>
          <w:color w:val="000000" w:themeColor="text1"/>
        </w:rPr>
        <w:t>,</w:t>
      </w:r>
      <w:r w:rsidRPr="00380B24">
        <w:rPr>
          <w:noProof/>
          <w:color w:val="000000" w:themeColor="text1"/>
        </w:rPr>
        <w:t xml:space="preserve"> further dilute the framework’s comprehensive influence. Nevertheless, the ECCF has invigorated cooperative dynamics across the EU. By establishing groups such as the ECCG, it has institutionalised coordination efforts, enabling broader engagement across different governance levels. This collaborative infrastructure encourages information sharing and joint strategies, promoting a unified cybersecurity stance against evolving threats. </w:t>
      </w:r>
      <w:r w:rsidR="00BC1B00" w:rsidRPr="00380B24">
        <w:rPr>
          <w:noProof/>
        </w:rPr>
        <w:t>While the direct influence of the ECCF is limited, stakeholders broadly agreed that the framework brings EU added value compared to what could have been achieved by Member States alone. 92% of stakeholders believed that Member States alone could not have achieved more streamlined and cost-effective certification processes</w:t>
      </w:r>
      <w:r w:rsidR="006C79A9" w:rsidRPr="00380B24">
        <w:rPr>
          <w:noProof/>
        </w:rPr>
        <w:t xml:space="preserve">, specifically </w:t>
      </w:r>
      <w:r w:rsidR="00BC1B00" w:rsidRPr="00380B24">
        <w:rPr>
          <w:noProof/>
        </w:rPr>
        <w:t>in terms of uptake of certification, cost-effective processes, cyber-awareness, trust in the EU single market and cybersecurity by</w:t>
      </w:r>
      <w:r w:rsidR="006C79A9" w:rsidRPr="00380B24">
        <w:rPr>
          <w:noProof/>
        </w:rPr>
        <w:t xml:space="preserve"> </w:t>
      </w:r>
      <w:r w:rsidR="00BC1B00" w:rsidRPr="00380B24">
        <w:rPr>
          <w:noProof/>
        </w:rPr>
        <w:t>default and design. Most stakeholders recognise the added value of the ECCF in achieving a more secure, transparent and cohesive internal market for ICT products, services and processes.</w:t>
      </w:r>
      <w:r w:rsidR="00890FD3" w:rsidRPr="00380B24">
        <w:rPr>
          <w:noProof/>
        </w:rPr>
        <w:t xml:space="preserve"> </w:t>
      </w:r>
      <w:r w:rsidR="006C79A9" w:rsidRPr="00380B24">
        <w:rPr>
          <w:noProof/>
        </w:rPr>
        <w:t>A</w:t>
      </w:r>
      <w:r w:rsidR="00890FD3" w:rsidRPr="00380B24">
        <w:rPr>
          <w:noProof/>
        </w:rPr>
        <w:t xml:space="preserve">ccording to 88% of stakeholders, Member States </w:t>
      </w:r>
      <w:r w:rsidR="006C79A9" w:rsidRPr="00380B24">
        <w:rPr>
          <w:noProof/>
        </w:rPr>
        <w:t xml:space="preserve">alone </w:t>
      </w:r>
      <w:r w:rsidR="00890FD3" w:rsidRPr="00380B24">
        <w:rPr>
          <w:noProof/>
        </w:rPr>
        <w:t xml:space="preserve">might not be able (or able only in a limited way) to increase trust and awareness of citizens and businesses </w:t>
      </w:r>
      <w:r w:rsidR="006C79A9" w:rsidRPr="00380B24">
        <w:rPr>
          <w:noProof/>
        </w:rPr>
        <w:t>regarding</w:t>
      </w:r>
      <w:r w:rsidR="00890FD3" w:rsidRPr="00380B24">
        <w:rPr>
          <w:noProof/>
        </w:rPr>
        <w:t xml:space="preserve"> the cybersecurity of ICT products, processes and services alone. </w:t>
      </w:r>
      <w:r w:rsidR="006C79A9" w:rsidRPr="00380B24">
        <w:rPr>
          <w:noProof/>
        </w:rPr>
        <w:t>This suggests the ECCF helps enhance trust.</w:t>
      </w:r>
    </w:p>
    <w:p w14:paraId="7B44265F" w14:textId="347A92F2" w:rsidR="009560C8" w:rsidRPr="00380B24" w:rsidRDefault="2309E9B2"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For the ECCF to unlock its full EU added value, increased and concise stakeholder participation is critical. Fostering an inclusive environment where industry partners, national authorities, and EU bodies actively contribute to and guide the certification process will ensure widespread acceptance and effectiveness of cybersecurity standards. </w:t>
      </w:r>
    </w:p>
    <w:p w14:paraId="0EDE913E" w14:textId="2D2136BA" w:rsidR="009560C8" w:rsidRPr="00380B24" w:rsidRDefault="2309E9B2" w:rsidP="2ADE32A1">
      <w:pPr>
        <w:spacing w:before="240" w:after="240" w:line="240" w:lineRule="auto"/>
        <w:jc w:val="both"/>
        <w:rPr>
          <w:rFonts w:eastAsia="Times New Roman" w:cs="Times New Roman"/>
          <w:noProof/>
          <w:color w:val="000000" w:themeColor="text1"/>
        </w:rPr>
      </w:pPr>
      <w:r w:rsidRPr="00380B24">
        <w:rPr>
          <w:rFonts w:eastAsia="Times New Roman" w:cs="Times New Roman"/>
          <w:b/>
          <w:bCs/>
          <w:noProof/>
          <w:color w:val="000000" w:themeColor="text1"/>
        </w:rPr>
        <w:t>Key achievements and challenges </w:t>
      </w:r>
    </w:p>
    <w:p w14:paraId="0C374DCD" w14:textId="6CDF61B2" w:rsidR="009560C8" w:rsidRPr="00380B24" w:rsidRDefault="2309E9B2"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The ECCF serves as a critical tool for enhancing EU-level collaboration </w:t>
      </w:r>
      <w:r w:rsidR="006C79A9" w:rsidRPr="00380B24">
        <w:rPr>
          <w:rFonts w:eastAsia="Times New Roman" w:cs="Times New Roman"/>
          <w:noProof/>
          <w:color w:val="000000" w:themeColor="text1"/>
        </w:rPr>
        <w:t xml:space="preserve">between </w:t>
      </w:r>
      <w:r w:rsidRPr="00380B24">
        <w:rPr>
          <w:rFonts w:eastAsia="Times New Roman" w:cs="Times New Roman"/>
          <w:noProof/>
          <w:color w:val="000000" w:themeColor="text1"/>
        </w:rPr>
        <w:t>ENISA, Member States, and industries</w:t>
      </w:r>
      <w:r w:rsidR="006C79A9" w:rsidRPr="00380B24">
        <w:rPr>
          <w:rFonts w:eastAsia="Times New Roman" w:cs="Times New Roman"/>
          <w:noProof/>
          <w:color w:val="000000" w:themeColor="text1"/>
        </w:rPr>
        <w:t xml:space="preserve">. </w:t>
      </w:r>
      <w:r w:rsidR="001A5244" w:rsidRPr="00380B24">
        <w:rPr>
          <w:rFonts w:eastAsia="Times New Roman" w:cs="Times New Roman"/>
          <w:noProof/>
          <w:color w:val="000000" w:themeColor="text1"/>
        </w:rPr>
        <w:t>Therefore,</w:t>
      </w:r>
      <w:r w:rsidR="006C79A9" w:rsidRPr="00380B24">
        <w:rPr>
          <w:rFonts w:eastAsia="Times New Roman" w:cs="Times New Roman"/>
          <w:noProof/>
          <w:color w:val="000000" w:themeColor="text1"/>
        </w:rPr>
        <w:t xml:space="preserve"> it has considerable </w:t>
      </w:r>
      <w:r w:rsidRPr="00380B24">
        <w:rPr>
          <w:rFonts w:eastAsia="Times New Roman" w:cs="Times New Roman"/>
          <w:noProof/>
          <w:color w:val="000000" w:themeColor="text1"/>
        </w:rPr>
        <w:t xml:space="preserve">relevance in the dynamic cybersecurity environment. Its adaptability facilitates scheme development through </w:t>
      </w:r>
      <w:r w:rsidR="00A12133" w:rsidRPr="00380B24">
        <w:rPr>
          <w:rFonts w:eastAsia="Times New Roman" w:cs="Times New Roman"/>
          <w:noProof/>
          <w:color w:val="000000" w:themeColor="text1"/>
        </w:rPr>
        <w:t>ad hoc</w:t>
      </w:r>
      <w:r w:rsidRPr="00380B24">
        <w:rPr>
          <w:rFonts w:eastAsia="Times New Roman" w:cs="Times New Roman"/>
          <w:noProof/>
          <w:color w:val="000000" w:themeColor="text1"/>
        </w:rPr>
        <w:t xml:space="preserve"> working groups and aligns with EU legislative frameworks like NIS2. This potential, while significant, remains largely untapped due to limited implementation of actual schemes. </w:t>
      </w:r>
    </w:p>
    <w:p w14:paraId="6694C9E6" w14:textId="3A7A3C9A" w:rsidR="009560C8" w:rsidRPr="00380B24" w:rsidRDefault="2309E9B2"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The ECCF is pivotal in addressing emerging cybersecurity threats and fostering compliance, particularly in leveraging new technologies such as </w:t>
      </w:r>
      <w:r w:rsidR="00BB72A7" w:rsidRPr="00380B24">
        <w:rPr>
          <w:rFonts w:eastAsia="Times New Roman" w:cs="Times New Roman"/>
          <w:noProof/>
          <w:color w:val="000000" w:themeColor="text1"/>
        </w:rPr>
        <w:t>a</w:t>
      </w:r>
      <w:r w:rsidRPr="00380B24">
        <w:rPr>
          <w:rFonts w:eastAsia="Times New Roman" w:cs="Times New Roman"/>
          <w:noProof/>
          <w:color w:val="000000" w:themeColor="text1"/>
        </w:rPr>
        <w:t xml:space="preserve">rtificial </w:t>
      </w:r>
      <w:r w:rsidR="00BB72A7" w:rsidRPr="00380B24">
        <w:rPr>
          <w:rFonts w:eastAsia="Times New Roman" w:cs="Times New Roman"/>
          <w:noProof/>
          <w:color w:val="000000" w:themeColor="text1"/>
        </w:rPr>
        <w:t>i</w:t>
      </w:r>
      <w:r w:rsidRPr="00380B24">
        <w:rPr>
          <w:rFonts w:eastAsia="Times New Roman" w:cs="Times New Roman"/>
          <w:noProof/>
          <w:color w:val="000000" w:themeColor="text1"/>
        </w:rPr>
        <w:t xml:space="preserve">ntelligence. Stakeholders acknowledge its role in strengthening </w:t>
      </w:r>
      <w:r w:rsidR="006C79A9" w:rsidRPr="00380B24">
        <w:rPr>
          <w:rFonts w:eastAsia="Times New Roman" w:cs="Times New Roman"/>
          <w:noProof/>
          <w:color w:val="000000" w:themeColor="text1"/>
        </w:rPr>
        <w:t xml:space="preserve">cooperation among </w:t>
      </w:r>
      <w:r w:rsidRPr="00380B24">
        <w:rPr>
          <w:rFonts w:eastAsia="Times New Roman" w:cs="Times New Roman"/>
          <w:noProof/>
          <w:color w:val="000000" w:themeColor="text1"/>
        </w:rPr>
        <w:t>Member State</w:t>
      </w:r>
      <w:r w:rsidR="006C79A9" w:rsidRPr="00380B24">
        <w:rPr>
          <w:rFonts w:eastAsia="Times New Roman" w:cs="Times New Roman"/>
          <w:noProof/>
          <w:color w:val="000000" w:themeColor="text1"/>
        </w:rPr>
        <w:t xml:space="preserve">s </w:t>
      </w:r>
      <w:r w:rsidRPr="00380B24">
        <w:rPr>
          <w:rFonts w:eastAsia="Times New Roman" w:cs="Times New Roman"/>
          <w:noProof/>
          <w:color w:val="000000" w:themeColor="text1"/>
        </w:rPr>
        <w:t>and improving cybersecurity preparedness. Its value in fostering internal market exchanges, by replacing national certification schemes with EU-wide ones, is also recognised. </w:t>
      </w:r>
    </w:p>
    <w:p w14:paraId="778D54F8" w14:textId="35D1068B" w:rsidR="009560C8" w:rsidRPr="00380B24" w:rsidRDefault="2309E9B2" w:rsidP="2ADE32A1">
      <w:pPr>
        <w:spacing w:after="120" w:line="240" w:lineRule="auto"/>
        <w:jc w:val="both"/>
        <w:rPr>
          <w:noProof/>
        </w:rPr>
      </w:pPr>
      <w:r w:rsidRPr="00380B24">
        <w:rPr>
          <w:rFonts w:eastAsia="Times New Roman" w:cs="Times New Roman"/>
          <w:noProof/>
          <w:color w:val="000000" w:themeColor="text1"/>
        </w:rPr>
        <w:t xml:space="preserve">However, the ECCF is hampered by significant weaknesses. Lengthy processes for adopting schemes hinder its effectiveness, a challenge exacerbated by technical complexities and political pressures from industry lobbying. These delays undermine trust and prevent </w:t>
      </w:r>
      <w:r w:rsidR="006C79A9" w:rsidRPr="00380B24">
        <w:rPr>
          <w:rFonts w:eastAsia="Times New Roman" w:cs="Times New Roman"/>
          <w:noProof/>
          <w:color w:val="000000" w:themeColor="text1"/>
        </w:rPr>
        <w:t xml:space="preserve">the </w:t>
      </w:r>
      <w:r w:rsidRPr="00380B24">
        <w:rPr>
          <w:rFonts w:eastAsia="Times New Roman" w:cs="Times New Roman"/>
          <w:noProof/>
          <w:color w:val="000000" w:themeColor="text1"/>
        </w:rPr>
        <w:t xml:space="preserve">swift adoption of standards. Opportunities exist for the ECCF to enhance EU cybersecurity frameworks, yet threats like resource constraints and geopolitical tensions pose challenges. Shifts in policy priorities and potential legislative overlaps could </w:t>
      </w:r>
      <w:r w:rsidR="006C79A9" w:rsidRPr="00380B24">
        <w:rPr>
          <w:rFonts w:eastAsia="Times New Roman" w:cs="Times New Roman"/>
          <w:noProof/>
          <w:color w:val="000000" w:themeColor="text1"/>
        </w:rPr>
        <w:t xml:space="preserve">make </w:t>
      </w:r>
      <w:r w:rsidRPr="00380B24">
        <w:rPr>
          <w:rFonts w:eastAsia="Times New Roman" w:cs="Times New Roman"/>
          <w:noProof/>
          <w:color w:val="000000" w:themeColor="text1"/>
        </w:rPr>
        <w:t>the framework</w:t>
      </w:r>
      <w:r w:rsidR="006C79A9" w:rsidRPr="00380B24">
        <w:rPr>
          <w:rFonts w:eastAsia="Times New Roman" w:cs="Times New Roman"/>
          <w:noProof/>
          <w:color w:val="000000" w:themeColor="text1"/>
        </w:rPr>
        <w:t xml:space="preserve"> less effective</w:t>
      </w:r>
      <w:r w:rsidRPr="00380B24">
        <w:rPr>
          <w:rFonts w:eastAsia="Times New Roman" w:cs="Times New Roman"/>
          <w:noProof/>
          <w:color w:val="000000" w:themeColor="text1"/>
        </w:rPr>
        <w:t>, risking market inconsistencies. Addressing these issues is vital for ensuring the ECCF’s evolution from a promising concept into a fully operational mechanism, bolstering EU cybersecurity standardisation and certification. </w:t>
      </w:r>
      <w:r w:rsidRPr="00380B24">
        <w:rPr>
          <w:noProof/>
        </w:rPr>
        <w:t xml:space="preserve"> </w:t>
      </w:r>
    </w:p>
    <w:p w14:paraId="6BC56E54" w14:textId="759D589B" w:rsidR="00147D71" w:rsidRPr="00380B24" w:rsidRDefault="00147D71" w:rsidP="00F954DA">
      <w:pPr>
        <w:pStyle w:val="Heading1"/>
        <w:numPr>
          <w:ilvl w:val="1"/>
          <w:numId w:val="3"/>
        </w:numPr>
        <w:rPr>
          <w:rFonts w:ascii="Times New Roman Bold" w:hAnsi="Times New Roman Bold"/>
          <w:b w:val="0"/>
          <w:smallCaps w:val="0"/>
          <w:noProof/>
          <w:szCs w:val="24"/>
        </w:rPr>
      </w:pPr>
      <w:bookmarkStart w:id="38" w:name="_Toc82789916"/>
      <w:bookmarkStart w:id="39" w:name="_Toc218855946"/>
      <w:r w:rsidRPr="00380B24">
        <w:rPr>
          <w:rFonts w:ascii="Times New Roman Bold" w:hAnsi="Times New Roman Bold"/>
          <w:b w:val="0"/>
          <w:smallCaps w:val="0"/>
          <w:noProof/>
          <w:szCs w:val="24"/>
        </w:rPr>
        <w:t>Is the intervention still relevant?</w:t>
      </w:r>
      <w:bookmarkEnd w:id="38"/>
      <w:bookmarkEnd w:id="39"/>
    </w:p>
    <w:p w14:paraId="277DACFE" w14:textId="1B221E48" w:rsidR="00B4575C" w:rsidRPr="00380B24" w:rsidRDefault="00B4575C" w:rsidP="00633176">
      <w:pPr>
        <w:spacing w:line="240" w:lineRule="auto"/>
        <w:rPr>
          <w:rFonts w:cs="Times New Roman"/>
          <w:b/>
          <w:bCs/>
          <w:iCs/>
          <w:noProof/>
          <w:szCs w:val="24"/>
        </w:rPr>
      </w:pPr>
      <w:r w:rsidRPr="00380B24">
        <w:rPr>
          <w:rFonts w:cs="Times New Roman"/>
          <w:b/>
          <w:bCs/>
          <w:iCs/>
          <w:noProof/>
          <w:szCs w:val="24"/>
        </w:rPr>
        <w:t>Relevance</w:t>
      </w:r>
    </w:p>
    <w:p w14:paraId="538EFCF5" w14:textId="167F1843" w:rsidR="00B4575C" w:rsidRPr="00380B24" w:rsidRDefault="6C407190" w:rsidP="00633176">
      <w:pPr>
        <w:spacing w:line="240" w:lineRule="auto"/>
        <w:rPr>
          <w:rFonts w:cs="Times New Roman"/>
          <w:b/>
          <w:bCs/>
          <w:iCs/>
          <w:noProof/>
          <w:szCs w:val="24"/>
        </w:rPr>
      </w:pPr>
      <w:r w:rsidRPr="00380B24">
        <w:rPr>
          <w:rFonts w:cs="Times New Roman"/>
          <w:b/>
          <w:bCs/>
          <w:noProof/>
        </w:rPr>
        <w:t>ENISA</w:t>
      </w:r>
    </w:p>
    <w:p w14:paraId="0217BFEA" w14:textId="1534AFD0" w:rsidR="00215A3D" w:rsidRPr="00380B24" w:rsidRDefault="232FDED4" w:rsidP="143D5D28">
      <w:pPr>
        <w:spacing w:after="120" w:line="240" w:lineRule="auto"/>
        <w:jc w:val="both"/>
        <w:rPr>
          <w:noProof/>
        </w:rPr>
      </w:pPr>
      <w:r w:rsidRPr="00380B24">
        <w:rPr>
          <w:rFonts w:eastAsia="Times New Roman" w:cs="Times New Roman"/>
          <w:noProof/>
          <w:color w:val="000000" w:themeColor="text1"/>
        </w:rPr>
        <w:t xml:space="preserve">ENISA’s relevance within the cybersecurity domain is </w:t>
      </w:r>
      <w:r w:rsidR="00CE4232" w:rsidRPr="00380B24">
        <w:rPr>
          <w:rFonts w:eastAsia="Times New Roman" w:cs="Times New Roman"/>
          <w:noProof/>
          <w:color w:val="000000" w:themeColor="text1"/>
        </w:rPr>
        <w:t>also due to</w:t>
      </w:r>
      <w:r w:rsidRPr="00380B24">
        <w:rPr>
          <w:rFonts w:eastAsia="Times New Roman" w:cs="Times New Roman"/>
          <w:noProof/>
          <w:color w:val="000000" w:themeColor="text1"/>
        </w:rPr>
        <w:t xml:space="preserve"> its responsiveness to evolving stakeholder needs and its flexibility to adapt to the changing landscape. </w:t>
      </w:r>
      <w:r w:rsidR="00BB72A7"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 has consistently demonstrated its ability to review and realign its areas of action to address emerging developments, thereby maintaining its position as a vital component in the EU’s cybersecurity framework. </w:t>
      </w:r>
      <w:r w:rsidR="291785A7" w:rsidRPr="00380B24">
        <w:rPr>
          <w:noProof/>
        </w:rPr>
        <w:t xml:space="preserve">For example, in 2020, ENISA established the </w:t>
      </w:r>
      <w:r w:rsidR="00A12133" w:rsidRPr="00380B24">
        <w:rPr>
          <w:noProof/>
        </w:rPr>
        <w:t>Ad hoc</w:t>
      </w:r>
      <w:r w:rsidR="291785A7" w:rsidRPr="00380B24">
        <w:rPr>
          <w:noProof/>
        </w:rPr>
        <w:t xml:space="preserve"> Working Group on Artificial Intelligence Cybersecurity to address the growing need to map the AI threat landscape and develop security measures. In 2021, it set up an interdisciplinary working group on emerging and future cybersecurity challenges, integrating foresight into cybersecurity practices and increasing awareness of future threats.</w:t>
      </w:r>
      <w:r w:rsidR="291785A7" w:rsidRPr="00380B24">
        <w:rPr>
          <w:rFonts w:eastAsia="Times New Roman" w:cs="Times New Roman"/>
          <w:noProof/>
          <w:color w:val="000000" w:themeColor="text1"/>
        </w:rPr>
        <w:t xml:space="preserve"> </w:t>
      </w:r>
    </w:p>
    <w:p w14:paraId="135AC47A" w14:textId="524D0A92" w:rsidR="00683251" w:rsidRPr="00380B24" w:rsidRDefault="232FDED4"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While stakeholder satisfaction with ENISA’s efforts is generally positive,</w:t>
      </w:r>
      <w:r w:rsidR="37A28CF1" w:rsidRPr="00380B24">
        <w:rPr>
          <w:rFonts w:eastAsia="Times New Roman" w:cs="Times New Roman"/>
          <w:noProof/>
          <w:color w:val="000000" w:themeColor="text1"/>
        </w:rPr>
        <w:t xml:space="preserve"> 44% of </w:t>
      </w:r>
      <w:r w:rsidR="003018AB" w:rsidRPr="00380B24">
        <w:rPr>
          <w:rFonts w:eastAsia="Times New Roman" w:cs="Times New Roman"/>
          <w:noProof/>
          <w:color w:val="000000" w:themeColor="text1"/>
        </w:rPr>
        <w:t>the</w:t>
      </w:r>
      <w:r w:rsidR="37A28CF1" w:rsidRPr="00380B24">
        <w:rPr>
          <w:rFonts w:eastAsia="Times New Roman" w:cs="Times New Roman"/>
          <w:noProof/>
          <w:color w:val="000000" w:themeColor="text1"/>
        </w:rPr>
        <w:t xml:space="preserve"> surveyed stakeholders and 50% of industry representatives indicated their needs </w:t>
      </w:r>
      <w:r w:rsidR="30CA56C0" w:rsidRPr="00380B24">
        <w:rPr>
          <w:noProof/>
        </w:rPr>
        <w:t xml:space="preserve">were met only </w:t>
      </w:r>
      <w:r w:rsidR="00A12133" w:rsidRPr="00380B24">
        <w:rPr>
          <w:noProof/>
        </w:rPr>
        <w:t>‘</w:t>
      </w:r>
      <w:r w:rsidR="30CA56C0" w:rsidRPr="00380B24">
        <w:rPr>
          <w:noProof/>
        </w:rPr>
        <w:t>somewhat</w:t>
      </w:r>
      <w:r w:rsidR="00A12133" w:rsidRPr="00380B24">
        <w:rPr>
          <w:noProof/>
        </w:rPr>
        <w:t>’</w:t>
      </w:r>
      <w:r w:rsidR="00D10C03" w:rsidRPr="00380B24">
        <w:rPr>
          <w:noProof/>
        </w:rPr>
        <w:t>,</w:t>
      </w:r>
      <w:r w:rsidR="30CA56C0" w:rsidRPr="00380B24">
        <w:rPr>
          <w:noProof/>
        </w:rPr>
        <w:t xml:space="preserve"> </w:t>
      </w:r>
      <w:r w:rsidR="00A12133" w:rsidRPr="00380B24">
        <w:rPr>
          <w:noProof/>
        </w:rPr>
        <w:t>‘</w:t>
      </w:r>
      <w:r w:rsidR="30CA56C0" w:rsidRPr="00380B24">
        <w:rPr>
          <w:noProof/>
        </w:rPr>
        <w:t>to a small extent</w:t>
      </w:r>
      <w:r w:rsidR="00A12133" w:rsidRPr="00380B24">
        <w:rPr>
          <w:noProof/>
        </w:rPr>
        <w:t>’</w:t>
      </w:r>
      <w:r w:rsidR="00D10C03" w:rsidRPr="00380B24">
        <w:rPr>
          <w:noProof/>
        </w:rPr>
        <w:t>,</w:t>
      </w:r>
      <w:r w:rsidR="30CA56C0" w:rsidRPr="00380B24">
        <w:rPr>
          <w:noProof/>
        </w:rPr>
        <w:t xml:space="preserve"> or </w:t>
      </w:r>
      <w:r w:rsidR="00A12133" w:rsidRPr="00380B24">
        <w:rPr>
          <w:noProof/>
        </w:rPr>
        <w:t>‘</w:t>
      </w:r>
      <w:r w:rsidR="30CA56C0" w:rsidRPr="00380B24">
        <w:rPr>
          <w:noProof/>
        </w:rPr>
        <w:t>not at all</w:t>
      </w:r>
      <w:r w:rsidR="00A12133" w:rsidRPr="00380B24">
        <w:rPr>
          <w:noProof/>
        </w:rPr>
        <w:t>’</w:t>
      </w:r>
      <w:r w:rsidR="30CA56C0" w:rsidRPr="00380B24">
        <w:rPr>
          <w:rFonts w:eastAsia="Times New Roman" w:cs="Times New Roman"/>
          <w:noProof/>
          <w:color w:val="000000" w:themeColor="text1"/>
        </w:rPr>
        <w:t xml:space="preserve"> by ENISA’s services and outputs.</w:t>
      </w:r>
      <w:r w:rsidRPr="00380B24">
        <w:rPr>
          <w:rFonts w:eastAsia="Times New Roman" w:cs="Times New Roman"/>
          <w:noProof/>
          <w:color w:val="000000" w:themeColor="text1"/>
        </w:rPr>
        <w:t xml:space="preserve"> </w:t>
      </w:r>
      <w:r w:rsidR="2C48A8D0" w:rsidRPr="00380B24">
        <w:rPr>
          <w:rFonts w:eastAsia="Times New Roman" w:cs="Times New Roman"/>
          <w:noProof/>
          <w:color w:val="000000" w:themeColor="text1"/>
        </w:rPr>
        <w:t>T</w:t>
      </w:r>
      <w:r w:rsidRPr="00380B24">
        <w:rPr>
          <w:rFonts w:eastAsia="Times New Roman" w:cs="Times New Roman"/>
          <w:noProof/>
          <w:color w:val="000000" w:themeColor="text1"/>
        </w:rPr>
        <w:t>here are dimensions where its relevance can be further enhanced. Despite its responsive nature, ENISA could</w:t>
      </w:r>
      <w:r w:rsidR="00CE4232" w:rsidRPr="00380B24">
        <w:rPr>
          <w:rFonts w:eastAsia="Times New Roman" w:cs="Times New Roman"/>
          <w:noProof/>
          <w:color w:val="000000" w:themeColor="text1"/>
        </w:rPr>
        <w:t xml:space="preserve"> still further</w:t>
      </w:r>
      <w:r w:rsidRPr="00380B24">
        <w:rPr>
          <w:rFonts w:eastAsia="Times New Roman" w:cs="Times New Roman"/>
          <w:noProof/>
          <w:color w:val="000000" w:themeColor="text1"/>
        </w:rPr>
        <w:t xml:space="preserve"> improve support and increase visibility among diverse sectors and stakeholders, particularly for SMEs, which often struggle to adhere to cybersecurity requirements. A shift towards providing more direct tools and resources tailored to specific sectors but also providing insights in and tools to address emerging threats can increase </w:t>
      </w:r>
      <w:r w:rsidR="00CE4232"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’s impact. </w:t>
      </w:r>
      <w:r w:rsidR="00BB72A7"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’s approach to stakeholder engagement was effective, utilising forums, committees and working groups to actively involve national experts in operations and publications. However, the complex decentralised structure within some Member States posed challenges that could be mitigated by better organisation and clearer coordination with national authorities. </w:t>
      </w:r>
      <w:r w:rsidR="00EA4B39" w:rsidRPr="00380B24">
        <w:rPr>
          <w:rFonts w:eastAsia="Times New Roman" w:cs="Times New Roman"/>
          <w:noProof/>
          <w:color w:val="000000" w:themeColor="text1"/>
        </w:rPr>
        <w:t>ENISA</w:t>
      </w:r>
      <w:r w:rsidRPr="00380B24">
        <w:rPr>
          <w:rFonts w:eastAsia="Times New Roman" w:cs="Times New Roman"/>
          <w:noProof/>
          <w:color w:val="000000" w:themeColor="text1"/>
        </w:rPr>
        <w:t>’s ongoing initiatives, including the development of cybersecurity guidelines and capacity-building program</w:t>
      </w:r>
      <w:r w:rsidR="00EA4B39" w:rsidRPr="00380B24">
        <w:rPr>
          <w:rFonts w:eastAsia="Times New Roman" w:cs="Times New Roman"/>
          <w:noProof/>
          <w:color w:val="000000" w:themeColor="text1"/>
        </w:rPr>
        <w:t>me</w:t>
      </w:r>
      <w:r w:rsidRPr="00380B24">
        <w:rPr>
          <w:rFonts w:eastAsia="Times New Roman" w:cs="Times New Roman"/>
          <w:noProof/>
          <w:color w:val="000000" w:themeColor="text1"/>
        </w:rPr>
        <w:t xml:space="preserve">s, reflect its commitment to fostering cooperation and reinforcing the EU’s collective cybersecurity posture. </w:t>
      </w:r>
      <w:r w:rsidR="00CE4232" w:rsidRPr="00380B24">
        <w:rPr>
          <w:rFonts w:eastAsia="Times New Roman" w:cs="Times New Roman"/>
          <w:noProof/>
          <w:color w:val="000000" w:themeColor="text1"/>
        </w:rPr>
        <w:t>S</w:t>
      </w:r>
      <w:r w:rsidRPr="00380B24">
        <w:rPr>
          <w:rFonts w:eastAsia="Times New Roman" w:cs="Times New Roman"/>
          <w:noProof/>
          <w:color w:val="000000" w:themeColor="text1"/>
        </w:rPr>
        <w:t>tronger collaboration across industries and improv</w:t>
      </w:r>
      <w:r w:rsidR="00CE4232" w:rsidRPr="00380B24">
        <w:rPr>
          <w:rFonts w:eastAsia="Times New Roman" w:cs="Times New Roman"/>
          <w:noProof/>
          <w:color w:val="000000" w:themeColor="text1"/>
        </w:rPr>
        <w:t>ed</w:t>
      </w:r>
      <w:r w:rsidRPr="00380B24">
        <w:rPr>
          <w:rFonts w:eastAsia="Times New Roman" w:cs="Times New Roman"/>
          <w:noProof/>
          <w:color w:val="000000" w:themeColor="text1"/>
        </w:rPr>
        <w:t xml:space="preserve"> information access could address some limitations perceived by the industry sector. </w:t>
      </w:r>
    </w:p>
    <w:p w14:paraId="5B79E38A" w14:textId="6354B64D" w:rsidR="00215A3D" w:rsidRPr="00380B24" w:rsidRDefault="00EA4B39" w:rsidP="143D5D28">
      <w:pPr>
        <w:spacing w:after="120" w:line="240" w:lineRule="auto"/>
        <w:jc w:val="both"/>
        <w:rPr>
          <w:noProof/>
        </w:rPr>
      </w:pPr>
      <w:r w:rsidRPr="00380B24">
        <w:rPr>
          <w:rFonts w:eastAsia="Times New Roman" w:cs="Times New Roman"/>
          <w:noProof/>
          <w:color w:val="000000" w:themeColor="text1"/>
        </w:rPr>
        <w:t xml:space="preserve">What would really help </w:t>
      </w:r>
      <w:r w:rsidR="232FDED4" w:rsidRPr="00380B24">
        <w:rPr>
          <w:rFonts w:eastAsia="Times New Roman" w:cs="Times New Roman"/>
          <w:noProof/>
          <w:color w:val="000000" w:themeColor="text1"/>
        </w:rPr>
        <w:t xml:space="preserve">ENISA to vastly improve </w:t>
      </w:r>
      <w:r w:rsidRPr="00380B24">
        <w:rPr>
          <w:rFonts w:eastAsia="Times New Roman" w:cs="Times New Roman"/>
          <w:noProof/>
          <w:color w:val="000000" w:themeColor="text1"/>
        </w:rPr>
        <w:t>would be</w:t>
      </w:r>
      <w:r w:rsidR="232FDED4" w:rsidRPr="00380B24">
        <w:rPr>
          <w:rFonts w:eastAsia="Times New Roman" w:cs="Times New Roman"/>
          <w:noProof/>
          <w:color w:val="000000" w:themeColor="text1"/>
        </w:rPr>
        <w:t xml:space="preserve"> re-evaluating priorities</w:t>
      </w:r>
      <w:r w:rsidRPr="00380B24">
        <w:rPr>
          <w:rFonts w:eastAsia="Times New Roman" w:cs="Times New Roman"/>
          <w:noProof/>
          <w:color w:val="000000" w:themeColor="text1"/>
        </w:rPr>
        <w:t>,</w:t>
      </w:r>
      <w:r w:rsidR="00AE633D" w:rsidRPr="00380B24">
        <w:rPr>
          <w:rFonts w:eastAsia="Times New Roman" w:cs="Times New Roman"/>
          <w:noProof/>
          <w:color w:val="000000" w:themeColor="text1"/>
        </w:rPr>
        <w:t xml:space="preserve"> </w:t>
      </w:r>
      <w:r w:rsidR="232FDED4" w:rsidRPr="00380B24">
        <w:rPr>
          <w:rFonts w:eastAsia="Times New Roman" w:cs="Times New Roman"/>
          <w:noProof/>
          <w:color w:val="000000" w:themeColor="text1"/>
        </w:rPr>
        <w:t>streamlining processes</w:t>
      </w:r>
      <w:r w:rsidR="00CE4232" w:rsidRPr="00380B24">
        <w:rPr>
          <w:rFonts w:eastAsia="Times New Roman" w:cs="Times New Roman"/>
          <w:noProof/>
          <w:color w:val="000000" w:themeColor="text1"/>
        </w:rPr>
        <w:t>,</w:t>
      </w:r>
      <w:r w:rsidR="232FDED4" w:rsidRPr="00380B24">
        <w:rPr>
          <w:rFonts w:eastAsia="Times New Roman" w:cs="Times New Roman"/>
          <w:noProof/>
          <w:color w:val="000000" w:themeColor="text1"/>
        </w:rPr>
        <w:t xml:space="preserve"> </w:t>
      </w:r>
      <w:r w:rsidR="278D0E54" w:rsidRPr="00380B24">
        <w:rPr>
          <w:rFonts w:eastAsia="Times New Roman" w:cs="Times New Roman"/>
          <w:noProof/>
          <w:color w:val="000000" w:themeColor="text1"/>
        </w:rPr>
        <w:t>acquir</w:t>
      </w:r>
      <w:r w:rsidRPr="00380B24">
        <w:rPr>
          <w:rFonts w:eastAsia="Times New Roman" w:cs="Times New Roman"/>
          <w:noProof/>
          <w:color w:val="000000" w:themeColor="text1"/>
        </w:rPr>
        <w:t>ing</w:t>
      </w:r>
      <w:r w:rsidR="278D0E54" w:rsidRPr="00380B24">
        <w:rPr>
          <w:rFonts w:eastAsia="Times New Roman" w:cs="Times New Roman"/>
          <w:noProof/>
          <w:color w:val="000000" w:themeColor="text1"/>
        </w:rPr>
        <w:t xml:space="preserve"> new appropriate </w:t>
      </w:r>
      <w:r w:rsidRPr="00380B24">
        <w:rPr>
          <w:rFonts w:eastAsia="Times New Roman" w:cs="Times New Roman"/>
          <w:noProof/>
          <w:color w:val="000000" w:themeColor="text1"/>
        </w:rPr>
        <w:t xml:space="preserve">resources </w:t>
      </w:r>
      <w:r w:rsidR="278D0E54" w:rsidRPr="00380B24">
        <w:rPr>
          <w:rFonts w:eastAsia="Times New Roman" w:cs="Times New Roman"/>
          <w:noProof/>
          <w:color w:val="000000" w:themeColor="text1"/>
        </w:rPr>
        <w:t>and</w:t>
      </w:r>
      <w:r w:rsidR="232FDED4" w:rsidRPr="00380B24">
        <w:rPr>
          <w:rFonts w:eastAsia="Times New Roman" w:cs="Times New Roman"/>
          <w:noProof/>
          <w:color w:val="000000" w:themeColor="text1"/>
        </w:rPr>
        <w:t xml:space="preserve"> maximising existing resources efficiently, th</w:t>
      </w:r>
      <w:r w:rsidR="00CE4232" w:rsidRPr="00380B24">
        <w:rPr>
          <w:rFonts w:eastAsia="Times New Roman" w:cs="Times New Roman"/>
          <w:noProof/>
          <w:color w:val="000000" w:themeColor="text1"/>
        </w:rPr>
        <w:t>ereby</w:t>
      </w:r>
      <w:r w:rsidR="232FDED4" w:rsidRPr="00380B24">
        <w:rPr>
          <w:rFonts w:eastAsia="Times New Roman" w:cs="Times New Roman"/>
          <w:noProof/>
          <w:color w:val="000000" w:themeColor="text1"/>
        </w:rPr>
        <w:t xml:space="preserve"> reinforcing its foundational role in Europe’s cybersecurity ecosystem. Through strategic alignment with the European cybersecurity strategy, ENISA’s </w:t>
      </w:r>
      <w:r w:rsidR="00CE4232" w:rsidRPr="00380B24">
        <w:rPr>
          <w:rFonts w:eastAsia="Times New Roman" w:cs="Times New Roman"/>
          <w:noProof/>
          <w:color w:val="000000" w:themeColor="text1"/>
        </w:rPr>
        <w:t xml:space="preserve">new </w:t>
      </w:r>
      <w:r w:rsidR="232FDED4" w:rsidRPr="00380B24">
        <w:rPr>
          <w:rFonts w:eastAsia="Times New Roman" w:cs="Times New Roman"/>
          <w:noProof/>
          <w:color w:val="000000" w:themeColor="text1"/>
        </w:rPr>
        <w:t xml:space="preserve">priorities could create pathways </w:t>
      </w:r>
      <w:r w:rsidR="00CE4232" w:rsidRPr="00380B24">
        <w:rPr>
          <w:rFonts w:eastAsia="Times New Roman" w:cs="Times New Roman"/>
          <w:noProof/>
          <w:color w:val="000000" w:themeColor="text1"/>
        </w:rPr>
        <w:t>towards</w:t>
      </w:r>
      <w:r w:rsidR="232FDED4" w:rsidRPr="00380B24">
        <w:rPr>
          <w:rFonts w:eastAsia="Times New Roman" w:cs="Times New Roman"/>
          <w:noProof/>
          <w:color w:val="000000" w:themeColor="text1"/>
        </w:rPr>
        <w:t xml:space="preserve"> contributions</w:t>
      </w:r>
      <w:r w:rsidR="00CE4232" w:rsidRPr="00380B24">
        <w:rPr>
          <w:rFonts w:eastAsia="Times New Roman" w:cs="Times New Roman"/>
          <w:noProof/>
          <w:color w:val="000000" w:themeColor="text1"/>
        </w:rPr>
        <w:t xml:space="preserve"> with greater impact</w:t>
      </w:r>
      <w:r w:rsidR="232FDED4" w:rsidRPr="00380B24">
        <w:rPr>
          <w:rFonts w:eastAsia="Times New Roman" w:cs="Times New Roman"/>
          <w:noProof/>
          <w:color w:val="000000" w:themeColor="text1"/>
        </w:rPr>
        <w:t xml:space="preserve">. </w:t>
      </w:r>
      <w:r w:rsidR="00CE4232" w:rsidRPr="00380B24">
        <w:rPr>
          <w:rFonts w:eastAsia="Times New Roman" w:cs="Times New Roman"/>
          <w:noProof/>
          <w:color w:val="000000" w:themeColor="text1"/>
        </w:rPr>
        <w:t xml:space="preserve">For </w:t>
      </w:r>
      <w:r w:rsidRPr="00380B24">
        <w:rPr>
          <w:rFonts w:eastAsia="Times New Roman" w:cs="Times New Roman"/>
          <w:noProof/>
          <w:color w:val="000000" w:themeColor="text1"/>
        </w:rPr>
        <w:t>ENISA</w:t>
      </w:r>
      <w:r w:rsidR="00CE4232" w:rsidRPr="00380B24">
        <w:rPr>
          <w:rFonts w:eastAsia="Times New Roman" w:cs="Times New Roman"/>
          <w:noProof/>
          <w:color w:val="000000" w:themeColor="text1"/>
        </w:rPr>
        <w:t xml:space="preserve"> to improve its</w:t>
      </w:r>
      <w:r w:rsidR="232FDED4" w:rsidRPr="00380B24">
        <w:rPr>
          <w:rFonts w:eastAsia="Times New Roman" w:cs="Times New Roman"/>
          <w:noProof/>
          <w:color w:val="000000" w:themeColor="text1"/>
        </w:rPr>
        <w:t xml:space="preserve"> capacity to provide policy and technical support</w:t>
      </w:r>
      <w:r w:rsidR="00CE4232" w:rsidRPr="00380B24">
        <w:rPr>
          <w:rFonts w:eastAsia="Times New Roman" w:cs="Times New Roman"/>
          <w:noProof/>
          <w:color w:val="000000" w:themeColor="text1"/>
        </w:rPr>
        <w:t>, it might need to provide</w:t>
      </w:r>
      <w:r w:rsidR="34DA93BA" w:rsidRPr="00380B24">
        <w:rPr>
          <w:rFonts w:eastAsia="Times New Roman" w:cs="Times New Roman"/>
          <w:noProof/>
          <w:color w:val="000000" w:themeColor="text1"/>
        </w:rPr>
        <w:t xml:space="preserve"> more </w:t>
      </w:r>
      <w:r w:rsidR="232FDED4" w:rsidRPr="00380B24">
        <w:rPr>
          <w:rFonts w:eastAsia="Times New Roman" w:cs="Times New Roman"/>
          <w:noProof/>
          <w:color w:val="000000" w:themeColor="text1"/>
        </w:rPr>
        <w:t xml:space="preserve"> resources</w:t>
      </w:r>
      <w:r w:rsidR="00CE4232" w:rsidRPr="00380B24">
        <w:rPr>
          <w:rFonts w:eastAsia="Times New Roman" w:cs="Times New Roman"/>
          <w:noProof/>
          <w:color w:val="000000" w:themeColor="text1"/>
        </w:rPr>
        <w:t>,</w:t>
      </w:r>
      <w:r w:rsidR="63DD2320" w:rsidRPr="00380B24">
        <w:rPr>
          <w:rFonts w:eastAsia="Times New Roman" w:cs="Times New Roman"/>
          <w:noProof/>
          <w:color w:val="000000" w:themeColor="text1"/>
        </w:rPr>
        <w:t xml:space="preserve"> </w:t>
      </w:r>
      <w:r w:rsidR="00CE4232" w:rsidRPr="00380B24">
        <w:rPr>
          <w:rFonts w:eastAsia="Times New Roman" w:cs="Times New Roman"/>
          <w:noProof/>
          <w:color w:val="000000" w:themeColor="text1"/>
        </w:rPr>
        <w:t>be</w:t>
      </w:r>
      <w:r w:rsidR="232FDED4" w:rsidRPr="00380B24">
        <w:rPr>
          <w:rFonts w:eastAsia="Times New Roman" w:cs="Times New Roman"/>
          <w:noProof/>
          <w:color w:val="000000" w:themeColor="text1"/>
        </w:rPr>
        <w:t xml:space="preserve"> more selective with its engagements and refin</w:t>
      </w:r>
      <w:r w:rsidR="00CE4232" w:rsidRPr="00380B24">
        <w:rPr>
          <w:rFonts w:eastAsia="Times New Roman" w:cs="Times New Roman"/>
          <w:noProof/>
          <w:color w:val="000000" w:themeColor="text1"/>
        </w:rPr>
        <w:t>e</w:t>
      </w:r>
      <w:r w:rsidR="232FDED4" w:rsidRPr="00380B24">
        <w:rPr>
          <w:rFonts w:eastAsia="Times New Roman" w:cs="Times New Roman"/>
          <w:noProof/>
          <w:color w:val="000000" w:themeColor="text1"/>
        </w:rPr>
        <w:t xml:space="preserve"> its operational focus areas. In conclusion, while ENISA’s relevance is clear, there is still room for improv</w:t>
      </w:r>
      <w:r w:rsidR="2BEDF4FF" w:rsidRPr="00380B24">
        <w:rPr>
          <w:rFonts w:eastAsia="Times New Roman" w:cs="Times New Roman"/>
          <w:noProof/>
          <w:color w:val="000000" w:themeColor="text1"/>
        </w:rPr>
        <w:t>ement</w:t>
      </w:r>
      <w:r w:rsidR="232FDED4" w:rsidRPr="00380B24">
        <w:rPr>
          <w:rFonts w:eastAsia="Times New Roman" w:cs="Times New Roman"/>
          <w:noProof/>
          <w:color w:val="000000" w:themeColor="text1"/>
        </w:rPr>
        <w:t>.  </w:t>
      </w:r>
      <w:r w:rsidR="232FDED4" w:rsidRPr="00380B24">
        <w:rPr>
          <w:noProof/>
        </w:rPr>
        <w:t xml:space="preserve"> </w:t>
      </w:r>
    </w:p>
    <w:p w14:paraId="0402003F" w14:textId="14898B30" w:rsidR="00B4575C" w:rsidRPr="00380B24" w:rsidRDefault="6DACBB88" w:rsidP="00B4575C">
      <w:pPr>
        <w:pStyle w:val="Text1"/>
        <w:ind w:left="0"/>
        <w:rPr>
          <w:b/>
          <w:bCs/>
          <w:noProof/>
        </w:rPr>
      </w:pPr>
      <w:r w:rsidRPr="00380B24">
        <w:rPr>
          <w:b/>
          <w:bCs/>
          <w:noProof/>
        </w:rPr>
        <w:t>ECCF</w:t>
      </w:r>
    </w:p>
    <w:p w14:paraId="2E670015" w14:textId="0271E7FA" w:rsidR="00DC3421" w:rsidRPr="00380B24" w:rsidRDefault="7F0E5F0D" w:rsidP="2ADE32A1">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The ECCF </w:t>
      </w:r>
      <w:r w:rsidR="00CE4232" w:rsidRPr="00380B24">
        <w:rPr>
          <w:rFonts w:eastAsia="Times New Roman" w:cs="Times New Roman"/>
          <w:noProof/>
          <w:color w:val="000000" w:themeColor="text1"/>
        </w:rPr>
        <w:t xml:space="preserve">has </w:t>
      </w:r>
      <w:r w:rsidRPr="00380B24">
        <w:rPr>
          <w:rFonts w:eastAsia="Times New Roman" w:cs="Times New Roman"/>
          <w:noProof/>
          <w:color w:val="000000" w:themeColor="text1"/>
        </w:rPr>
        <w:t>emerge</w:t>
      </w:r>
      <w:r w:rsidR="00CE4232" w:rsidRPr="00380B24">
        <w:rPr>
          <w:rFonts w:eastAsia="Times New Roman" w:cs="Times New Roman"/>
          <w:noProof/>
          <w:color w:val="000000" w:themeColor="text1"/>
        </w:rPr>
        <w:t>d</w:t>
      </w:r>
      <w:r w:rsidRPr="00380B24">
        <w:rPr>
          <w:rFonts w:eastAsia="Times New Roman" w:cs="Times New Roman"/>
          <w:noProof/>
          <w:color w:val="000000" w:themeColor="text1"/>
        </w:rPr>
        <w:t xml:space="preserve"> as a crucial response to the growing complexity and sophistication of cyber threats across the EU</w:t>
      </w:r>
      <w:r w:rsidR="00CE4232" w:rsidRPr="00380B24">
        <w:rPr>
          <w:rFonts w:eastAsia="Times New Roman" w:cs="Times New Roman"/>
          <w:noProof/>
          <w:color w:val="000000" w:themeColor="text1"/>
        </w:rPr>
        <w:t>. It</w:t>
      </w:r>
      <w:r w:rsidRPr="00380B24">
        <w:rPr>
          <w:rFonts w:eastAsia="Times New Roman" w:cs="Times New Roman"/>
          <w:noProof/>
          <w:color w:val="000000" w:themeColor="text1"/>
        </w:rPr>
        <w:t xml:space="preserve"> aspir</w:t>
      </w:r>
      <w:r w:rsidR="00CE4232" w:rsidRPr="00380B24">
        <w:rPr>
          <w:rFonts w:eastAsia="Times New Roman" w:cs="Times New Roman"/>
          <w:noProof/>
          <w:color w:val="000000" w:themeColor="text1"/>
        </w:rPr>
        <w:t>es</w:t>
      </w:r>
      <w:r w:rsidRPr="00380B24">
        <w:rPr>
          <w:rFonts w:eastAsia="Times New Roman" w:cs="Times New Roman"/>
          <w:noProof/>
          <w:color w:val="000000" w:themeColor="text1"/>
        </w:rPr>
        <w:t xml:space="preserve"> to establish harmonised cybersecurity certification schemes that </w:t>
      </w:r>
      <w:r w:rsidR="00CE4232" w:rsidRPr="00380B24">
        <w:rPr>
          <w:rFonts w:eastAsia="Times New Roman" w:cs="Times New Roman"/>
          <w:noProof/>
          <w:color w:val="000000" w:themeColor="text1"/>
        </w:rPr>
        <w:t>en</w:t>
      </w:r>
      <w:r w:rsidRPr="00380B24">
        <w:rPr>
          <w:rFonts w:eastAsia="Times New Roman" w:cs="Times New Roman"/>
          <w:noProof/>
          <w:color w:val="000000" w:themeColor="text1"/>
        </w:rPr>
        <w:t xml:space="preserve">sure trust and foster a secure digital market. Despite its promising premise, the framework’s relevance is still considered more potential than practical, with certification schemes only recently entering the operational phase. </w:t>
      </w:r>
      <w:r w:rsidR="00CE4232" w:rsidRPr="00380B24">
        <w:rPr>
          <w:rFonts w:eastAsia="Times New Roman" w:cs="Times New Roman"/>
          <w:noProof/>
          <w:color w:val="000000" w:themeColor="text1"/>
        </w:rPr>
        <w:t>The lack of</w:t>
      </w:r>
      <w:r w:rsidRPr="00380B24">
        <w:rPr>
          <w:rFonts w:eastAsia="Times New Roman" w:cs="Times New Roman"/>
          <w:noProof/>
          <w:color w:val="000000" w:themeColor="text1"/>
        </w:rPr>
        <w:t xml:space="preserve"> tangible results </w:t>
      </w:r>
      <w:r w:rsidR="00CE4232" w:rsidRPr="00380B24">
        <w:rPr>
          <w:rFonts w:eastAsia="Times New Roman" w:cs="Times New Roman"/>
          <w:noProof/>
          <w:color w:val="000000" w:themeColor="text1"/>
        </w:rPr>
        <w:t xml:space="preserve">so far is a sign that implementation is uneven </w:t>
      </w:r>
      <w:r w:rsidRPr="00380B24">
        <w:rPr>
          <w:rFonts w:eastAsia="Times New Roman" w:cs="Times New Roman"/>
          <w:noProof/>
          <w:color w:val="000000" w:themeColor="text1"/>
        </w:rPr>
        <w:t xml:space="preserve">and </w:t>
      </w:r>
      <w:r w:rsidR="00CE4232" w:rsidRPr="00380B24">
        <w:rPr>
          <w:rFonts w:eastAsia="Times New Roman" w:cs="Times New Roman"/>
          <w:noProof/>
          <w:color w:val="000000" w:themeColor="text1"/>
        </w:rPr>
        <w:t>means</w:t>
      </w:r>
      <w:r w:rsidRPr="00380B24">
        <w:rPr>
          <w:rFonts w:eastAsia="Times New Roman" w:cs="Times New Roman"/>
          <w:noProof/>
          <w:color w:val="000000" w:themeColor="text1"/>
        </w:rPr>
        <w:t xml:space="preserve"> the ECCF’s current standing in the cybersecurity landscape</w:t>
      </w:r>
      <w:r w:rsidR="00CE4232" w:rsidRPr="00380B24">
        <w:rPr>
          <w:rFonts w:eastAsia="Times New Roman" w:cs="Times New Roman"/>
          <w:noProof/>
          <w:color w:val="000000" w:themeColor="text1"/>
        </w:rPr>
        <w:t xml:space="preserve"> is uncertain</w:t>
      </w:r>
      <w:r w:rsidRPr="00380B24">
        <w:rPr>
          <w:rFonts w:eastAsia="Times New Roman" w:cs="Times New Roman"/>
          <w:noProof/>
          <w:color w:val="000000" w:themeColor="text1"/>
        </w:rPr>
        <w:t xml:space="preserve">. The significance of the ECCF lies in its strategic role in </w:t>
      </w:r>
      <w:r w:rsidR="00CE4232" w:rsidRPr="00380B24">
        <w:rPr>
          <w:rFonts w:eastAsia="Times New Roman" w:cs="Times New Roman"/>
          <w:noProof/>
          <w:color w:val="000000" w:themeColor="text1"/>
        </w:rPr>
        <w:t>rais</w:t>
      </w:r>
      <w:r w:rsidR="00D305CC" w:rsidRPr="00380B24">
        <w:rPr>
          <w:rFonts w:eastAsia="Times New Roman" w:cs="Times New Roman"/>
          <w:noProof/>
          <w:color w:val="000000" w:themeColor="text1"/>
        </w:rPr>
        <w:t>ing</w:t>
      </w:r>
      <w:r w:rsidR="00CE4232" w:rsidRPr="00380B24">
        <w:rPr>
          <w:rFonts w:eastAsia="Times New Roman" w:cs="Times New Roman"/>
          <w:noProof/>
          <w:color w:val="000000" w:themeColor="text1"/>
        </w:rPr>
        <w:t xml:space="preserve"> </w:t>
      </w:r>
      <w:r w:rsidRPr="00380B24">
        <w:rPr>
          <w:rFonts w:eastAsia="Times New Roman" w:cs="Times New Roman"/>
          <w:noProof/>
          <w:color w:val="000000" w:themeColor="text1"/>
        </w:rPr>
        <w:t xml:space="preserve">cybersecurity standards and enabling mutual recognition of certifications across Member States, thereby reducing individual enterprise costs and </w:t>
      </w:r>
      <w:r w:rsidR="00D305CC" w:rsidRPr="00380B24">
        <w:rPr>
          <w:rFonts w:eastAsia="Times New Roman" w:cs="Times New Roman"/>
          <w:noProof/>
          <w:color w:val="000000" w:themeColor="text1"/>
        </w:rPr>
        <w:t xml:space="preserve">strengthening the </w:t>
      </w:r>
      <w:r w:rsidRPr="00380B24">
        <w:rPr>
          <w:rFonts w:eastAsia="Times New Roman" w:cs="Times New Roman"/>
          <w:noProof/>
          <w:color w:val="000000" w:themeColor="text1"/>
        </w:rPr>
        <w:t xml:space="preserve">internal market. The </w:t>
      </w:r>
      <w:r w:rsidR="00D305CC" w:rsidRPr="00380B24">
        <w:rPr>
          <w:rFonts w:eastAsia="Times New Roman" w:cs="Times New Roman"/>
          <w:noProof/>
          <w:color w:val="000000" w:themeColor="text1"/>
        </w:rPr>
        <w:t xml:space="preserve">ECCF seeks </w:t>
      </w:r>
      <w:r w:rsidRPr="00380B24">
        <w:rPr>
          <w:rFonts w:eastAsia="Times New Roman" w:cs="Times New Roman"/>
          <w:noProof/>
          <w:color w:val="000000" w:themeColor="text1"/>
        </w:rPr>
        <w:t xml:space="preserve">robust integration with other EU legal acts, aiming to streamline procedures and facilitate cross-border trade. Yet the protracted timeline for scheme deployment and the discrepancy in expertise and resources among Member States </w:t>
      </w:r>
      <w:r w:rsidR="00D305CC" w:rsidRPr="00380B24">
        <w:rPr>
          <w:rFonts w:eastAsia="Times New Roman" w:cs="Times New Roman"/>
          <w:noProof/>
          <w:color w:val="000000" w:themeColor="text1"/>
        </w:rPr>
        <w:t>make it much harder for</w:t>
      </w:r>
      <w:r w:rsidRPr="00380B24">
        <w:rPr>
          <w:rFonts w:eastAsia="Times New Roman" w:cs="Times New Roman"/>
          <w:noProof/>
          <w:color w:val="000000" w:themeColor="text1"/>
        </w:rPr>
        <w:t xml:space="preserve"> the ECCF</w:t>
      </w:r>
      <w:r w:rsidR="00D305CC" w:rsidRPr="00380B24">
        <w:rPr>
          <w:rFonts w:eastAsia="Times New Roman" w:cs="Times New Roman"/>
          <w:noProof/>
          <w:color w:val="000000" w:themeColor="text1"/>
        </w:rPr>
        <w:t xml:space="preserve"> to realise its</w:t>
      </w:r>
      <w:r w:rsidRPr="00380B24">
        <w:rPr>
          <w:rFonts w:eastAsia="Times New Roman" w:cs="Times New Roman"/>
          <w:noProof/>
          <w:color w:val="000000" w:themeColor="text1"/>
        </w:rPr>
        <w:t xml:space="preserve"> full potential. These </w:t>
      </w:r>
      <w:r w:rsidR="00D305CC" w:rsidRPr="00380B24">
        <w:rPr>
          <w:rFonts w:eastAsia="Times New Roman" w:cs="Times New Roman"/>
          <w:noProof/>
          <w:color w:val="000000" w:themeColor="text1"/>
        </w:rPr>
        <w:t xml:space="preserve">challenges </w:t>
      </w:r>
      <w:r w:rsidRPr="00380B24">
        <w:rPr>
          <w:rFonts w:eastAsia="Times New Roman" w:cs="Times New Roman"/>
          <w:noProof/>
          <w:color w:val="000000" w:themeColor="text1"/>
        </w:rPr>
        <w:t>hinder collaborative efforts and impede the standardisation process that is central to the ECCF’s mission.  </w:t>
      </w:r>
    </w:p>
    <w:p w14:paraId="26E7C362" w14:textId="24130487" w:rsidR="00DC3421" w:rsidRPr="00380B24" w:rsidRDefault="00D305CC" w:rsidP="2ADE32A1">
      <w:pPr>
        <w:spacing w:after="120" w:line="240" w:lineRule="auto"/>
        <w:jc w:val="both"/>
        <w:rPr>
          <w:noProof/>
        </w:rPr>
      </w:pPr>
      <w:r w:rsidRPr="00380B24">
        <w:rPr>
          <w:rFonts w:eastAsia="Times New Roman" w:cs="Times New Roman"/>
          <w:noProof/>
          <w:color w:val="000000" w:themeColor="text1"/>
        </w:rPr>
        <w:t>Despite these challenges, there are several factors ensuring the</w:t>
      </w:r>
      <w:r w:rsidR="7F0E5F0D" w:rsidRPr="00380B24">
        <w:rPr>
          <w:rFonts w:eastAsia="Times New Roman" w:cs="Times New Roman"/>
          <w:noProof/>
          <w:color w:val="000000" w:themeColor="text1"/>
        </w:rPr>
        <w:t xml:space="preserve"> ECCF’s relevance. </w:t>
      </w:r>
      <w:r w:rsidRPr="00380B24">
        <w:rPr>
          <w:rFonts w:eastAsia="Times New Roman" w:cs="Times New Roman"/>
          <w:noProof/>
          <w:color w:val="000000" w:themeColor="text1"/>
        </w:rPr>
        <w:t>One is that t</w:t>
      </w:r>
      <w:r w:rsidR="7F0E5F0D" w:rsidRPr="00380B24">
        <w:rPr>
          <w:rFonts w:eastAsia="Times New Roman" w:cs="Times New Roman"/>
          <w:noProof/>
          <w:color w:val="000000" w:themeColor="text1"/>
        </w:rPr>
        <w:t xml:space="preserve">he surge in cyber threats intensifies the need for a united cybersecurity strategy that can adapt swiftly to changing scenarios, such as the </w:t>
      </w:r>
      <w:r w:rsidRPr="00380B24">
        <w:rPr>
          <w:rFonts w:eastAsia="Times New Roman" w:cs="Times New Roman"/>
          <w:noProof/>
          <w:color w:val="000000" w:themeColor="text1"/>
        </w:rPr>
        <w:t xml:space="preserve">increased </w:t>
      </w:r>
      <w:r w:rsidR="7F0E5F0D" w:rsidRPr="00380B24">
        <w:rPr>
          <w:rFonts w:eastAsia="Times New Roman" w:cs="Times New Roman"/>
          <w:noProof/>
          <w:color w:val="000000" w:themeColor="text1"/>
        </w:rPr>
        <w:t>relevance of certification in high-assurance areas like cloud services and 5G infrastructures. Public procurement mandates in these sectors reflect the growing demand for a unified and reliable certification framework that the ECCF can fulfil. Furthermore, the ECCF</w:t>
      </w:r>
      <w:r w:rsidRPr="00380B24">
        <w:rPr>
          <w:rFonts w:eastAsia="Times New Roman" w:cs="Times New Roman"/>
          <w:noProof/>
          <w:color w:val="000000" w:themeColor="text1"/>
        </w:rPr>
        <w:t xml:space="preserve"> is linked</w:t>
      </w:r>
      <w:r w:rsidR="7F0E5F0D" w:rsidRPr="00380B24">
        <w:rPr>
          <w:rFonts w:eastAsia="Times New Roman" w:cs="Times New Roman"/>
          <w:noProof/>
          <w:color w:val="000000" w:themeColor="text1"/>
        </w:rPr>
        <w:t xml:space="preserve"> </w:t>
      </w:r>
      <w:r w:rsidRPr="00380B24">
        <w:rPr>
          <w:rFonts w:eastAsia="Times New Roman" w:cs="Times New Roman"/>
          <w:noProof/>
          <w:color w:val="000000" w:themeColor="text1"/>
        </w:rPr>
        <w:t>to</w:t>
      </w:r>
      <w:r w:rsidR="7F0E5F0D" w:rsidRPr="00380B24">
        <w:rPr>
          <w:rFonts w:eastAsia="Times New Roman" w:cs="Times New Roman"/>
          <w:noProof/>
          <w:color w:val="000000" w:themeColor="text1"/>
        </w:rPr>
        <w:t xml:space="preserve"> emerging legislative acts, notably the CRA and NIS2 Directive,</w:t>
      </w:r>
      <w:r w:rsidRPr="00380B24">
        <w:rPr>
          <w:rFonts w:eastAsia="Times New Roman" w:cs="Times New Roman"/>
          <w:noProof/>
          <w:color w:val="000000" w:themeColor="text1"/>
        </w:rPr>
        <w:t xml:space="preserve"> which points to its </w:t>
      </w:r>
      <w:r w:rsidR="7F0E5F0D" w:rsidRPr="00380B24">
        <w:rPr>
          <w:rFonts w:eastAsia="Times New Roman" w:cs="Times New Roman"/>
          <w:noProof/>
          <w:color w:val="000000" w:themeColor="text1"/>
        </w:rPr>
        <w:t xml:space="preserve">value in addressing critical infrastructure needs and legal conformity across the EU. ENISA’s proactive role and the establishment of </w:t>
      </w:r>
      <w:r w:rsidRPr="00380B24">
        <w:rPr>
          <w:rFonts w:eastAsia="Times New Roman" w:cs="Times New Roman"/>
          <w:noProof/>
          <w:color w:val="000000" w:themeColor="text1"/>
        </w:rPr>
        <w:t>NCCAs</w:t>
      </w:r>
      <w:r w:rsidR="7F0E5F0D" w:rsidRPr="00380B24">
        <w:rPr>
          <w:rFonts w:eastAsia="Times New Roman" w:cs="Times New Roman"/>
          <w:noProof/>
          <w:color w:val="000000" w:themeColor="text1"/>
        </w:rPr>
        <w:t xml:space="preserve"> mark crucial milestones toward</w:t>
      </w:r>
      <w:r w:rsidRPr="00380B24">
        <w:rPr>
          <w:rFonts w:eastAsia="Times New Roman" w:cs="Times New Roman"/>
          <w:noProof/>
          <w:color w:val="000000" w:themeColor="text1"/>
        </w:rPr>
        <w:t>s</w:t>
      </w:r>
      <w:r w:rsidR="7F0E5F0D" w:rsidRPr="00380B24">
        <w:rPr>
          <w:rFonts w:eastAsia="Times New Roman" w:cs="Times New Roman"/>
          <w:noProof/>
          <w:color w:val="000000" w:themeColor="text1"/>
        </w:rPr>
        <w:t xml:space="preserve"> strengthening collaborative interactions and promoting certification adoption. However, </w:t>
      </w:r>
      <w:r w:rsidRPr="00380B24">
        <w:rPr>
          <w:rFonts w:eastAsia="Times New Roman" w:cs="Times New Roman"/>
          <w:noProof/>
          <w:color w:val="000000" w:themeColor="text1"/>
        </w:rPr>
        <w:t xml:space="preserve">there are considerable differences </w:t>
      </w:r>
      <w:r w:rsidR="7F0E5F0D" w:rsidRPr="00380B24">
        <w:rPr>
          <w:rFonts w:eastAsia="Times New Roman" w:cs="Times New Roman"/>
          <w:noProof/>
          <w:color w:val="000000" w:themeColor="text1"/>
        </w:rPr>
        <w:t xml:space="preserve">between larger and smaller Member States </w:t>
      </w:r>
      <w:r w:rsidRPr="00380B24">
        <w:rPr>
          <w:rFonts w:eastAsia="Times New Roman" w:cs="Times New Roman"/>
          <w:noProof/>
          <w:color w:val="000000" w:themeColor="text1"/>
        </w:rPr>
        <w:t xml:space="preserve">when it comes to resource allocation and expertise, meaning </w:t>
      </w:r>
      <w:r w:rsidR="7F0E5F0D" w:rsidRPr="00380B24">
        <w:rPr>
          <w:rFonts w:eastAsia="Times New Roman" w:cs="Times New Roman"/>
          <w:noProof/>
          <w:color w:val="000000" w:themeColor="text1"/>
        </w:rPr>
        <w:t>continue</w:t>
      </w:r>
      <w:r w:rsidRPr="00380B24">
        <w:rPr>
          <w:rFonts w:eastAsia="Times New Roman" w:cs="Times New Roman"/>
          <w:noProof/>
          <w:color w:val="000000" w:themeColor="text1"/>
        </w:rPr>
        <w:t>d</w:t>
      </w:r>
      <w:r w:rsidR="7F0E5F0D" w:rsidRPr="00380B24">
        <w:rPr>
          <w:rFonts w:eastAsia="Times New Roman" w:cs="Times New Roman"/>
          <w:noProof/>
          <w:color w:val="000000" w:themeColor="text1"/>
        </w:rPr>
        <w:t xml:space="preserve"> imbalances in participation and effectiveness</w:t>
      </w:r>
      <w:r w:rsidRPr="00380B24">
        <w:rPr>
          <w:rFonts w:eastAsia="Times New Roman" w:cs="Times New Roman"/>
          <w:noProof/>
          <w:color w:val="000000" w:themeColor="text1"/>
        </w:rPr>
        <w:t xml:space="preserve"> that</w:t>
      </w:r>
      <w:r w:rsidR="7F0E5F0D" w:rsidRPr="00380B24">
        <w:rPr>
          <w:rFonts w:eastAsia="Times New Roman" w:cs="Times New Roman"/>
          <w:noProof/>
          <w:color w:val="000000" w:themeColor="text1"/>
        </w:rPr>
        <w:t xml:space="preserve"> impact</w:t>
      </w:r>
      <w:r w:rsidRPr="00380B24">
        <w:rPr>
          <w:rFonts w:eastAsia="Times New Roman" w:cs="Times New Roman"/>
          <w:noProof/>
          <w:color w:val="000000" w:themeColor="text1"/>
        </w:rPr>
        <w:t xml:space="preserve"> the development of a</w:t>
      </w:r>
      <w:r w:rsidR="7F0E5F0D" w:rsidRPr="00380B24">
        <w:rPr>
          <w:rFonts w:eastAsia="Times New Roman" w:cs="Times New Roman"/>
          <w:noProof/>
          <w:color w:val="000000" w:themeColor="text1"/>
        </w:rPr>
        <w:t xml:space="preserve"> collective scheme. </w:t>
      </w:r>
      <w:r w:rsidR="7F0E5F0D" w:rsidRPr="00380B24">
        <w:rPr>
          <w:noProof/>
        </w:rPr>
        <w:t xml:space="preserve"> </w:t>
      </w:r>
    </w:p>
    <w:p w14:paraId="309112C8" w14:textId="0C175605" w:rsidR="00F32028" w:rsidRPr="00380B24" w:rsidRDefault="47F0365E" w:rsidP="00F32028">
      <w:pPr>
        <w:pStyle w:val="Text1"/>
        <w:ind w:left="0"/>
        <w:rPr>
          <w:noProof/>
        </w:rPr>
      </w:pPr>
      <w:r w:rsidRPr="00380B24">
        <w:rPr>
          <w:noProof/>
        </w:rPr>
        <w:t xml:space="preserve">In conclusion, the evaluation finds that EU </w:t>
      </w:r>
      <w:r w:rsidR="00D305CC" w:rsidRPr="00380B24">
        <w:rPr>
          <w:noProof/>
        </w:rPr>
        <w:t>action</w:t>
      </w:r>
      <w:r w:rsidRPr="00380B24">
        <w:rPr>
          <w:noProof/>
        </w:rPr>
        <w:t xml:space="preserve"> has delivered </w:t>
      </w:r>
      <w:r w:rsidR="0E3986AD" w:rsidRPr="00380B24">
        <w:rPr>
          <w:noProof/>
        </w:rPr>
        <w:t>relevant</w:t>
      </w:r>
      <w:r w:rsidRPr="00380B24">
        <w:rPr>
          <w:noProof/>
        </w:rPr>
        <w:t xml:space="preserve"> benefits in strengthening the cybersecurity landscape across the</w:t>
      </w:r>
      <w:r w:rsidR="00D305CC" w:rsidRPr="00380B24">
        <w:rPr>
          <w:noProof/>
        </w:rPr>
        <w:t xml:space="preserve"> EU</w:t>
      </w:r>
      <w:r w:rsidRPr="00380B24">
        <w:rPr>
          <w:noProof/>
        </w:rPr>
        <w:t>. ENISA has established itself as a centre of expertise, a facilitator of cooperation</w:t>
      </w:r>
      <w:r w:rsidR="5B57EC45" w:rsidRPr="00380B24">
        <w:rPr>
          <w:noProof/>
        </w:rPr>
        <w:t xml:space="preserve"> and</w:t>
      </w:r>
      <w:r w:rsidRPr="00380B24">
        <w:rPr>
          <w:noProof/>
        </w:rPr>
        <w:t xml:space="preserve"> a key contributor to policy development and capacity building, particularly for Member States with less developed cybersecurity capabilities. The </w:t>
      </w:r>
      <w:r w:rsidR="083A1F19" w:rsidRPr="00380B24">
        <w:rPr>
          <w:noProof/>
        </w:rPr>
        <w:t>ECCF</w:t>
      </w:r>
      <w:r w:rsidRPr="00380B24">
        <w:rPr>
          <w:noProof/>
        </w:rPr>
        <w:t xml:space="preserve">, while still in the early stages of implementation, has laid the groundwork for harmonised certification and increased trust in digital products and services. However, both ENISA and </w:t>
      </w:r>
      <w:r w:rsidR="64B2ABE6" w:rsidRPr="00380B24">
        <w:rPr>
          <w:noProof/>
        </w:rPr>
        <w:t>ECCF</w:t>
      </w:r>
      <w:r w:rsidRPr="00380B24">
        <w:rPr>
          <w:noProof/>
        </w:rPr>
        <w:t xml:space="preserve"> have faced significant challenges, including resource constraints, delays in scheme adoption</w:t>
      </w:r>
      <w:r w:rsidR="5B57EC45" w:rsidRPr="00380B24">
        <w:rPr>
          <w:noProof/>
        </w:rPr>
        <w:t xml:space="preserve"> and</w:t>
      </w:r>
      <w:r w:rsidRPr="00380B24">
        <w:rPr>
          <w:noProof/>
        </w:rPr>
        <w:t xml:space="preserve"> the complexity of aligning with a rapidly evolving legislative and technological environment. Despite these obstacles, the</w:t>
      </w:r>
      <w:r w:rsidR="00D305CC" w:rsidRPr="00380B24">
        <w:rPr>
          <w:noProof/>
        </w:rPr>
        <w:t>y</w:t>
      </w:r>
      <w:r w:rsidRPr="00380B24">
        <w:rPr>
          <w:noProof/>
        </w:rPr>
        <w:t xml:space="preserve"> remain highly relevant and continue to provide clear EU added value, especially in fostering cross-border cooperation, supporting SMEs</w:t>
      </w:r>
      <w:r w:rsidR="5B57EC45" w:rsidRPr="00380B24">
        <w:rPr>
          <w:noProof/>
        </w:rPr>
        <w:t xml:space="preserve"> and</w:t>
      </w:r>
      <w:r w:rsidRPr="00380B24">
        <w:rPr>
          <w:noProof/>
        </w:rPr>
        <w:t xml:space="preserve"> addressing emerging threats. The findings highlight the need for ongoing adaptation, increased resources</w:t>
      </w:r>
      <w:r w:rsidR="5B57EC45" w:rsidRPr="00380B24">
        <w:rPr>
          <w:noProof/>
        </w:rPr>
        <w:t xml:space="preserve"> and</w:t>
      </w:r>
      <w:r w:rsidRPr="00380B24">
        <w:rPr>
          <w:noProof/>
        </w:rPr>
        <w:t xml:space="preserve"> enhanced stakeholder engagement to ensure that the EU’s cybersecurity framework remains effective, efficient</w:t>
      </w:r>
      <w:r w:rsidR="5B57EC45" w:rsidRPr="00380B24">
        <w:rPr>
          <w:noProof/>
        </w:rPr>
        <w:t xml:space="preserve"> and</w:t>
      </w:r>
      <w:r w:rsidRPr="00380B24">
        <w:rPr>
          <w:noProof/>
        </w:rPr>
        <w:t xml:space="preserve"> fit for future challenges. </w:t>
      </w:r>
      <w:r w:rsidR="00F32028" w:rsidRPr="00380B24">
        <w:rPr>
          <w:noProof/>
        </w:rPr>
        <w:br w:type="page"/>
      </w:r>
    </w:p>
    <w:p w14:paraId="1EFB5627" w14:textId="24CB4F70" w:rsidR="008530D4" w:rsidRPr="00380B24" w:rsidRDefault="00147D71" w:rsidP="00EF1EE7">
      <w:pPr>
        <w:pStyle w:val="Heading1"/>
        <w:numPr>
          <w:ilvl w:val="0"/>
          <w:numId w:val="3"/>
        </w:numPr>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40" w:name="_Toc218855947"/>
      <w:r w:rsidRPr="00380B24">
        <w:rPr>
          <w:noProof/>
          <w:szCs w:val="24"/>
        </w:rPr>
        <w:t>What are the conclusions and lessons learned?</w:t>
      </w:r>
      <w:bookmarkEnd w:id="40"/>
    </w:p>
    <w:p w14:paraId="4A1BB380" w14:textId="52C605EF" w:rsidR="00F32028" w:rsidRPr="00380B24" w:rsidRDefault="002D7E5C" w:rsidP="00EE34B4">
      <w:pPr>
        <w:pStyle w:val="Text1"/>
        <w:ind w:left="0"/>
        <w:rPr>
          <w:noProof/>
        </w:rPr>
      </w:pPr>
      <w:r w:rsidRPr="00380B24">
        <w:rPr>
          <w:noProof/>
        </w:rPr>
        <w:t xml:space="preserve">This chapter synthesises the main conclusions and lessons learned from the evaluation of </w:t>
      </w:r>
      <w:r w:rsidR="00D305CC" w:rsidRPr="00380B24">
        <w:rPr>
          <w:noProof/>
        </w:rPr>
        <w:t>EU action on cybersecurity</w:t>
      </w:r>
      <w:r w:rsidRPr="00380B24">
        <w:rPr>
          <w:noProof/>
        </w:rPr>
        <w:t xml:space="preserve">, focusing on ENISA and the ECCF. </w:t>
      </w:r>
      <w:r w:rsidR="00515303" w:rsidRPr="00380B24">
        <w:rPr>
          <w:noProof/>
        </w:rPr>
        <w:t>It provides</w:t>
      </w:r>
      <w:r w:rsidRPr="00380B24">
        <w:rPr>
          <w:noProof/>
        </w:rPr>
        <w:t xml:space="preserve"> policy-relevant insights for future development while </w:t>
      </w:r>
      <w:r w:rsidR="00D305CC" w:rsidRPr="00380B24">
        <w:rPr>
          <w:noProof/>
        </w:rPr>
        <w:t>staying within the limits</w:t>
      </w:r>
      <w:r w:rsidRPr="00380B24">
        <w:rPr>
          <w:noProof/>
        </w:rPr>
        <w:t xml:space="preserve"> of a staff working document. The conclusions are based on a systematic screening of evidence from performance data, stakeholder consultations</w:t>
      </w:r>
      <w:r w:rsidR="00B5380B" w:rsidRPr="00380B24">
        <w:rPr>
          <w:noProof/>
        </w:rPr>
        <w:t xml:space="preserve"> and</w:t>
      </w:r>
      <w:r w:rsidRPr="00380B24">
        <w:rPr>
          <w:noProof/>
        </w:rPr>
        <w:t xml:space="preserve"> targeted workshops, highlighting what has worked, what remains uncertain</w:t>
      </w:r>
      <w:r w:rsidR="00B5380B" w:rsidRPr="00380B24">
        <w:rPr>
          <w:noProof/>
        </w:rPr>
        <w:t xml:space="preserve"> and</w:t>
      </w:r>
      <w:r w:rsidRPr="00380B24">
        <w:rPr>
          <w:noProof/>
        </w:rPr>
        <w:t xml:space="preserve"> where challenges persist. Lessons learned are presented as part of the narrative, with attention to regulatory simplification and burden reduction.</w:t>
      </w:r>
    </w:p>
    <w:p w14:paraId="4593A101" w14:textId="602F99B1" w:rsidR="00EC517C" w:rsidRPr="00380B24" w:rsidRDefault="00EC517C" w:rsidP="2ADE32A1">
      <w:pPr>
        <w:pStyle w:val="Heading1"/>
        <w:numPr>
          <w:ilvl w:val="1"/>
          <w:numId w:val="3"/>
        </w:numPr>
        <w:rPr>
          <w:rFonts w:ascii="Times New Roman Bold" w:hAnsi="Times New Roman Bold"/>
          <w:b w:val="0"/>
          <w:smallCaps w:val="0"/>
          <w:noProof/>
        </w:rPr>
      </w:pPr>
      <w:bookmarkStart w:id="41" w:name="_Toc218855948"/>
      <w:r w:rsidRPr="00380B24">
        <w:rPr>
          <w:rFonts w:ascii="Times New Roman Bold" w:hAnsi="Times New Roman Bold"/>
          <w:b w:val="0"/>
          <w:smallCaps w:val="0"/>
          <w:noProof/>
        </w:rPr>
        <w:t>Conclusions</w:t>
      </w:r>
      <w:bookmarkEnd w:id="41"/>
    </w:p>
    <w:p w14:paraId="73647F57" w14:textId="1700263A" w:rsidR="00377C9A" w:rsidRPr="00380B24" w:rsidRDefault="1F565936" w:rsidP="00377C9A">
      <w:pPr>
        <w:pStyle w:val="Text1"/>
        <w:ind w:left="0"/>
        <w:rPr>
          <w:noProof/>
        </w:rPr>
      </w:pPr>
      <w:r w:rsidRPr="00380B24">
        <w:rPr>
          <w:noProof/>
        </w:rPr>
        <w:t>The evaluation of ENISA highlights its crucial role in working towards a cohesive cybersecurity landscape across the EU. Although ENISA has shown effectiveness in parts of its mandate and generating valuable outputs, there remains significant room for improvement in handling external disruptions and meeting stakeholder expectations consistently. As demands on ENISA continue to grow, it is important to reassess</w:t>
      </w:r>
      <w:r w:rsidR="76F82875" w:rsidRPr="00380B24">
        <w:rPr>
          <w:noProof/>
        </w:rPr>
        <w:t xml:space="preserve"> its mandate and resources</w:t>
      </w:r>
      <w:r w:rsidR="009E1A6E" w:rsidRPr="00380B24">
        <w:rPr>
          <w:noProof/>
        </w:rPr>
        <w:t xml:space="preserve"> </w:t>
      </w:r>
      <w:r w:rsidRPr="00380B24">
        <w:rPr>
          <w:noProof/>
        </w:rPr>
        <w:t xml:space="preserve">to better align </w:t>
      </w:r>
      <w:r w:rsidR="2A55B0D9" w:rsidRPr="00380B24">
        <w:rPr>
          <w:noProof/>
        </w:rPr>
        <w:t>it with</w:t>
      </w:r>
      <w:r w:rsidRPr="00380B24">
        <w:rPr>
          <w:noProof/>
        </w:rPr>
        <w:t xml:space="preserve"> priorities, with continued emphasis on supporting Member States as they address cybersecurity threats and </w:t>
      </w:r>
      <w:r w:rsidR="00D305CC" w:rsidRPr="00380B24">
        <w:rPr>
          <w:noProof/>
        </w:rPr>
        <w:t xml:space="preserve">improve their </w:t>
      </w:r>
      <w:r w:rsidRPr="00380B24">
        <w:rPr>
          <w:noProof/>
        </w:rPr>
        <w:t xml:space="preserve">national cybersecurity infrastructures. </w:t>
      </w:r>
      <w:r w:rsidR="00D305CC" w:rsidRPr="00380B24">
        <w:rPr>
          <w:noProof/>
        </w:rPr>
        <w:t xml:space="preserve">Making </w:t>
      </w:r>
      <w:r w:rsidRPr="00380B24">
        <w:rPr>
          <w:noProof/>
        </w:rPr>
        <w:t>ENISA</w:t>
      </w:r>
      <w:r w:rsidR="00D305CC" w:rsidRPr="00380B24">
        <w:rPr>
          <w:noProof/>
        </w:rPr>
        <w:t xml:space="preserve"> more</w:t>
      </w:r>
      <w:r w:rsidRPr="00380B24">
        <w:rPr>
          <w:noProof/>
        </w:rPr>
        <w:t xml:space="preserve"> effective would require </w:t>
      </w:r>
      <w:r w:rsidR="00AB7205" w:rsidRPr="00380B24">
        <w:rPr>
          <w:noProof/>
        </w:rPr>
        <w:t xml:space="preserve">refinement of </w:t>
      </w:r>
      <w:r w:rsidRPr="00380B24">
        <w:rPr>
          <w:noProof/>
        </w:rPr>
        <w:t xml:space="preserve">its report production process, making </w:t>
      </w:r>
      <w:r w:rsidR="00EA4B39" w:rsidRPr="00380B24">
        <w:rPr>
          <w:noProof/>
        </w:rPr>
        <w:t>reports</w:t>
      </w:r>
      <w:r w:rsidR="77F39ED4" w:rsidRPr="00380B24">
        <w:rPr>
          <w:noProof/>
        </w:rPr>
        <w:t xml:space="preserve"> more tailored to stakeholder </w:t>
      </w:r>
      <w:r w:rsidR="1DF43515" w:rsidRPr="00380B24">
        <w:rPr>
          <w:noProof/>
        </w:rPr>
        <w:t>needs as well as</w:t>
      </w:r>
      <w:r w:rsidRPr="00380B24">
        <w:rPr>
          <w:noProof/>
        </w:rPr>
        <w:t xml:space="preserve"> more user-friendly and accessible through visual aids and concise summaries. Strengthening communication channels is essential to ensure ENISA’s activities and services are clearly visible to stakeholders, including industry players. A well-defined communication strategy will aid in fostering stronger connections and cooperation within existing cybersecurity networks such as ISACs.  </w:t>
      </w:r>
    </w:p>
    <w:p w14:paraId="6E5D790D" w14:textId="0998B85F" w:rsidR="00377C9A" w:rsidRPr="00380B24" w:rsidRDefault="1EC84AE5" w:rsidP="2ADE32A1">
      <w:pPr>
        <w:pStyle w:val="Text1"/>
        <w:ind w:left="0"/>
        <w:rPr>
          <w:noProof/>
        </w:rPr>
      </w:pPr>
      <w:r w:rsidRPr="00380B24">
        <w:rPr>
          <w:noProof/>
        </w:rPr>
        <w:t xml:space="preserve">ENISA </w:t>
      </w:r>
      <w:r w:rsidR="00AB7205" w:rsidRPr="00380B24">
        <w:rPr>
          <w:noProof/>
        </w:rPr>
        <w:t xml:space="preserve">can become more efficient </w:t>
      </w:r>
      <w:r w:rsidRPr="00380B24">
        <w:rPr>
          <w:noProof/>
        </w:rPr>
        <w:t>through a more strategic focus on task prioritisation, enabling a more streamlined approach to managing workload pressures.</w:t>
      </w:r>
      <w:r w:rsidR="009E1A6E" w:rsidRPr="00380B24">
        <w:rPr>
          <w:noProof/>
        </w:rPr>
        <w:t xml:space="preserve"> </w:t>
      </w:r>
      <w:r w:rsidRPr="00380B24">
        <w:rPr>
          <w:noProof/>
        </w:rPr>
        <w:t xml:space="preserve">To </w:t>
      </w:r>
      <w:r w:rsidR="00AB7205" w:rsidRPr="00380B24">
        <w:rPr>
          <w:noProof/>
        </w:rPr>
        <w:t>become more relevant</w:t>
      </w:r>
      <w:r w:rsidRPr="00380B24">
        <w:rPr>
          <w:noProof/>
        </w:rPr>
        <w:t xml:space="preserve"> </w:t>
      </w:r>
      <w:r w:rsidR="00AB7205" w:rsidRPr="00380B24">
        <w:rPr>
          <w:noProof/>
        </w:rPr>
        <w:t>to</w:t>
      </w:r>
      <w:r w:rsidRPr="00380B24">
        <w:rPr>
          <w:noProof/>
        </w:rPr>
        <w:t xml:space="preserve"> stakeholders, ENISA</w:t>
      </w:r>
      <w:r w:rsidR="00AB7205" w:rsidRPr="00380B24">
        <w:rPr>
          <w:noProof/>
        </w:rPr>
        <w:t xml:space="preserve"> should continue to expand its</w:t>
      </w:r>
      <w:r w:rsidRPr="00380B24">
        <w:rPr>
          <w:noProof/>
        </w:rPr>
        <w:t xml:space="preserve"> central role in supporting Member States</w:t>
      </w:r>
      <w:r w:rsidR="00AB7205" w:rsidRPr="00380B24">
        <w:rPr>
          <w:noProof/>
        </w:rPr>
        <w:t xml:space="preserve"> </w:t>
      </w:r>
      <w:r w:rsidRPr="00380B24">
        <w:rPr>
          <w:noProof/>
        </w:rPr>
        <w:t xml:space="preserve">by strengthening its capacity </w:t>
      </w:r>
      <w:r w:rsidR="00AB7205" w:rsidRPr="00380B24">
        <w:rPr>
          <w:noProof/>
        </w:rPr>
        <w:t>to</w:t>
      </w:r>
      <w:r w:rsidRPr="00380B24">
        <w:rPr>
          <w:noProof/>
        </w:rPr>
        <w:t xml:space="preserve"> provid</w:t>
      </w:r>
      <w:r w:rsidR="00AB7205" w:rsidRPr="00380B24">
        <w:rPr>
          <w:noProof/>
        </w:rPr>
        <w:t>e</w:t>
      </w:r>
      <w:r w:rsidRPr="00380B24">
        <w:rPr>
          <w:noProof/>
        </w:rPr>
        <w:t xml:space="preserve"> timely insights into emerging threats and strategic tools for addressing them. Moreover, as a number of stakeholders</w:t>
      </w:r>
      <w:r w:rsidR="00AB7205" w:rsidRPr="00380B24">
        <w:rPr>
          <w:noProof/>
        </w:rPr>
        <w:t xml:space="preserve"> noted</w:t>
      </w:r>
      <w:r w:rsidRPr="00380B24">
        <w:rPr>
          <w:noProof/>
        </w:rPr>
        <w:t xml:space="preserve">, ENISA could establish more structured and transparent methods of engaging with private entities, with an emphasis on supporting SMEs. Clarity </w:t>
      </w:r>
      <w:r w:rsidR="00AB7205" w:rsidRPr="00380B24">
        <w:rPr>
          <w:noProof/>
        </w:rPr>
        <w:t xml:space="preserve">should be sought </w:t>
      </w:r>
      <w:r w:rsidRPr="00380B24">
        <w:rPr>
          <w:noProof/>
        </w:rPr>
        <w:t xml:space="preserve">regarding ENISA’s role in policy implementation with other EU institutions, ensuring that collaboration with Member States is at the forefront of these efforts to reinforce the cohesion of the </w:t>
      </w:r>
      <w:r w:rsidR="00AB7205" w:rsidRPr="00380B24">
        <w:rPr>
          <w:noProof/>
        </w:rPr>
        <w:t>EU</w:t>
      </w:r>
      <w:r w:rsidR="00A12133" w:rsidRPr="00380B24">
        <w:rPr>
          <w:noProof/>
        </w:rPr>
        <w:t>’</w:t>
      </w:r>
      <w:r w:rsidRPr="00380B24">
        <w:rPr>
          <w:noProof/>
        </w:rPr>
        <w:t xml:space="preserve">s unified cybersecurity strategy, which would also include strengthening cooperation with other EU </w:t>
      </w:r>
      <w:r w:rsidR="00AB7205" w:rsidRPr="00380B24">
        <w:rPr>
          <w:noProof/>
        </w:rPr>
        <w:t>a</w:t>
      </w:r>
      <w:r w:rsidRPr="00380B24">
        <w:rPr>
          <w:noProof/>
        </w:rPr>
        <w:t xml:space="preserve">gencies and seeking synergies with other cybersecurity bodies for joint actions to </w:t>
      </w:r>
      <w:r w:rsidR="00AB7205" w:rsidRPr="00380B24">
        <w:rPr>
          <w:noProof/>
        </w:rPr>
        <w:t>improve</w:t>
      </w:r>
      <w:r w:rsidRPr="00380B24">
        <w:rPr>
          <w:noProof/>
        </w:rPr>
        <w:t xml:space="preserve"> operational coherence across Europe.  </w:t>
      </w:r>
    </w:p>
    <w:p w14:paraId="7D2F7157" w14:textId="42E5C750" w:rsidR="00377C9A" w:rsidRPr="00380B24" w:rsidRDefault="1EC84AE5" w:rsidP="2ADE32A1">
      <w:pPr>
        <w:pStyle w:val="Text1"/>
        <w:ind w:left="0"/>
        <w:rPr>
          <w:noProof/>
        </w:rPr>
      </w:pPr>
      <w:r w:rsidRPr="00380B24">
        <w:rPr>
          <w:noProof/>
        </w:rPr>
        <w:t xml:space="preserve">Overall, maintaining ENISA’s status as a specialised </w:t>
      </w:r>
      <w:r w:rsidR="00AB7205" w:rsidRPr="00380B24">
        <w:rPr>
          <w:noProof/>
        </w:rPr>
        <w:t>a</w:t>
      </w:r>
      <w:r w:rsidRPr="00380B24">
        <w:rPr>
          <w:noProof/>
        </w:rPr>
        <w:t xml:space="preserve">gency within the EU framework is important, as it ensures continued focus on cybersecurity priorities. </w:t>
      </w:r>
    </w:p>
    <w:p w14:paraId="63B31397" w14:textId="041C27C0" w:rsidR="00377C9A" w:rsidRPr="00380B24" w:rsidRDefault="285CAECE" w:rsidP="5EE4E8B7">
      <w:pPr>
        <w:spacing w:after="120" w:line="240" w:lineRule="auto"/>
        <w:jc w:val="both"/>
        <w:rPr>
          <w:noProof/>
        </w:rPr>
      </w:pPr>
      <w:r w:rsidRPr="00380B24">
        <w:rPr>
          <w:noProof/>
        </w:rPr>
        <w:t>The ECCF has partially achieved its objectives. It has succeeded in improving cooperation and coordination among Member States, EU institutions</w:t>
      </w:r>
      <w:r w:rsidR="5B57EC45" w:rsidRPr="00380B24">
        <w:rPr>
          <w:noProof/>
        </w:rPr>
        <w:t xml:space="preserve"> and</w:t>
      </w:r>
      <w:r w:rsidRPr="00380B24">
        <w:rPr>
          <w:noProof/>
        </w:rPr>
        <w:t xml:space="preserve"> the private sector, notably through the creation of for</w:t>
      </w:r>
      <w:r w:rsidR="00EA4B39" w:rsidRPr="00380B24">
        <w:rPr>
          <w:noProof/>
        </w:rPr>
        <w:t>ums</w:t>
      </w:r>
      <w:r w:rsidRPr="00380B24">
        <w:rPr>
          <w:noProof/>
        </w:rPr>
        <w:t xml:space="preserve"> such as the ECCG and </w:t>
      </w:r>
      <w:r w:rsidR="4D21DF19" w:rsidRPr="00380B24">
        <w:rPr>
          <w:noProof/>
        </w:rPr>
        <w:t xml:space="preserve">to a lesser extent, the </w:t>
      </w:r>
      <w:r w:rsidRPr="00380B24">
        <w:rPr>
          <w:noProof/>
        </w:rPr>
        <w:t xml:space="preserve">SCCG. These structures have facilitated knowledge sharing and harmonisation, but delays in the adoption of certification schemes, most notably the EUCC, which took nearly five years to implement, have limited </w:t>
      </w:r>
      <w:r w:rsidR="64B2ABE6" w:rsidRPr="00380B24">
        <w:rPr>
          <w:noProof/>
        </w:rPr>
        <w:t>ECCF</w:t>
      </w:r>
      <w:r w:rsidRPr="00380B24">
        <w:rPr>
          <w:noProof/>
        </w:rPr>
        <w:t>’s impact on market fragmentation, trust</w:t>
      </w:r>
      <w:r w:rsidR="5B57EC45" w:rsidRPr="00380B24">
        <w:rPr>
          <w:noProof/>
        </w:rPr>
        <w:t xml:space="preserve"> and</w:t>
      </w:r>
      <w:r w:rsidRPr="00380B24">
        <w:rPr>
          <w:noProof/>
        </w:rPr>
        <w:t xml:space="preserve"> transparency. The lack of implemented schemes means that many of </w:t>
      </w:r>
      <w:r w:rsidR="64B2ABE6" w:rsidRPr="00380B24">
        <w:rPr>
          <w:noProof/>
        </w:rPr>
        <w:t>ECCF</w:t>
      </w:r>
      <w:r w:rsidRPr="00380B24">
        <w:rPr>
          <w:noProof/>
        </w:rPr>
        <w:t>’s strengths remain ‘potential’ rather than realised</w:t>
      </w:r>
      <w:r w:rsidR="5B57EC45" w:rsidRPr="00380B24">
        <w:rPr>
          <w:noProof/>
        </w:rPr>
        <w:t xml:space="preserve"> and</w:t>
      </w:r>
      <w:r w:rsidRPr="00380B24">
        <w:rPr>
          <w:noProof/>
        </w:rPr>
        <w:t xml:space="preserve"> the benefits for businesses and citizens are yet to materialise.</w:t>
      </w:r>
    </w:p>
    <w:p w14:paraId="6803783F" w14:textId="3A5A02EF" w:rsidR="00377C9A" w:rsidRPr="00380B24" w:rsidRDefault="285CAECE" w:rsidP="00377C9A">
      <w:pPr>
        <w:pStyle w:val="Text1"/>
        <w:ind w:left="0"/>
        <w:rPr>
          <w:noProof/>
        </w:rPr>
      </w:pPr>
      <w:r w:rsidRPr="00380B24">
        <w:rPr>
          <w:noProof/>
        </w:rPr>
        <w:t>The evaluation finds that the EU’s role has been essential in bringing together diverse actors to work on shared solutions that would not have been possible at national level. ENISA’s decentralised structure and the ECCF’s harmonised approach have enabled economies of scale</w:t>
      </w:r>
      <w:r w:rsidR="5B57EC45" w:rsidRPr="00380B24">
        <w:rPr>
          <w:noProof/>
        </w:rPr>
        <w:t xml:space="preserve"> and</w:t>
      </w:r>
      <w:r w:rsidRPr="00380B24">
        <w:rPr>
          <w:noProof/>
        </w:rPr>
        <w:t xml:space="preserve"> safeguarded key EU interests in cybersecurity. Stakeholders consistently noted that, without EU involvement, coordination, expertise development</w:t>
      </w:r>
      <w:r w:rsidR="5B57EC45" w:rsidRPr="00380B24">
        <w:rPr>
          <w:noProof/>
        </w:rPr>
        <w:t xml:space="preserve"> and</w:t>
      </w:r>
      <w:r w:rsidRPr="00380B24">
        <w:rPr>
          <w:noProof/>
        </w:rPr>
        <w:t xml:space="preserve"> cross-border cooperation would be significantly weaker, leading to fragmented approaches and increased costs.</w:t>
      </w:r>
    </w:p>
    <w:p w14:paraId="06352CBA" w14:textId="3CBFF9B8" w:rsidR="00377C9A" w:rsidRPr="00380B24" w:rsidRDefault="285CAECE" w:rsidP="00377C9A">
      <w:pPr>
        <w:pStyle w:val="Text1"/>
        <w:ind w:left="0"/>
        <w:rPr>
          <w:noProof/>
        </w:rPr>
      </w:pPr>
      <w:r w:rsidRPr="00380B24">
        <w:rPr>
          <w:noProof/>
        </w:rPr>
        <w:t>Unintended effects have also emerged.  The politicisation of debates around certification schemes (</w:t>
      </w:r>
      <w:r w:rsidR="00A12133" w:rsidRPr="00380B24">
        <w:rPr>
          <w:noProof/>
        </w:rPr>
        <w:t>e.g.</w:t>
      </w:r>
      <w:r w:rsidRPr="00380B24">
        <w:rPr>
          <w:noProof/>
        </w:rPr>
        <w:t xml:space="preserve"> cloud sovereignty requirements) has led to delays and decreased trust among stakeholders. Nevertheless, the overall impact of the </w:t>
      </w:r>
      <w:r w:rsidR="009F05A3" w:rsidRPr="00380B24">
        <w:rPr>
          <w:noProof/>
        </w:rPr>
        <w:t>action</w:t>
      </w:r>
      <w:r w:rsidRPr="00380B24">
        <w:rPr>
          <w:noProof/>
        </w:rPr>
        <w:t xml:space="preserve"> remains positive, with stakeholders recognising the need for continued adaptation and coordination.</w:t>
      </w:r>
    </w:p>
    <w:p w14:paraId="71C2E915" w14:textId="5890778A" w:rsidR="00377C9A" w:rsidRPr="00380B24" w:rsidRDefault="285CAECE" w:rsidP="00377C9A">
      <w:pPr>
        <w:pStyle w:val="Text1"/>
        <w:ind w:left="0"/>
        <w:rPr>
          <w:noProof/>
        </w:rPr>
      </w:pPr>
      <w:r w:rsidRPr="00380B24">
        <w:rPr>
          <w:noProof/>
        </w:rPr>
        <w:t>In terms of regulatory simplification and burden reduction (REFIT), the evaluation highlights the importance of streamlining reporting requirements, improving communication channels</w:t>
      </w:r>
      <w:r w:rsidR="5B57EC45" w:rsidRPr="00380B24">
        <w:rPr>
          <w:noProof/>
        </w:rPr>
        <w:t xml:space="preserve"> and</w:t>
      </w:r>
      <w:r w:rsidRPr="00380B24">
        <w:rPr>
          <w:noProof/>
        </w:rPr>
        <w:t xml:space="preserve"> making ENISA’s outputs more accessible and tailored to stakeholder needs. Stakeholders suggested that more concise, practical reports and greater use of visualisations would enhance effectiveness and reduce unnecessary complexity.</w:t>
      </w:r>
    </w:p>
    <w:p w14:paraId="1A9F850C" w14:textId="08969D8A" w:rsidR="00EC517C" w:rsidRPr="00380B24" w:rsidRDefault="4BFB9044" w:rsidP="5EE4E8B7">
      <w:pPr>
        <w:pStyle w:val="Heading1"/>
        <w:numPr>
          <w:ilvl w:val="1"/>
          <w:numId w:val="3"/>
        </w:numPr>
        <w:rPr>
          <w:rFonts w:ascii="Times New Roman Bold" w:hAnsi="Times New Roman Bold"/>
          <w:b w:val="0"/>
          <w:smallCaps w:val="0"/>
          <w:noProof/>
        </w:rPr>
      </w:pPr>
      <w:bookmarkStart w:id="42" w:name="_Toc218855949"/>
      <w:r w:rsidRPr="00380B24">
        <w:rPr>
          <w:rFonts w:ascii="Times New Roman Bold" w:hAnsi="Times New Roman Bold"/>
          <w:b w:val="0"/>
          <w:smallCaps w:val="0"/>
          <w:noProof/>
        </w:rPr>
        <w:t>Lesson</w:t>
      </w:r>
      <w:r w:rsidR="37F55343" w:rsidRPr="00380B24">
        <w:rPr>
          <w:rFonts w:ascii="Times New Roman Bold" w:hAnsi="Times New Roman Bold"/>
          <w:b w:val="0"/>
          <w:smallCaps w:val="0"/>
          <w:noProof/>
        </w:rPr>
        <w:t>s</w:t>
      </w:r>
      <w:r w:rsidRPr="00380B24">
        <w:rPr>
          <w:rFonts w:ascii="Times New Roman Bold" w:hAnsi="Times New Roman Bold"/>
          <w:b w:val="0"/>
          <w:smallCaps w:val="0"/>
          <w:noProof/>
        </w:rPr>
        <w:t xml:space="preserve"> learned</w:t>
      </w:r>
      <w:bookmarkEnd w:id="42"/>
    </w:p>
    <w:p w14:paraId="73B32A43" w14:textId="77777777" w:rsidR="00F768B4" w:rsidRPr="00380B24" w:rsidRDefault="00F768B4" w:rsidP="00F768B4">
      <w:pPr>
        <w:pStyle w:val="Text1"/>
        <w:ind w:left="0"/>
        <w:rPr>
          <w:noProof/>
        </w:rPr>
      </w:pPr>
      <w:r w:rsidRPr="00380B24">
        <w:rPr>
          <w:noProof/>
        </w:rPr>
        <w:t>The evaluation yields several lessons that are relevant for future policy development, while acknowledging that some findings remain preliminary and require ongoing monitoring.</w:t>
      </w:r>
    </w:p>
    <w:p w14:paraId="4EB36462" w14:textId="2FFBEE5C" w:rsidR="00F768B4" w:rsidRPr="00380B24" w:rsidRDefault="55E91A44" w:rsidP="00F768B4">
      <w:pPr>
        <w:pStyle w:val="Text1"/>
        <w:ind w:left="0"/>
        <w:rPr>
          <w:noProof/>
        </w:rPr>
      </w:pPr>
      <w:r w:rsidRPr="00380B24">
        <w:rPr>
          <w:noProof/>
        </w:rPr>
        <w:t xml:space="preserve">First, ENISA’s expanding mandate and the evolving cybersecurity landscape </w:t>
      </w:r>
      <w:r w:rsidR="00910075" w:rsidRPr="00380B24">
        <w:rPr>
          <w:noProof/>
        </w:rPr>
        <w:t xml:space="preserve">would benefit from </w:t>
      </w:r>
      <w:r w:rsidRPr="00380B24">
        <w:rPr>
          <w:noProof/>
        </w:rPr>
        <w:t xml:space="preserve">a </w:t>
      </w:r>
      <w:r w:rsidRPr="00380B24">
        <w:rPr>
          <w:b/>
          <w:bCs/>
          <w:noProof/>
        </w:rPr>
        <w:t>flexible approach to resource allocation and prioritisation</w:t>
      </w:r>
      <w:r w:rsidRPr="00380B24">
        <w:rPr>
          <w:noProof/>
        </w:rPr>
        <w:t xml:space="preserve">. </w:t>
      </w:r>
      <w:r w:rsidR="00EA4B39" w:rsidRPr="00380B24">
        <w:rPr>
          <w:noProof/>
        </w:rPr>
        <w:t>ENISA</w:t>
      </w:r>
      <w:r w:rsidRPr="00380B24">
        <w:rPr>
          <w:noProof/>
        </w:rPr>
        <w:t>’s effectiveness depends on its ability to match its growing responsibilities with adequate human and financial resources. Lessons from stakeholder consultations indicate that secondment of national officials, partnerships with academic institutions</w:t>
      </w:r>
      <w:r w:rsidR="5B57EC45" w:rsidRPr="00380B24">
        <w:rPr>
          <w:noProof/>
        </w:rPr>
        <w:t xml:space="preserve"> and</w:t>
      </w:r>
      <w:r w:rsidRPr="00380B24">
        <w:rPr>
          <w:noProof/>
        </w:rPr>
        <w:t xml:space="preserve"> targeted recruitment programmes could </w:t>
      </w:r>
      <w:r w:rsidR="00EA4B39" w:rsidRPr="00380B24">
        <w:rPr>
          <w:noProof/>
        </w:rPr>
        <w:t>go some way to addressing</w:t>
      </w:r>
      <w:r w:rsidRPr="00380B24">
        <w:rPr>
          <w:noProof/>
        </w:rPr>
        <w:t xml:space="preserve"> resource gaps and improv</w:t>
      </w:r>
      <w:r w:rsidR="00EA4B39" w:rsidRPr="00380B24">
        <w:rPr>
          <w:noProof/>
        </w:rPr>
        <w:t>ing</w:t>
      </w:r>
      <w:r w:rsidRPr="00380B24">
        <w:rPr>
          <w:noProof/>
        </w:rPr>
        <w:t xml:space="preserve"> capacity.</w:t>
      </w:r>
    </w:p>
    <w:p w14:paraId="652D06AC" w14:textId="2221578E" w:rsidR="00F768B4" w:rsidRPr="00380B24" w:rsidRDefault="55E91A44" w:rsidP="00F768B4">
      <w:pPr>
        <w:pStyle w:val="Text1"/>
        <w:ind w:left="0"/>
        <w:rPr>
          <w:noProof/>
        </w:rPr>
      </w:pPr>
      <w:r w:rsidRPr="00380B24">
        <w:rPr>
          <w:noProof/>
        </w:rPr>
        <w:t xml:space="preserve">Second, the </w:t>
      </w:r>
      <w:r w:rsidRPr="00380B24">
        <w:rPr>
          <w:b/>
          <w:bCs/>
          <w:noProof/>
        </w:rPr>
        <w:t>quality of stakeholder engagement</w:t>
      </w:r>
      <w:r w:rsidRPr="00380B24">
        <w:rPr>
          <w:noProof/>
        </w:rPr>
        <w:t xml:space="preserve"> is a critical determinant of success. ENISA’s effectiveness, efficiency</w:t>
      </w:r>
      <w:r w:rsidR="5B57EC45" w:rsidRPr="00380B24">
        <w:rPr>
          <w:noProof/>
        </w:rPr>
        <w:t xml:space="preserve"> and</w:t>
      </w:r>
      <w:r w:rsidRPr="00380B24">
        <w:rPr>
          <w:noProof/>
        </w:rPr>
        <w:t xml:space="preserve"> relevance are closely linked to its relationships with Member States, EU institutions</w:t>
      </w:r>
      <w:r w:rsidR="5B57EC45" w:rsidRPr="00380B24">
        <w:rPr>
          <w:noProof/>
        </w:rPr>
        <w:t xml:space="preserve"> and</w:t>
      </w:r>
      <w:r w:rsidRPr="00380B24">
        <w:rPr>
          <w:noProof/>
        </w:rPr>
        <w:t xml:space="preserve"> industry. The evaluation suggests that ENISA </w:t>
      </w:r>
      <w:r w:rsidR="00887D12" w:rsidRPr="00380B24">
        <w:rPr>
          <w:noProof/>
        </w:rPr>
        <w:t>c</w:t>
      </w:r>
      <w:r w:rsidRPr="00380B24">
        <w:rPr>
          <w:noProof/>
        </w:rPr>
        <w:t>ould further develop its cooperation strategies, including clearer communication campaigns, more structured engagement with industry (especially SMEs)</w:t>
      </w:r>
      <w:r w:rsidR="5B57EC45" w:rsidRPr="00380B24">
        <w:rPr>
          <w:noProof/>
        </w:rPr>
        <w:t xml:space="preserve"> and</w:t>
      </w:r>
      <w:r w:rsidRPr="00380B24">
        <w:rPr>
          <w:noProof/>
        </w:rPr>
        <w:t xml:space="preserve"> </w:t>
      </w:r>
      <w:r w:rsidR="00AB7205" w:rsidRPr="00380B24">
        <w:rPr>
          <w:noProof/>
        </w:rPr>
        <w:t xml:space="preserve">improved </w:t>
      </w:r>
      <w:r w:rsidRPr="00380B24">
        <w:rPr>
          <w:noProof/>
        </w:rPr>
        <w:t xml:space="preserve">feedback mechanisms. </w:t>
      </w:r>
    </w:p>
    <w:p w14:paraId="60B3BDC1" w14:textId="41F24C9D" w:rsidR="00F768B4" w:rsidRPr="00380B24" w:rsidRDefault="55E91A44" w:rsidP="00F768B4">
      <w:pPr>
        <w:pStyle w:val="Text1"/>
        <w:ind w:left="0"/>
        <w:rPr>
          <w:noProof/>
        </w:rPr>
      </w:pPr>
      <w:r w:rsidRPr="00380B24">
        <w:rPr>
          <w:noProof/>
        </w:rPr>
        <w:t xml:space="preserve">Third, the ECCF’s experience </w:t>
      </w:r>
      <w:r w:rsidR="00BF3641" w:rsidRPr="00380B24">
        <w:rPr>
          <w:noProof/>
        </w:rPr>
        <w:t>highlights the importance of having</w:t>
      </w:r>
      <w:r w:rsidRPr="00380B24">
        <w:rPr>
          <w:noProof/>
        </w:rPr>
        <w:t xml:space="preserve"> </w:t>
      </w:r>
      <w:r w:rsidRPr="00380B24">
        <w:rPr>
          <w:b/>
          <w:bCs/>
          <w:noProof/>
        </w:rPr>
        <w:t>clear roles and responsibilities in scheme implementation and maintenance</w:t>
      </w:r>
      <w:r w:rsidRPr="00380B24">
        <w:rPr>
          <w:noProof/>
        </w:rPr>
        <w:t>.</w:t>
      </w:r>
      <w:r w:rsidR="67E3462E" w:rsidRPr="00380B24">
        <w:rPr>
          <w:noProof/>
        </w:rPr>
        <w:t xml:space="preserve"> </w:t>
      </w:r>
      <w:r w:rsidR="67E3462E" w:rsidRPr="00380B24">
        <w:rPr>
          <w:noProof/>
          <w:color w:val="000000" w:themeColor="text1"/>
        </w:rPr>
        <w:t>Despite ENISA’s pivotal role in fostering cooperation and operational cohesiveness among Member States and other stakeholders, constraints on the efficiency and effectiveness of the ECCF have been evident</w:t>
      </w:r>
      <w:r w:rsidR="00AB7205" w:rsidRPr="00380B24">
        <w:rPr>
          <w:noProof/>
          <w:color w:val="000000" w:themeColor="text1"/>
        </w:rPr>
        <w:t>,</w:t>
      </w:r>
      <w:r w:rsidR="67E3462E" w:rsidRPr="00380B24">
        <w:rPr>
          <w:noProof/>
          <w:color w:val="000000" w:themeColor="text1"/>
        </w:rPr>
        <w:t xml:space="preserve"> mainly due to the complexities of scheme adoption processes. These issues highlight the necessity</w:t>
      </w:r>
      <w:r w:rsidR="00AB7205" w:rsidRPr="00380B24">
        <w:rPr>
          <w:noProof/>
          <w:color w:val="000000" w:themeColor="text1"/>
        </w:rPr>
        <w:t xml:space="preserve"> of</w:t>
      </w:r>
      <w:r w:rsidR="67E3462E" w:rsidRPr="00380B24">
        <w:rPr>
          <w:noProof/>
          <w:color w:val="000000" w:themeColor="text1"/>
        </w:rPr>
        <w:t xml:space="preserve"> a substantial revision in governance structures to </w:t>
      </w:r>
      <w:r w:rsidR="003018AB" w:rsidRPr="00380B24">
        <w:rPr>
          <w:noProof/>
          <w:color w:val="000000" w:themeColor="text1"/>
        </w:rPr>
        <w:t xml:space="preserve">improve </w:t>
      </w:r>
      <w:r w:rsidR="67E3462E" w:rsidRPr="00380B24">
        <w:rPr>
          <w:noProof/>
          <w:color w:val="000000" w:themeColor="text1"/>
        </w:rPr>
        <w:t>operational clarity and accountability at all levels. </w:t>
      </w:r>
      <w:r w:rsidRPr="00380B24">
        <w:rPr>
          <w:noProof/>
        </w:rPr>
        <w:t xml:space="preserve">The evaluation also points to the </w:t>
      </w:r>
      <w:r w:rsidR="002E16DC" w:rsidRPr="00380B24">
        <w:rPr>
          <w:noProof/>
        </w:rPr>
        <w:t xml:space="preserve">importance </w:t>
      </w:r>
      <w:r w:rsidRPr="00380B24">
        <w:rPr>
          <w:noProof/>
        </w:rPr>
        <w:t>for more granular scheme requests, early preparatory analysis</w:t>
      </w:r>
      <w:r w:rsidR="5B57EC45" w:rsidRPr="00380B24">
        <w:rPr>
          <w:noProof/>
        </w:rPr>
        <w:t xml:space="preserve"> and</w:t>
      </w:r>
      <w:r w:rsidRPr="00380B24">
        <w:rPr>
          <w:noProof/>
        </w:rPr>
        <w:t xml:space="preserve"> regular updates to work programmes to align expectations and </w:t>
      </w:r>
      <w:r w:rsidR="003018AB" w:rsidRPr="00380B24">
        <w:rPr>
          <w:noProof/>
        </w:rPr>
        <w:t>smoothen</w:t>
      </w:r>
      <w:r w:rsidRPr="00380B24">
        <w:rPr>
          <w:noProof/>
        </w:rPr>
        <w:t xml:space="preserve"> adoption processes.</w:t>
      </w:r>
    </w:p>
    <w:p w14:paraId="4A9364BC" w14:textId="5F005A78" w:rsidR="00281DE3" w:rsidRPr="00380B24" w:rsidRDefault="71CD0372" w:rsidP="5EE4E8B7">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Fourth</w:t>
      </w:r>
      <w:r w:rsidR="11BCDD43" w:rsidRPr="00380B24">
        <w:rPr>
          <w:rFonts w:eastAsia="Times New Roman" w:cs="Times New Roman"/>
          <w:noProof/>
          <w:color w:val="000000" w:themeColor="text1"/>
        </w:rPr>
        <w:t>, d</w:t>
      </w:r>
      <w:r w:rsidR="1674F82A" w:rsidRPr="00380B24">
        <w:rPr>
          <w:rFonts w:eastAsia="Times New Roman" w:cs="Times New Roman"/>
          <w:noProof/>
          <w:color w:val="000000" w:themeColor="text1"/>
        </w:rPr>
        <w:t xml:space="preserve">eveloping </w:t>
      </w:r>
      <w:r w:rsidR="1674F82A" w:rsidRPr="00380B24">
        <w:rPr>
          <w:rFonts w:eastAsia="Times New Roman" w:cs="Times New Roman"/>
          <w:b/>
          <w:bCs/>
          <w:noProof/>
          <w:color w:val="000000" w:themeColor="text1"/>
        </w:rPr>
        <w:t>streamlined decision-making processes</w:t>
      </w:r>
      <w:r w:rsidR="1674F82A" w:rsidRPr="00380B24">
        <w:rPr>
          <w:rFonts w:eastAsia="Times New Roman" w:cs="Times New Roman"/>
          <w:noProof/>
          <w:color w:val="000000" w:themeColor="text1"/>
        </w:rPr>
        <w:t xml:space="preserve"> within the ECCF which clarify roles and responsibilities will promote transparency and efficiency, particularly in collaborative efforts among Member States, the Commission, and ENISA. This will foster accountability and reduce inefficiencies. </w:t>
      </w:r>
    </w:p>
    <w:p w14:paraId="693443DD" w14:textId="43E22E61" w:rsidR="00692751" w:rsidRPr="00380B24" w:rsidRDefault="71CD0372" w:rsidP="5EE4E8B7">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Fifth</w:t>
      </w:r>
      <w:r w:rsidR="11BCDD43" w:rsidRPr="00380B24">
        <w:rPr>
          <w:rFonts w:eastAsia="Times New Roman" w:cs="Times New Roman"/>
          <w:noProof/>
          <w:color w:val="000000" w:themeColor="text1"/>
        </w:rPr>
        <w:t>, a</w:t>
      </w:r>
      <w:r w:rsidR="39B804E8" w:rsidRPr="00380B24">
        <w:rPr>
          <w:rFonts w:eastAsia="Times New Roman" w:cs="Times New Roman"/>
          <w:noProof/>
          <w:color w:val="000000" w:themeColor="text1"/>
        </w:rPr>
        <w:t xml:space="preserve"> </w:t>
      </w:r>
      <w:r w:rsidR="1674F82A" w:rsidRPr="00380B24">
        <w:rPr>
          <w:rFonts w:eastAsia="Times New Roman" w:cs="Times New Roman"/>
          <w:noProof/>
          <w:color w:val="000000" w:themeColor="text1"/>
        </w:rPr>
        <w:t xml:space="preserve">commitment to </w:t>
      </w:r>
      <w:r w:rsidR="1674F82A" w:rsidRPr="00380B24">
        <w:rPr>
          <w:rFonts w:eastAsia="Times New Roman" w:cs="Times New Roman"/>
          <w:b/>
          <w:bCs/>
          <w:noProof/>
          <w:color w:val="000000" w:themeColor="text1"/>
        </w:rPr>
        <w:t>setting and adhering to realistic timelines</w:t>
      </w:r>
      <w:r w:rsidR="1674F82A" w:rsidRPr="00380B24">
        <w:rPr>
          <w:rFonts w:eastAsia="Times New Roman" w:cs="Times New Roman"/>
          <w:noProof/>
          <w:color w:val="000000" w:themeColor="text1"/>
        </w:rPr>
        <w:t xml:space="preserve"> for the development and implementation of certification schemes is essential. This involves supporting detailed technical analysis and bolstering preparatory efforts to effectively anticipate and mitigate political influences. </w:t>
      </w:r>
    </w:p>
    <w:p w14:paraId="61283D66" w14:textId="2367648D" w:rsidR="00412E05" w:rsidRPr="00380B24" w:rsidRDefault="71CD0372" w:rsidP="5EE4E8B7">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Sixth</w:t>
      </w:r>
      <w:r w:rsidR="1674F82A" w:rsidRPr="00380B24">
        <w:rPr>
          <w:rFonts w:eastAsia="Times New Roman" w:cs="Times New Roman"/>
          <w:noProof/>
          <w:color w:val="000000" w:themeColor="text1"/>
        </w:rPr>
        <w:t>, actively investing in</w:t>
      </w:r>
      <w:r w:rsidR="00AB7205" w:rsidRPr="00380B24">
        <w:rPr>
          <w:rFonts w:eastAsia="Times New Roman" w:cs="Times New Roman"/>
          <w:noProof/>
          <w:color w:val="000000" w:themeColor="text1"/>
        </w:rPr>
        <w:t xml:space="preserve"> the</w:t>
      </w:r>
      <w:r w:rsidR="1674F82A" w:rsidRPr="00380B24">
        <w:rPr>
          <w:rFonts w:eastAsia="Times New Roman" w:cs="Times New Roman"/>
          <w:noProof/>
          <w:color w:val="000000" w:themeColor="text1"/>
        </w:rPr>
        <w:t xml:space="preserve"> </w:t>
      </w:r>
      <w:r w:rsidR="1674F82A" w:rsidRPr="00380B24">
        <w:rPr>
          <w:rFonts w:eastAsia="Times New Roman" w:cs="Times New Roman"/>
          <w:b/>
          <w:bCs/>
          <w:noProof/>
          <w:color w:val="000000" w:themeColor="text1"/>
        </w:rPr>
        <w:t>training and retention of skilled personnel</w:t>
      </w:r>
      <w:r w:rsidR="1674F82A" w:rsidRPr="00380B24">
        <w:rPr>
          <w:rFonts w:eastAsia="Times New Roman" w:cs="Times New Roman"/>
          <w:noProof/>
          <w:color w:val="000000" w:themeColor="text1"/>
        </w:rPr>
        <w:t xml:space="preserve"> within ENISA is crucial to ensuring continuity and expertise when navigating complex cybersecurity challenges. Long-term workforce stability will be vital to maintaining the ECCF’s operational efficacy. </w:t>
      </w:r>
    </w:p>
    <w:p w14:paraId="425A12D5" w14:textId="0C30F643" w:rsidR="00692751" w:rsidRPr="00380B24" w:rsidRDefault="7F5793D8" w:rsidP="5EE4E8B7">
      <w:pPr>
        <w:spacing w:after="120" w:line="240" w:lineRule="auto"/>
        <w:jc w:val="both"/>
        <w:rPr>
          <w:noProof/>
        </w:rPr>
      </w:pPr>
      <w:r w:rsidRPr="00380B24">
        <w:rPr>
          <w:rFonts w:eastAsia="Times New Roman" w:cs="Times New Roman"/>
          <w:noProof/>
          <w:color w:val="000000" w:themeColor="text1"/>
        </w:rPr>
        <w:t>Seventh</w:t>
      </w:r>
      <w:r w:rsidR="1674F82A" w:rsidRPr="00380B24">
        <w:rPr>
          <w:rFonts w:eastAsia="Times New Roman" w:cs="Times New Roman"/>
          <w:noProof/>
          <w:color w:val="000000" w:themeColor="text1"/>
        </w:rPr>
        <w:t xml:space="preserve">, industry and consumer </w:t>
      </w:r>
      <w:r w:rsidR="1674F82A" w:rsidRPr="00380B24">
        <w:rPr>
          <w:rFonts w:eastAsia="Times New Roman" w:cs="Times New Roman"/>
          <w:b/>
          <w:bCs/>
          <w:noProof/>
          <w:color w:val="000000" w:themeColor="text1"/>
        </w:rPr>
        <w:t>awareness</w:t>
      </w:r>
      <w:r w:rsidR="332E528B" w:rsidRPr="00380B24">
        <w:rPr>
          <w:rFonts w:eastAsia="Times New Roman" w:cs="Times New Roman"/>
          <w:b/>
          <w:bCs/>
          <w:noProof/>
          <w:color w:val="000000" w:themeColor="text1"/>
        </w:rPr>
        <w:t xml:space="preserve"> about the ECCF</w:t>
      </w:r>
      <w:r w:rsidR="1674F82A" w:rsidRPr="00380B24">
        <w:rPr>
          <w:rFonts w:eastAsia="Times New Roman" w:cs="Times New Roman"/>
          <w:b/>
          <w:bCs/>
          <w:noProof/>
          <w:color w:val="000000" w:themeColor="text1"/>
        </w:rPr>
        <w:t xml:space="preserve"> </w:t>
      </w:r>
      <w:r w:rsidR="0052365A" w:rsidRPr="00380B24">
        <w:rPr>
          <w:rFonts w:eastAsia="Times New Roman" w:cs="Times New Roman"/>
          <w:b/>
          <w:bCs/>
          <w:noProof/>
          <w:color w:val="000000" w:themeColor="text1"/>
        </w:rPr>
        <w:t>c</w:t>
      </w:r>
      <w:r w:rsidR="1674F82A" w:rsidRPr="00380B24">
        <w:rPr>
          <w:rFonts w:eastAsia="Times New Roman" w:cs="Times New Roman"/>
          <w:b/>
          <w:bCs/>
          <w:noProof/>
          <w:color w:val="000000" w:themeColor="text1"/>
        </w:rPr>
        <w:t>ould be increased</w:t>
      </w:r>
      <w:r w:rsidR="1674F82A" w:rsidRPr="00380B24">
        <w:rPr>
          <w:rFonts w:eastAsia="Times New Roman" w:cs="Times New Roman"/>
          <w:noProof/>
          <w:color w:val="000000" w:themeColor="text1"/>
        </w:rPr>
        <w:t xml:space="preserve"> through targeted campaigns and strategic involvement, emphasising the value of certified products and services. A proactive approach </w:t>
      </w:r>
      <w:r w:rsidR="00AB6B77" w:rsidRPr="00380B24">
        <w:rPr>
          <w:rFonts w:eastAsia="Times New Roman" w:cs="Times New Roman"/>
          <w:noProof/>
          <w:color w:val="000000" w:themeColor="text1"/>
        </w:rPr>
        <w:t>to</w:t>
      </w:r>
      <w:r w:rsidR="1674F82A" w:rsidRPr="00380B24">
        <w:rPr>
          <w:rFonts w:eastAsia="Times New Roman" w:cs="Times New Roman"/>
          <w:noProof/>
          <w:color w:val="000000" w:themeColor="text1"/>
        </w:rPr>
        <w:t xml:space="preserve"> garnering stakeholder support is critical to boosting demand and trust in ECCF initiatives. </w:t>
      </w:r>
      <w:r w:rsidR="1674F82A" w:rsidRPr="00380B24">
        <w:rPr>
          <w:noProof/>
        </w:rPr>
        <w:t xml:space="preserve"> </w:t>
      </w:r>
    </w:p>
    <w:p w14:paraId="539CC643" w14:textId="156948A4" w:rsidR="00F768B4" w:rsidRPr="00380B24" w:rsidRDefault="3669737A" w:rsidP="00F768B4">
      <w:pPr>
        <w:pStyle w:val="Text1"/>
        <w:ind w:left="0"/>
        <w:rPr>
          <w:noProof/>
        </w:rPr>
      </w:pPr>
      <w:r w:rsidRPr="00380B24">
        <w:rPr>
          <w:noProof/>
        </w:rPr>
        <w:t>Eight</w:t>
      </w:r>
      <w:r w:rsidR="00AB7205" w:rsidRPr="00380B24">
        <w:rPr>
          <w:noProof/>
        </w:rPr>
        <w:t>h</w:t>
      </w:r>
      <w:r w:rsidR="55E91A44" w:rsidRPr="00380B24">
        <w:rPr>
          <w:noProof/>
        </w:rPr>
        <w:t xml:space="preserve">, the relevance and </w:t>
      </w:r>
      <w:r w:rsidR="55E91A44" w:rsidRPr="00380B24">
        <w:rPr>
          <w:b/>
          <w:bCs/>
          <w:noProof/>
        </w:rPr>
        <w:t xml:space="preserve">added value </w:t>
      </w:r>
      <w:r w:rsidR="00AB7205" w:rsidRPr="00380B24">
        <w:rPr>
          <w:b/>
          <w:bCs/>
          <w:noProof/>
        </w:rPr>
        <w:t xml:space="preserve">of these efforts </w:t>
      </w:r>
      <w:r w:rsidR="55E91A44" w:rsidRPr="00380B24">
        <w:rPr>
          <w:b/>
          <w:bCs/>
          <w:noProof/>
        </w:rPr>
        <w:t>remain ‘potential’</w:t>
      </w:r>
      <w:r w:rsidR="55E91A44" w:rsidRPr="00380B24">
        <w:rPr>
          <w:noProof/>
        </w:rPr>
        <w:t xml:space="preserve"> until schemes are fully implemented and maintained. Promoting uptake among industry, raising awareness among consumers</w:t>
      </w:r>
      <w:r w:rsidR="5B57EC45" w:rsidRPr="00380B24">
        <w:rPr>
          <w:noProof/>
        </w:rPr>
        <w:t xml:space="preserve"> and</w:t>
      </w:r>
      <w:r w:rsidR="55E91A44" w:rsidRPr="00380B24">
        <w:rPr>
          <w:noProof/>
        </w:rPr>
        <w:t xml:space="preserve"> linking scheme planning to threat monitoring and legislative developments are essential for realising the full benefits of the ECCF.</w:t>
      </w:r>
    </w:p>
    <w:p w14:paraId="34EBA3B4" w14:textId="733597B9" w:rsidR="00F768B4" w:rsidRPr="00380B24" w:rsidRDefault="55E91A44" w:rsidP="00F768B4">
      <w:pPr>
        <w:pStyle w:val="Text1"/>
        <w:ind w:left="0"/>
        <w:rPr>
          <w:noProof/>
        </w:rPr>
      </w:pPr>
      <w:r w:rsidRPr="00380B24">
        <w:rPr>
          <w:noProof/>
        </w:rPr>
        <w:t xml:space="preserve">Finally, the evaluation identifies opportunities for </w:t>
      </w:r>
      <w:r w:rsidRPr="00380B24">
        <w:rPr>
          <w:b/>
          <w:bCs/>
          <w:noProof/>
        </w:rPr>
        <w:t>regulatory simplification and burden reduction</w:t>
      </w:r>
      <w:r w:rsidRPr="00380B24">
        <w:rPr>
          <w:noProof/>
        </w:rPr>
        <w:t>. Streamlining administrative processes, clarifying terminology</w:t>
      </w:r>
      <w:r w:rsidR="5B57EC45" w:rsidRPr="00380B24">
        <w:rPr>
          <w:noProof/>
        </w:rPr>
        <w:t xml:space="preserve"> and</w:t>
      </w:r>
      <w:r w:rsidRPr="00380B24">
        <w:rPr>
          <w:noProof/>
        </w:rPr>
        <w:t xml:space="preserve"> harmonising requirements across legislative acts can help reduce unnecessary complexity and improve efficiency. Stakeholders emphasised the value of voluntary approaches, clear guidance documents</w:t>
      </w:r>
      <w:r w:rsidR="5B57EC45" w:rsidRPr="00380B24">
        <w:rPr>
          <w:noProof/>
        </w:rPr>
        <w:t xml:space="preserve"> and</w:t>
      </w:r>
      <w:r w:rsidRPr="00380B24">
        <w:rPr>
          <w:noProof/>
        </w:rPr>
        <w:t xml:space="preserve"> coordinated implementation to avoid overlaps and ensure coherence.</w:t>
      </w:r>
    </w:p>
    <w:p w14:paraId="2A6E6665" w14:textId="46142E4C" w:rsidR="009B07F9" w:rsidRPr="00380B24" w:rsidRDefault="00F768B4" w:rsidP="00F768B4">
      <w:pPr>
        <w:pStyle w:val="Text1"/>
        <w:ind w:left="0"/>
        <w:rPr>
          <w:noProof/>
        </w:rPr>
      </w:pPr>
      <w:r w:rsidRPr="00380B24">
        <w:rPr>
          <w:noProof/>
        </w:rPr>
        <w:t xml:space="preserve">Some findings, such as the long-term impact of new certification schemes and the effectiveness of market surveillance, are too preliminary to draw firm conclusions and warrant a </w:t>
      </w:r>
      <w:r w:rsidR="00A12133" w:rsidRPr="00380B24">
        <w:rPr>
          <w:noProof/>
        </w:rPr>
        <w:t>‘</w:t>
      </w:r>
      <w:r w:rsidRPr="00380B24">
        <w:rPr>
          <w:noProof/>
        </w:rPr>
        <w:t>wait and see</w:t>
      </w:r>
      <w:r w:rsidR="00A12133" w:rsidRPr="00380B24">
        <w:rPr>
          <w:noProof/>
        </w:rPr>
        <w:t>’</w:t>
      </w:r>
      <w:r w:rsidRPr="00380B24">
        <w:rPr>
          <w:noProof/>
        </w:rPr>
        <w:t xml:space="preserve"> approach. Ongoing monitoring and stakeholder engagement will be necessary to assess whether these issues resolve </w:t>
      </w:r>
      <w:r w:rsidR="00AB6B77" w:rsidRPr="00380B24">
        <w:rPr>
          <w:noProof/>
        </w:rPr>
        <w:t xml:space="preserve">themselves </w:t>
      </w:r>
      <w:r w:rsidRPr="00380B24">
        <w:rPr>
          <w:noProof/>
        </w:rPr>
        <w:t>over time or require further intervention.</w:t>
      </w:r>
    </w:p>
    <w:p w14:paraId="04E9D507" w14:textId="77777777" w:rsidR="009B07F9" w:rsidRPr="00380B24" w:rsidRDefault="009B07F9" w:rsidP="009B07F9">
      <w:pPr>
        <w:pStyle w:val="Text1"/>
        <w:rPr>
          <w:noProof/>
        </w:rPr>
      </w:pPr>
    </w:p>
    <w:p w14:paraId="5CA33E0A" w14:textId="07FB391F" w:rsidR="0038355E" w:rsidRPr="00380B24" w:rsidRDefault="0038355E" w:rsidP="00DC2CFF">
      <w:pPr>
        <w:jc w:val="both"/>
        <w:rPr>
          <w:rFonts w:cs="Times New Roman"/>
          <w:noProof/>
          <w:szCs w:val="24"/>
        </w:rPr>
        <w:sectPr w:rsidR="0038355E" w:rsidRPr="00380B24" w:rsidSect="00DC2CFF">
          <w:headerReference w:type="even" r:id="rId24"/>
          <w:headerReference w:type="default" r:id="rId25"/>
          <w:footerReference w:type="even" r:id="rId26"/>
          <w:footerReference w:type="default" r:id="rId27"/>
          <w:headerReference w:type="first" r:id="rId28"/>
          <w:footerReference w:type="first" r:id="rId29"/>
          <w:pgSz w:w="11906" w:h="16838"/>
          <w:pgMar w:top="1020" w:right="1701" w:bottom="1020" w:left="1587" w:header="601" w:footer="1077" w:gutter="0"/>
          <w:cols w:space="720"/>
          <w:titlePg/>
        </w:sectPr>
      </w:pPr>
    </w:p>
    <w:p w14:paraId="0FB6AB43" w14:textId="39F1B94B" w:rsidR="00997946" w:rsidRPr="00380B24" w:rsidRDefault="3FDEAACE" w:rsidP="5EE4E8B7">
      <w:pPr>
        <w:pStyle w:val="Heading1"/>
        <w:pBdr>
          <w:top w:val="single" w:sz="4" w:space="1" w:color="auto"/>
          <w:left w:val="single" w:sz="4" w:space="4" w:color="auto"/>
          <w:bottom w:val="single" w:sz="4" w:space="1" w:color="auto"/>
          <w:right w:val="single" w:sz="4" w:space="4" w:color="auto"/>
        </w:pBdr>
        <w:shd w:val="clear" w:color="auto" w:fill="C6D9F1" w:themeFill="text2" w:themeFillTint="33"/>
        <w:rPr>
          <w:noProof/>
        </w:rPr>
      </w:pPr>
      <w:bookmarkStart w:id="43" w:name="_Toc481484483"/>
      <w:bookmarkStart w:id="44" w:name="_Toc218855950"/>
      <w:r w:rsidRPr="00380B24">
        <w:rPr>
          <w:noProof/>
        </w:rPr>
        <w:t xml:space="preserve">Annex </w:t>
      </w:r>
      <w:r w:rsidR="1299A507" w:rsidRPr="00380B24">
        <w:rPr>
          <w:noProof/>
        </w:rPr>
        <w:t>I</w:t>
      </w:r>
      <w:r w:rsidR="6AA058DA" w:rsidRPr="00380B24">
        <w:rPr>
          <w:noProof/>
        </w:rPr>
        <w:t>:</w:t>
      </w:r>
      <w:r w:rsidR="695939D4" w:rsidRPr="00380B24">
        <w:rPr>
          <w:noProof/>
        </w:rPr>
        <w:t xml:space="preserve"> </w:t>
      </w:r>
      <w:r w:rsidRPr="00380B24">
        <w:rPr>
          <w:noProof/>
        </w:rPr>
        <w:t xml:space="preserve">Procedural </w:t>
      </w:r>
      <w:r w:rsidR="6AA058DA" w:rsidRPr="00380B24">
        <w:rPr>
          <w:noProof/>
        </w:rPr>
        <w:t>Information</w:t>
      </w:r>
      <w:bookmarkEnd w:id="43"/>
      <w:bookmarkEnd w:id="44"/>
    </w:p>
    <w:p w14:paraId="14B7D1D7" w14:textId="692B2063" w:rsidR="00997946" w:rsidRPr="00380B24" w:rsidRDefault="00997946" w:rsidP="00997946">
      <w:pPr>
        <w:pStyle w:val="Heading2"/>
        <w:rPr>
          <w:noProof/>
        </w:rPr>
      </w:pPr>
      <w:bookmarkStart w:id="45" w:name="_Toc218855951"/>
      <w:r w:rsidRPr="00380B24">
        <w:rPr>
          <w:noProof/>
        </w:rPr>
        <w:t xml:space="preserve">1. </w:t>
      </w:r>
      <w:bookmarkStart w:id="46" w:name="_Toc471997754"/>
      <w:bookmarkStart w:id="47" w:name="_Toc195101101"/>
      <w:bookmarkStart w:id="48" w:name="_Toc207027969"/>
      <w:bookmarkStart w:id="49" w:name="_Toc207202589"/>
      <w:r w:rsidRPr="00380B24">
        <w:rPr>
          <w:noProof/>
        </w:rPr>
        <w:t>Lead DG, Decide Planning/CWP references</w:t>
      </w:r>
      <w:bookmarkEnd w:id="45"/>
      <w:bookmarkEnd w:id="46"/>
      <w:bookmarkEnd w:id="47"/>
      <w:bookmarkEnd w:id="48"/>
      <w:bookmarkEnd w:id="49"/>
    </w:p>
    <w:p w14:paraId="6AF9EFCF" w14:textId="77777777" w:rsidR="00997946" w:rsidRPr="00380B24" w:rsidRDefault="00997946" w:rsidP="00997946">
      <w:pPr>
        <w:spacing w:after="240" w:line="240" w:lineRule="auto"/>
        <w:ind w:left="50"/>
        <w:jc w:val="both"/>
        <w:rPr>
          <w:rFonts w:eastAsia="Times New Roman" w:cs="Times New Roman"/>
          <w:noProof/>
          <w:color w:val="000000" w:themeColor="text1"/>
          <w:szCs w:val="24"/>
        </w:rPr>
      </w:pPr>
      <w:r w:rsidRPr="00380B24">
        <w:rPr>
          <w:rFonts w:eastAsia="Times New Roman" w:cs="Times New Roman"/>
          <w:noProof/>
          <w:color w:val="000000" w:themeColor="text1"/>
          <w:szCs w:val="24"/>
        </w:rPr>
        <w:t xml:space="preserve">Lead DG: Directorate-General for Communications Networks Content and Technology (CNECT). </w:t>
      </w:r>
    </w:p>
    <w:p w14:paraId="1171B5B7" w14:textId="740539D9" w:rsidR="00997946" w:rsidRPr="00380B24" w:rsidRDefault="00997946" w:rsidP="00997946">
      <w:pPr>
        <w:spacing w:after="240" w:line="240" w:lineRule="auto"/>
        <w:ind w:left="50"/>
        <w:jc w:val="both"/>
        <w:rPr>
          <w:rFonts w:eastAsia="Times New Roman" w:cs="Times New Roman"/>
          <w:noProof/>
          <w:color w:val="000000" w:themeColor="text1"/>
          <w:szCs w:val="24"/>
        </w:rPr>
      </w:pPr>
      <w:r w:rsidRPr="00380B24">
        <w:rPr>
          <w:rFonts w:eastAsia="Times New Roman" w:cs="Times New Roman"/>
          <w:noProof/>
          <w:color w:val="000000" w:themeColor="text1"/>
          <w:szCs w:val="24"/>
        </w:rPr>
        <w:t>Decide: PLAN/2023/181</w:t>
      </w:r>
    </w:p>
    <w:p w14:paraId="34F360DD" w14:textId="1091363E" w:rsidR="00997946" w:rsidRPr="00380B24" w:rsidRDefault="00997946" w:rsidP="00997946">
      <w:pPr>
        <w:spacing w:after="240" w:line="240" w:lineRule="auto"/>
        <w:ind w:left="50"/>
        <w:jc w:val="both"/>
        <w:rPr>
          <w:rFonts w:eastAsia="Times New Roman" w:cs="Times New Roman"/>
          <w:noProof/>
          <w:color w:val="000000" w:themeColor="text1"/>
          <w:szCs w:val="24"/>
        </w:rPr>
      </w:pPr>
      <w:r w:rsidRPr="00380B24">
        <w:rPr>
          <w:rFonts w:eastAsia="Times New Roman" w:cs="Times New Roman"/>
          <w:noProof/>
          <w:color w:val="000000" w:themeColor="text1"/>
          <w:szCs w:val="24"/>
        </w:rPr>
        <w:t>Evaluation of the European Union Agency for Cybersecurity (ENISA) and the European Cybersecurity Certification Framework</w:t>
      </w:r>
    </w:p>
    <w:p w14:paraId="1B7AFD5F" w14:textId="2AB74461" w:rsidR="00997946" w:rsidRPr="00380B24" w:rsidRDefault="00997946" w:rsidP="00997946">
      <w:pPr>
        <w:pStyle w:val="Heading2"/>
        <w:rPr>
          <w:noProof/>
        </w:rPr>
      </w:pPr>
      <w:bookmarkStart w:id="50" w:name="_Toc471997755"/>
      <w:bookmarkStart w:id="51" w:name="_Toc195101102"/>
      <w:bookmarkStart w:id="52" w:name="_Toc207027970"/>
      <w:bookmarkStart w:id="53" w:name="_Toc207202590"/>
      <w:bookmarkStart w:id="54" w:name="_Toc218855952"/>
      <w:r w:rsidRPr="00380B24">
        <w:rPr>
          <w:noProof/>
        </w:rPr>
        <w:t>2. Organisation and timing</w:t>
      </w:r>
      <w:bookmarkEnd w:id="50"/>
      <w:bookmarkEnd w:id="51"/>
      <w:bookmarkEnd w:id="52"/>
      <w:bookmarkEnd w:id="53"/>
      <w:bookmarkEnd w:id="54"/>
    </w:p>
    <w:p w14:paraId="13A50C67" w14:textId="011F7069" w:rsidR="738012AD" w:rsidRPr="00380B24" w:rsidRDefault="5F42225E" w:rsidP="5EE4E8B7">
      <w:pPr>
        <w:rPr>
          <w:rFonts w:eastAsia="Times New Roman" w:cs="Times New Roman"/>
          <w:noProof/>
        </w:rPr>
      </w:pPr>
      <w:r w:rsidRPr="00380B24">
        <w:rPr>
          <w:rFonts w:eastAsia="Times New Roman" w:cs="Times New Roman"/>
          <w:noProof/>
        </w:rPr>
        <w:t>14</w:t>
      </w:r>
      <w:r w:rsidR="00A12133" w:rsidRPr="00380B24">
        <w:rPr>
          <w:rFonts w:eastAsia="Times New Roman" w:cs="Times New Roman"/>
          <w:noProof/>
        </w:rPr>
        <w:t> </w:t>
      </w:r>
      <w:r w:rsidRPr="00380B24">
        <w:rPr>
          <w:rFonts w:eastAsia="Times New Roman" w:cs="Times New Roman"/>
          <w:noProof/>
        </w:rPr>
        <w:t>July 2023 - 4</w:t>
      </w:r>
      <w:r w:rsidR="00A12133" w:rsidRPr="00380B24">
        <w:rPr>
          <w:rFonts w:eastAsia="Times New Roman" w:cs="Times New Roman"/>
          <w:noProof/>
        </w:rPr>
        <w:t> </w:t>
      </w:r>
      <w:r w:rsidRPr="00380B24">
        <w:rPr>
          <w:rFonts w:eastAsia="Times New Roman" w:cs="Times New Roman"/>
          <w:noProof/>
        </w:rPr>
        <w:t xml:space="preserve">December 2024 – The </w:t>
      </w:r>
      <w:r w:rsidR="00AB7205" w:rsidRPr="00380B24">
        <w:rPr>
          <w:rFonts w:eastAsia="Times New Roman" w:cs="Times New Roman"/>
          <w:noProof/>
        </w:rPr>
        <w:t>c</w:t>
      </w:r>
      <w:r w:rsidRPr="00380B24">
        <w:rPr>
          <w:rFonts w:eastAsia="Times New Roman" w:cs="Times New Roman"/>
          <w:noProof/>
        </w:rPr>
        <w:t xml:space="preserve">all for </w:t>
      </w:r>
      <w:r w:rsidR="00AB7205" w:rsidRPr="00380B24">
        <w:rPr>
          <w:rFonts w:eastAsia="Times New Roman" w:cs="Times New Roman"/>
          <w:noProof/>
        </w:rPr>
        <w:t>e</w:t>
      </w:r>
      <w:r w:rsidRPr="00380B24">
        <w:rPr>
          <w:rFonts w:eastAsia="Times New Roman" w:cs="Times New Roman"/>
          <w:noProof/>
        </w:rPr>
        <w:t>vidence was launched on 14</w:t>
      </w:r>
      <w:r w:rsidR="00A12133" w:rsidRPr="00380B24">
        <w:rPr>
          <w:rFonts w:eastAsia="Times New Roman" w:cs="Times New Roman"/>
          <w:noProof/>
        </w:rPr>
        <w:t> </w:t>
      </w:r>
      <w:r w:rsidRPr="00380B24">
        <w:rPr>
          <w:rFonts w:eastAsia="Times New Roman" w:cs="Times New Roman"/>
          <w:noProof/>
        </w:rPr>
        <w:t xml:space="preserve">July 2023 (see below) and the final study report was delivered </w:t>
      </w:r>
      <w:r w:rsidR="5C2A3255" w:rsidRPr="00380B24">
        <w:rPr>
          <w:rFonts w:eastAsia="Times New Roman" w:cs="Times New Roman"/>
          <w:noProof/>
        </w:rPr>
        <w:t>on</w:t>
      </w:r>
      <w:r w:rsidRPr="00380B24">
        <w:rPr>
          <w:rFonts w:eastAsia="Times New Roman" w:cs="Times New Roman"/>
          <w:noProof/>
        </w:rPr>
        <w:t xml:space="preserve"> 4</w:t>
      </w:r>
      <w:r w:rsidR="00A12133" w:rsidRPr="00380B24">
        <w:rPr>
          <w:rFonts w:eastAsia="Times New Roman" w:cs="Times New Roman"/>
          <w:noProof/>
        </w:rPr>
        <w:t> </w:t>
      </w:r>
      <w:r w:rsidRPr="00380B24">
        <w:rPr>
          <w:rFonts w:eastAsia="Times New Roman" w:cs="Times New Roman"/>
          <w:noProof/>
        </w:rPr>
        <w:t>December 2024 (see below).</w:t>
      </w:r>
    </w:p>
    <w:p w14:paraId="1B55144F" w14:textId="45149AB9" w:rsidR="4D3694CA" w:rsidRPr="00380B24" w:rsidRDefault="4D3694CA" w:rsidP="4D3694CA">
      <w:pPr>
        <w:spacing w:line="240" w:lineRule="auto"/>
        <w:rPr>
          <w:noProof/>
        </w:rPr>
      </w:pPr>
    </w:p>
    <w:p w14:paraId="6ABBEEAD" w14:textId="492B8846" w:rsidR="00997946" w:rsidRPr="00380B24" w:rsidRDefault="00997946" w:rsidP="00997946">
      <w:pPr>
        <w:pStyle w:val="Heading2"/>
        <w:rPr>
          <w:noProof/>
        </w:rPr>
      </w:pPr>
      <w:bookmarkStart w:id="55" w:name="_Toc471997757"/>
      <w:bookmarkStart w:id="56" w:name="_Toc195101103"/>
      <w:bookmarkStart w:id="57" w:name="_Toc207027971"/>
      <w:bookmarkStart w:id="58" w:name="_Toc207202591"/>
      <w:bookmarkStart w:id="59" w:name="_Toc218855953"/>
      <w:r w:rsidRPr="00380B24">
        <w:rPr>
          <w:noProof/>
        </w:rPr>
        <w:t>3. Consultation of the RSB</w:t>
      </w:r>
      <w:bookmarkEnd w:id="55"/>
      <w:bookmarkEnd w:id="56"/>
      <w:bookmarkEnd w:id="57"/>
      <w:bookmarkEnd w:id="58"/>
      <w:bookmarkEnd w:id="59"/>
    </w:p>
    <w:p w14:paraId="6780DA4D" w14:textId="25C19161" w:rsidR="00E93522" w:rsidRPr="00380B24" w:rsidRDefault="00F37340" w:rsidP="00EF77B4">
      <w:pPr>
        <w:spacing w:line="240" w:lineRule="auto"/>
        <w:rPr>
          <w:noProof/>
        </w:rPr>
      </w:pPr>
      <w:r w:rsidRPr="00380B24">
        <w:rPr>
          <w:noProof/>
        </w:rPr>
        <w:t>N/A</w:t>
      </w:r>
    </w:p>
    <w:p w14:paraId="5B34F775" w14:textId="5B2B7381" w:rsidR="00997946" w:rsidRPr="00380B24" w:rsidRDefault="00997946" w:rsidP="00997946">
      <w:pPr>
        <w:pStyle w:val="Heading2"/>
        <w:rPr>
          <w:noProof/>
        </w:rPr>
      </w:pPr>
      <w:bookmarkStart w:id="60" w:name="_Toc471997758"/>
      <w:bookmarkStart w:id="61" w:name="_Toc195101104"/>
      <w:bookmarkStart w:id="62" w:name="_Toc207027972"/>
      <w:bookmarkStart w:id="63" w:name="_Toc207202592"/>
      <w:bookmarkStart w:id="64" w:name="_Toc218855954"/>
      <w:r w:rsidRPr="00380B24">
        <w:rPr>
          <w:noProof/>
        </w:rPr>
        <w:t>4. Evidence, sources and quality</w:t>
      </w:r>
      <w:bookmarkEnd w:id="60"/>
      <w:bookmarkEnd w:id="61"/>
      <w:bookmarkEnd w:id="62"/>
      <w:bookmarkEnd w:id="63"/>
      <w:bookmarkEnd w:id="64"/>
    </w:p>
    <w:p w14:paraId="0DF421A4" w14:textId="2E281A3A" w:rsidR="00A508BD" w:rsidRPr="00380B24" w:rsidRDefault="4E276515" w:rsidP="5EE4E8B7">
      <w:pPr>
        <w:spacing w:after="240" w:line="240" w:lineRule="auto"/>
        <w:jc w:val="both"/>
        <w:rPr>
          <w:rFonts w:eastAsia="Times New Roman" w:cs="Times New Roman"/>
          <w:noProof/>
          <w:color w:val="000000" w:themeColor="text1"/>
        </w:rPr>
      </w:pPr>
      <w:r w:rsidRPr="00380B24">
        <w:rPr>
          <w:rFonts w:eastAsia="Times New Roman" w:cs="Times New Roman"/>
          <w:noProof/>
          <w:color w:val="000000" w:themeColor="text1"/>
        </w:rPr>
        <w:t>Study to support the evaluation of the European Union Agency for Cybersecurity (ENISA) and the European Cybersecurity Certification Framework according to Regulation (EU) 2019/881 – STUDY 2023/037</w:t>
      </w:r>
      <w:r w:rsidR="4E1583E5" w:rsidRPr="00380B24">
        <w:rPr>
          <w:rFonts w:eastAsia="Times New Roman" w:cs="Times New Roman"/>
          <w:noProof/>
          <w:color w:val="000000" w:themeColor="text1"/>
        </w:rPr>
        <w:t>, carried out for the European Commission by PwC EU Services EESV</w:t>
      </w:r>
      <w:r w:rsidR="5FA58ADD" w:rsidRPr="00380B24">
        <w:rPr>
          <w:rFonts w:eastAsia="Times New Roman" w:cs="Times New Roman"/>
          <w:noProof/>
          <w:color w:val="000000" w:themeColor="text1"/>
        </w:rPr>
        <w:t>, Open Evidence S.L.</w:t>
      </w:r>
      <w:r w:rsidR="16A221CC" w:rsidRPr="00380B24">
        <w:rPr>
          <w:rFonts w:eastAsia="Times New Roman" w:cs="Times New Roman"/>
          <w:noProof/>
          <w:color w:val="000000" w:themeColor="text1"/>
        </w:rPr>
        <w:t xml:space="preserve"> and PPMI Group, UAB</w:t>
      </w:r>
      <w:r w:rsidR="51811377" w:rsidRPr="00380B24">
        <w:rPr>
          <w:rFonts w:eastAsia="Times New Roman" w:cs="Times New Roman"/>
          <w:noProof/>
          <w:color w:val="000000" w:themeColor="text1"/>
        </w:rPr>
        <w:t xml:space="preserve"> – Final report </w:t>
      </w:r>
      <w:r w:rsidR="00A12133" w:rsidRPr="00380B24">
        <w:rPr>
          <w:rFonts w:eastAsia="Times New Roman" w:cs="Times New Roman"/>
          <w:noProof/>
          <w:color w:val="000000" w:themeColor="text1"/>
        </w:rPr>
        <w:t>4 December 2024</w:t>
      </w:r>
    </w:p>
    <w:p w14:paraId="1055A9AF" w14:textId="1BB5BDD0" w:rsidR="009C0C40" w:rsidRPr="00380B24" w:rsidRDefault="7A5C32A3" w:rsidP="5EE4E8B7">
      <w:pPr>
        <w:spacing w:after="240" w:line="240" w:lineRule="auto"/>
        <w:jc w:val="both"/>
        <w:rPr>
          <w:rFonts w:eastAsia="Times New Roman" w:cs="Times New Roman"/>
          <w:noProof/>
        </w:rPr>
      </w:pPr>
      <w:r w:rsidRPr="00380B24">
        <w:rPr>
          <w:rFonts w:eastAsia="Times New Roman" w:cs="Times New Roman"/>
          <w:noProof/>
        </w:rPr>
        <w:t xml:space="preserve"> A </w:t>
      </w:r>
      <w:r w:rsidR="00AB6B77" w:rsidRPr="00380B24">
        <w:rPr>
          <w:rFonts w:eastAsia="Times New Roman" w:cs="Times New Roman"/>
          <w:noProof/>
        </w:rPr>
        <w:t>c</w:t>
      </w:r>
      <w:r w:rsidRPr="00380B24">
        <w:rPr>
          <w:rFonts w:eastAsia="Times New Roman" w:cs="Times New Roman"/>
          <w:noProof/>
        </w:rPr>
        <w:t>all for evidence on the</w:t>
      </w:r>
      <w:r w:rsidRPr="00380B24">
        <w:rPr>
          <w:rFonts w:eastAsia="Times New Roman" w:cs="Times New Roman"/>
          <w:noProof/>
          <w:color w:val="000000" w:themeColor="text1"/>
        </w:rPr>
        <w:t xml:space="preserve"> impact, effectiveness and efficiency of ENISA’s mandate and of the provisions</w:t>
      </w:r>
      <w:r w:rsidRPr="00380B24">
        <w:rPr>
          <w:rFonts w:eastAsia="Times New Roman" w:cs="Times New Roman"/>
          <w:noProof/>
        </w:rPr>
        <w:t xml:space="preserve"> of the European Cybersecurity Certification Framework (ECCF) was conducted from 14</w:t>
      </w:r>
      <w:r w:rsidR="00A12133" w:rsidRPr="00380B24">
        <w:rPr>
          <w:rFonts w:eastAsia="Times New Roman" w:cs="Times New Roman"/>
          <w:noProof/>
        </w:rPr>
        <w:t> </w:t>
      </w:r>
      <w:r w:rsidRPr="00380B24">
        <w:rPr>
          <w:rFonts w:eastAsia="Times New Roman" w:cs="Times New Roman"/>
          <w:noProof/>
        </w:rPr>
        <w:t>July 2023 to 16</w:t>
      </w:r>
      <w:r w:rsidR="00A12133" w:rsidRPr="00380B24">
        <w:rPr>
          <w:rFonts w:eastAsia="Times New Roman" w:cs="Times New Roman"/>
          <w:noProof/>
        </w:rPr>
        <w:t> </w:t>
      </w:r>
      <w:r w:rsidRPr="00380B24">
        <w:rPr>
          <w:rFonts w:eastAsia="Times New Roman" w:cs="Times New Roman"/>
          <w:noProof/>
        </w:rPr>
        <w:t>September 2023. The</w:t>
      </w:r>
      <w:r w:rsidR="00AB6B77" w:rsidRPr="00380B24">
        <w:rPr>
          <w:rFonts w:eastAsia="Times New Roman" w:cs="Times New Roman"/>
          <w:noProof/>
        </w:rPr>
        <w:t xml:space="preserve"> c</w:t>
      </w:r>
      <w:r w:rsidRPr="00380B24">
        <w:rPr>
          <w:rFonts w:eastAsia="Times New Roman" w:cs="Times New Roman"/>
          <w:noProof/>
        </w:rPr>
        <w:t xml:space="preserve">all for evidence </w:t>
      </w:r>
      <w:r w:rsidR="00AB7205" w:rsidRPr="00380B24">
        <w:rPr>
          <w:rFonts w:eastAsia="Times New Roman" w:cs="Times New Roman"/>
          <w:noProof/>
        </w:rPr>
        <w:t>was intended to elicit</w:t>
      </w:r>
      <w:r w:rsidRPr="00380B24">
        <w:rPr>
          <w:rFonts w:eastAsia="Times New Roman" w:cs="Times New Roman"/>
          <w:noProof/>
        </w:rPr>
        <w:t xml:space="preserve"> feedback from relevant stakeholders involved in the cybersecurity domain, and, more specifically, from those involved in the EU certification process. Overall, 41 stakeholders contributed to the </w:t>
      </w:r>
      <w:r w:rsidR="00AB6B77" w:rsidRPr="00380B24">
        <w:rPr>
          <w:rFonts w:eastAsia="Times New Roman" w:cs="Times New Roman"/>
          <w:noProof/>
        </w:rPr>
        <w:t>c</w:t>
      </w:r>
      <w:r w:rsidRPr="00380B24">
        <w:rPr>
          <w:rFonts w:eastAsia="Times New Roman" w:cs="Times New Roman"/>
          <w:noProof/>
        </w:rPr>
        <w:t>all for evidence, mostly from the private sector.</w:t>
      </w:r>
    </w:p>
    <w:p w14:paraId="24F6A095" w14:textId="0122B6FA" w:rsidR="00997946" w:rsidRPr="00380B24" w:rsidRDefault="00997946" w:rsidP="00EF77B4">
      <w:pPr>
        <w:spacing w:line="240" w:lineRule="auto"/>
        <w:rPr>
          <w:rFonts w:eastAsia="Times New Roman" w:cs="Times New Roman"/>
          <w:i/>
          <w:noProof/>
          <w:szCs w:val="24"/>
        </w:rPr>
      </w:pPr>
      <w:r w:rsidRPr="00380B24">
        <w:rPr>
          <w:rFonts w:eastAsia="Times New Roman" w:cs="Times New Roman"/>
          <w:i/>
          <w:noProof/>
          <w:szCs w:val="24"/>
        </w:rPr>
        <w:br w:type="page"/>
      </w:r>
    </w:p>
    <w:p w14:paraId="140C1A43" w14:textId="352C6240" w:rsidR="008530D4" w:rsidRPr="00380B24" w:rsidRDefault="006A4E17" w:rsidP="00E71F52">
      <w:pPr>
        <w:pStyle w:val="Heading1"/>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65" w:name="_Toc218855955"/>
      <w:r w:rsidRPr="00380B24">
        <w:rPr>
          <w:noProof/>
          <w:szCs w:val="24"/>
        </w:rPr>
        <w:t>Annex II. Methodology and A</w:t>
      </w:r>
      <w:r w:rsidR="00147D71" w:rsidRPr="00380B24">
        <w:rPr>
          <w:noProof/>
          <w:szCs w:val="24"/>
        </w:rPr>
        <w:t>nalytical models used</w:t>
      </w:r>
      <w:bookmarkEnd w:id="65"/>
    </w:p>
    <w:p w14:paraId="3CC99846" w14:textId="211162E2" w:rsidR="000C7EB2" w:rsidRPr="00380B24" w:rsidRDefault="0E2DE773" w:rsidP="5EE4E8B7">
      <w:pPr>
        <w:jc w:val="both"/>
        <w:rPr>
          <w:rFonts w:cs="Times New Roman"/>
          <w:i/>
          <w:iCs/>
          <w:noProof/>
        </w:rPr>
      </w:pPr>
      <w:bookmarkStart w:id="66" w:name="_Toc481484489"/>
      <w:r w:rsidRPr="00380B24">
        <w:rPr>
          <w:rFonts w:cs="Times New Roman"/>
          <w:i/>
          <w:iCs/>
          <w:noProof/>
        </w:rPr>
        <w:t xml:space="preserve">Provide a critical assessment of the work carried out by the external contractor which allows an understanding </w:t>
      </w:r>
      <w:r w:rsidR="003018AB" w:rsidRPr="00380B24">
        <w:rPr>
          <w:rFonts w:cs="Times New Roman"/>
          <w:i/>
          <w:iCs/>
          <w:noProof/>
        </w:rPr>
        <w:t xml:space="preserve">of </w:t>
      </w:r>
      <w:r w:rsidRPr="00380B24">
        <w:rPr>
          <w:rFonts w:cs="Times New Roman"/>
          <w:i/>
          <w:iCs/>
          <w:noProof/>
        </w:rPr>
        <w:t>why you agreed or disagreed with their conclusions.</w:t>
      </w:r>
    </w:p>
    <w:p w14:paraId="0F33BEFA" w14:textId="5367A6D4" w:rsidR="005342E1" w:rsidRPr="00380B24" w:rsidRDefault="005342E1" w:rsidP="00EF77B4">
      <w:pPr>
        <w:spacing w:line="240" w:lineRule="auto"/>
        <w:jc w:val="both"/>
        <w:rPr>
          <w:rFonts w:cs="Times New Roman"/>
          <w:iCs/>
          <w:noProof/>
          <w:szCs w:val="24"/>
        </w:rPr>
      </w:pPr>
      <w:r w:rsidRPr="00380B24">
        <w:rPr>
          <w:rFonts w:cs="Times New Roman"/>
          <w:iCs/>
          <w:noProof/>
          <w:szCs w:val="24"/>
        </w:rPr>
        <w:t xml:space="preserve">This </w:t>
      </w:r>
      <w:r w:rsidR="009A003F" w:rsidRPr="00380B24">
        <w:rPr>
          <w:rFonts w:cs="Times New Roman"/>
          <w:iCs/>
          <w:noProof/>
          <w:szCs w:val="24"/>
        </w:rPr>
        <w:t>a</w:t>
      </w:r>
      <w:r w:rsidRPr="00380B24">
        <w:rPr>
          <w:rFonts w:cs="Times New Roman"/>
          <w:iCs/>
          <w:noProof/>
          <w:szCs w:val="24"/>
        </w:rPr>
        <w:t>nnex provides a detailed account of the methodology and analytical approaches used in the evaluation of ENISA and the ECCF, as documented in the 2024 ENISA and ECCF Evaluation Report. This annex explains the data collection process, sources</w:t>
      </w:r>
      <w:r w:rsidR="00B5380B" w:rsidRPr="00380B24">
        <w:rPr>
          <w:rFonts w:cs="Times New Roman"/>
          <w:iCs/>
          <w:noProof/>
          <w:szCs w:val="24"/>
        </w:rPr>
        <w:t xml:space="preserve"> and</w:t>
      </w:r>
      <w:r w:rsidRPr="00380B24">
        <w:rPr>
          <w:rFonts w:cs="Times New Roman"/>
          <w:iCs/>
          <w:noProof/>
          <w:szCs w:val="24"/>
        </w:rPr>
        <w:t xml:space="preserve"> stakeholder consultation activities, as well as the analytical techniques and validation steps applied throughout the evaluation. It also addresses any changes from the original plan, known limitations</w:t>
      </w:r>
      <w:r w:rsidR="00B5380B" w:rsidRPr="00380B24">
        <w:rPr>
          <w:rFonts w:cs="Times New Roman"/>
          <w:iCs/>
          <w:noProof/>
          <w:szCs w:val="24"/>
        </w:rPr>
        <w:t xml:space="preserve"> and</w:t>
      </w:r>
      <w:r w:rsidRPr="00380B24">
        <w:rPr>
          <w:rFonts w:cs="Times New Roman"/>
          <w:iCs/>
          <w:noProof/>
          <w:szCs w:val="24"/>
        </w:rPr>
        <w:t xml:space="preserve"> the measures taken to ensure the reliability and robustness of the findings. The information presented here is intended to ensure full transparency and to support the credibility of the conclusions</w:t>
      </w:r>
      <w:r w:rsidR="00AB7205" w:rsidRPr="00380B24">
        <w:rPr>
          <w:rFonts w:cs="Times New Roman"/>
          <w:iCs/>
          <w:noProof/>
          <w:szCs w:val="24"/>
        </w:rPr>
        <w:t xml:space="preserve"> of the evaluation</w:t>
      </w:r>
      <w:r w:rsidRPr="00380B24">
        <w:rPr>
          <w:rFonts w:cs="Times New Roman"/>
          <w:iCs/>
          <w:noProof/>
          <w:szCs w:val="24"/>
        </w:rPr>
        <w:t>.</w:t>
      </w:r>
    </w:p>
    <w:p w14:paraId="7E33130E" w14:textId="4A77E510" w:rsidR="007E0EBD" w:rsidRPr="00380B24" w:rsidRDefault="007E0EBD" w:rsidP="00C74126">
      <w:pPr>
        <w:pStyle w:val="Heading2"/>
        <w:rPr>
          <w:noProof/>
        </w:rPr>
      </w:pPr>
      <w:bookmarkStart w:id="67" w:name="_Toc218855956"/>
      <w:r w:rsidRPr="00380B24">
        <w:rPr>
          <w:noProof/>
        </w:rPr>
        <w:t xml:space="preserve">1. Overview and </w:t>
      </w:r>
      <w:r w:rsidR="00AB6B77" w:rsidRPr="00380B24">
        <w:rPr>
          <w:noProof/>
        </w:rPr>
        <w:t>p</w:t>
      </w:r>
      <w:r w:rsidRPr="00380B24">
        <w:rPr>
          <w:noProof/>
        </w:rPr>
        <w:t>rocess</w:t>
      </w:r>
      <w:bookmarkEnd w:id="67"/>
    </w:p>
    <w:p w14:paraId="086EF667" w14:textId="6A5B4F11" w:rsidR="007E0EBD" w:rsidRPr="00380B24" w:rsidRDefault="007E0EBD" w:rsidP="00EF77B4">
      <w:pPr>
        <w:spacing w:line="240" w:lineRule="auto"/>
        <w:jc w:val="both"/>
        <w:rPr>
          <w:rFonts w:cs="Times New Roman"/>
          <w:iCs/>
          <w:noProof/>
          <w:szCs w:val="24"/>
        </w:rPr>
      </w:pPr>
      <w:r w:rsidRPr="00380B24">
        <w:rPr>
          <w:rFonts w:cs="Times New Roman"/>
          <w:iCs/>
          <w:noProof/>
          <w:szCs w:val="24"/>
        </w:rPr>
        <w:t xml:space="preserve">The evaluation of ENISA and the </w:t>
      </w:r>
      <w:r w:rsidR="0006286F" w:rsidRPr="00380B24">
        <w:rPr>
          <w:rFonts w:cs="Times New Roman"/>
          <w:iCs/>
          <w:noProof/>
          <w:szCs w:val="24"/>
        </w:rPr>
        <w:t xml:space="preserve">ECCF </w:t>
      </w:r>
      <w:r w:rsidRPr="00380B24">
        <w:rPr>
          <w:rFonts w:cs="Times New Roman"/>
          <w:iCs/>
          <w:noProof/>
          <w:szCs w:val="24"/>
        </w:rPr>
        <w:t>was conducted through a comprehensive, multi-method approach designed to ensure transparency, robustness</w:t>
      </w:r>
      <w:r w:rsidR="00B5380B" w:rsidRPr="00380B24">
        <w:rPr>
          <w:rFonts w:cs="Times New Roman"/>
          <w:iCs/>
          <w:noProof/>
          <w:szCs w:val="24"/>
        </w:rPr>
        <w:t xml:space="preserve"> and</w:t>
      </w:r>
      <w:r w:rsidRPr="00380B24">
        <w:rPr>
          <w:rFonts w:cs="Times New Roman"/>
          <w:iCs/>
          <w:noProof/>
          <w:szCs w:val="24"/>
        </w:rPr>
        <w:t xml:space="preserve"> stakeholder engagement at every stage. The study was carried out by an external contractor, with close involvement and oversight from the European Commission. All planned activities</w:t>
      </w:r>
      <w:r w:rsidR="005342E1" w:rsidRPr="00380B24">
        <w:rPr>
          <w:rFonts w:cs="Times New Roman"/>
          <w:iCs/>
          <w:noProof/>
          <w:szCs w:val="24"/>
        </w:rPr>
        <w:t xml:space="preserve">, </w:t>
      </w:r>
      <w:r w:rsidRPr="00380B24">
        <w:rPr>
          <w:rFonts w:cs="Times New Roman"/>
          <w:iCs/>
          <w:noProof/>
          <w:szCs w:val="24"/>
        </w:rPr>
        <w:t>including surveys, interviews, workshops</w:t>
      </w:r>
      <w:r w:rsidR="00B5380B" w:rsidRPr="00380B24">
        <w:rPr>
          <w:rFonts w:cs="Times New Roman"/>
          <w:iCs/>
          <w:noProof/>
          <w:szCs w:val="24"/>
        </w:rPr>
        <w:t xml:space="preserve"> and</w:t>
      </w:r>
      <w:r w:rsidRPr="00380B24">
        <w:rPr>
          <w:rFonts w:cs="Times New Roman"/>
          <w:iCs/>
          <w:noProof/>
          <w:szCs w:val="24"/>
        </w:rPr>
        <w:t xml:space="preserve"> desk research</w:t>
      </w:r>
      <w:r w:rsidR="005342E1" w:rsidRPr="00380B24">
        <w:rPr>
          <w:rFonts w:cs="Times New Roman"/>
          <w:iCs/>
          <w:noProof/>
          <w:szCs w:val="24"/>
        </w:rPr>
        <w:t xml:space="preserve">, </w:t>
      </w:r>
      <w:r w:rsidRPr="00380B24">
        <w:rPr>
          <w:rFonts w:cs="Times New Roman"/>
          <w:iCs/>
          <w:noProof/>
          <w:szCs w:val="24"/>
        </w:rPr>
        <w:t>were completed as scheduled, with only minor adaptations to the original plan as set out in the evaluation roadmap. Where challenges arose, such as difficulties in engaging certain stakeholder groups, mitigating measures were implemented to ensure the integrity and completeness of the evidence base.</w:t>
      </w:r>
    </w:p>
    <w:p w14:paraId="351CAF48" w14:textId="09A52F33" w:rsidR="007E0EBD" w:rsidRPr="00380B24" w:rsidRDefault="007E0EBD" w:rsidP="00C74126">
      <w:pPr>
        <w:pStyle w:val="Heading2"/>
        <w:rPr>
          <w:noProof/>
        </w:rPr>
      </w:pPr>
      <w:bookmarkStart w:id="68" w:name="_Toc218855957"/>
      <w:r w:rsidRPr="00380B24">
        <w:rPr>
          <w:noProof/>
        </w:rPr>
        <w:t xml:space="preserve">2. Data </w:t>
      </w:r>
      <w:r w:rsidR="00AB6B77" w:rsidRPr="00380B24">
        <w:rPr>
          <w:noProof/>
        </w:rPr>
        <w:t>c</w:t>
      </w:r>
      <w:r w:rsidRPr="00380B24">
        <w:rPr>
          <w:noProof/>
        </w:rPr>
        <w:t xml:space="preserve">ollection and </w:t>
      </w:r>
      <w:r w:rsidR="00AB6B77" w:rsidRPr="00380B24">
        <w:rPr>
          <w:noProof/>
        </w:rPr>
        <w:t>s</w:t>
      </w:r>
      <w:r w:rsidRPr="00380B24">
        <w:rPr>
          <w:noProof/>
        </w:rPr>
        <w:t>ources</w:t>
      </w:r>
      <w:bookmarkEnd w:id="68"/>
    </w:p>
    <w:p w14:paraId="287D1C2C" w14:textId="7CE84B5E" w:rsidR="007E0EBD" w:rsidRPr="00380B24" w:rsidRDefault="007E0EBD" w:rsidP="00EF77B4">
      <w:pPr>
        <w:spacing w:line="240" w:lineRule="auto"/>
        <w:jc w:val="both"/>
        <w:rPr>
          <w:rFonts w:cs="Times New Roman"/>
          <w:b/>
          <w:bCs/>
          <w:iCs/>
          <w:noProof/>
          <w:szCs w:val="24"/>
        </w:rPr>
      </w:pPr>
      <w:r w:rsidRPr="00380B24">
        <w:rPr>
          <w:rFonts w:cs="Times New Roman"/>
          <w:b/>
          <w:bCs/>
          <w:iCs/>
          <w:noProof/>
          <w:szCs w:val="24"/>
        </w:rPr>
        <w:t xml:space="preserve">Desk </w:t>
      </w:r>
      <w:r w:rsidR="00AB6B77" w:rsidRPr="00380B24">
        <w:rPr>
          <w:rFonts w:cs="Times New Roman"/>
          <w:b/>
          <w:bCs/>
          <w:iCs/>
          <w:noProof/>
          <w:szCs w:val="24"/>
        </w:rPr>
        <w:t>r</w:t>
      </w:r>
      <w:r w:rsidRPr="00380B24">
        <w:rPr>
          <w:rFonts w:cs="Times New Roman"/>
          <w:b/>
          <w:bCs/>
          <w:iCs/>
          <w:noProof/>
          <w:szCs w:val="24"/>
        </w:rPr>
        <w:t xml:space="preserve">esearch and </w:t>
      </w:r>
      <w:r w:rsidR="00AB6B77" w:rsidRPr="00380B24">
        <w:rPr>
          <w:rFonts w:cs="Times New Roman"/>
          <w:b/>
          <w:bCs/>
          <w:iCs/>
          <w:noProof/>
          <w:szCs w:val="24"/>
        </w:rPr>
        <w:t>a</w:t>
      </w:r>
      <w:r w:rsidRPr="00380B24">
        <w:rPr>
          <w:rFonts w:cs="Times New Roman"/>
          <w:b/>
          <w:bCs/>
          <w:iCs/>
          <w:noProof/>
          <w:szCs w:val="24"/>
        </w:rPr>
        <w:t xml:space="preserve">dministrative </w:t>
      </w:r>
      <w:r w:rsidR="00AB6B77" w:rsidRPr="00380B24">
        <w:rPr>
          <w:rFonts w:cs="Times New Roman"/>
          <w:b/>
          <w:bCs/>
          <w:iCs/>
          <w:noProof/>
          <w:szCs w:val="24"/>
        </w:rPr>
        <w:t>d</w:t>
      </w:r>
      <w:r w:rsidRPr="00380B24">
        <w:rPr>
          <w:rFonts w:cs="Times New Roman"/>
          <w:b/>
          <w:bCs/>
          <w:iCs/>
          <w:noProof/>
          <w:szCs w:val="24"/>
        </w:rPr>
        <w:t>ata</w:t>
      </w:r>
    </w:p>
    <w:p w14:paraId="62AE949B" w14:textId="00A0C7E4" w:rsidR="007E0EBD" w:rsidRPr="00380B24" w:rsidRDefault="007E0EBD" w:rsidP="00EF77B4">
      <w:pPr>
        <w:spacing w:line="240" w:lineRule="auto"/>
        <w:jc w:val="both"/>
        <w:rPr>
          <w:rFonts w:cs="Times New Roman"/>
          <w:iCs/>
          <w:noProof/>
          <w:szCs w:val="24"/>
        </w:rPr>
      </w:pPr>
      <w:r w:rsidRPr="00380B24">
        <w:rPr>
          <w:rFonts w:cs="Times New Roman"/>
          <w:iCs/>
          <w:noProof/>
          <w:szCs w:val="24"/>
        </w:rPr>
        <w:t xml:space="preserve">Administrative and monitoring data provided by ENISA and the Commission formed </w:t>
      </w:r>
      <w:r w:rsidR="00AB7205" w:rsidRPr="00380B24">
        <w:rPr>
          <w:rFonts w:cs="Times New Roman"/>
          <w:iCs/>
          <w:noProof/>
          <w:szCs w:val="24"/>
        </w:rPr>
        <w:t>the</w:t>
      </w:r>
      <w:r w:rsidRPr="00380B24">
        <w:rPr>
          <w:rFonts w:cs="Times New Roman"/>
          <w:iCs/>
          <w:noProof/>
          <w:szCs w:val="24"/>
        </w:rPr>
        <w:t xml:space="preserve"> cornerstone of the evaluation. These data were used to assess the efficiency of </w:t>
      </w:r>
      <w:r w:rsidR="00AB6B77" w:rsidRPr="00380B24">
        <w:rPr>
          <w:rFonts w:cs="Times New Roman"/>
          <w:iCs/>
          <w:noProof/>
          <w:szCs w:val="24"/>
        </w:rPr>
        <w:t>ENISA</w:t>
      </w:r>
      <w:r w:rsidRPr="00380B24">
        <w:rPr>
          <w:rFonts w:cs="Times New Roman"/>
          <w:iCs/>
          <w:noProof/>
          <w:szCs w:val="24"/>
        </w:rPr>
        <w:t>, triangulate stakeholder perspectives</w:t>
      </w:r>
      <w:r w:rsidR="00B5380B" w:rsidRPr="00380B24">
        <w:rPr>
          <w:rFonts w:cs="Times New Roman"/>
          <w:iCs/>
          <w:noProof/>
          <w:szCs w:val="24"/>
        </w:rPr>
        <w:t xml:space="preserve"> and</w:t>
      </w:r>
      <w:r w:rsidRPr="00380B24">
        <w:rPr>
          <w:rFonts w:cs="Times New Roman"/>
          <w:iCs/>
          <w:noProof/>
          <w:szCs w:val="24"/>
        </w:rPr>
        <w:t xml:space="preserve"> provide a factual basis for answering the evaluation questions. Internal documents</w:t>
      </w:r>
      <w:r w:rsidR="005342E1" w:rsidRPr="00380B24">
        <w:rPr>
          <w:rFonts w:cs="Times New Roman"/>
          <w:iCs/>
          <w:noProof/>
          <w:szCs w:val="24"/>
        </w:rPr>
        <w:t xml:space="preserve">, </w:t>
      </w:r>
      <w:r w:rsidRPr="00380B24">
        <w:rPr>
          <w:rFonts w:cs="Times New Roman"/>
          <w:iCs/>
          <w:noProof/>
          <w:szCs w:val="24"/>
        </w:rPr>
        <w:t>including minutes, reports</w:t>
      </w:r>
      <w:r w:rsidR="00B5380B" w:rsidRPr="00380B24">
        <w:rPr>
          <w:rFonts w:cs="Times New Roman"/>
          <w:iCs/>
          <w:noProof/>
          <w:szCs w:val="24"/>
        </w:rPr>
        <w:t xml:space="preserve"> and</w:t>
      </w:r>
      <w:r w:rsidRPr="00380B24">
        <w:rPr>
          <w:rFonts w:cs="Times New Roman"/>
          <w:iCs/>
          <w:noProof/>
          <w:szCs w:val="24"/>
        </w:rPr>
        <w:t xml:space="preserve"> audits</w:t>
      </w:r>
      <w:r w:rsidR="005342E1" w:rsidRPr="00380B24">
        <w:rPr>
          <w:rFonts w:cs="Times New Roman"/>
          <w:iCs/>
          <w:noProof/>
          <w:szCs w:val="24"/>
        </w:rPr>
        <w:t xml:space="preserve">, </w:t>
      </w:r>
      <w:r w:rsidRPr="00380B24">
        <w:rPr>
          <w:rFonts w:cs="Times New Roman"/>
          <w:iCs/>
          <w:noProof/>
          <w:szCs w:val="24"/>
        </w:rPr>
        <w:t>were systematically reviewed to complement and validate findings from other sources.</w:t>
      </w:r>
    </w:p>
    <w:p w14:paraId="1F0B5DFE" w14:textId="332129E8" w:rsidR="007E0EBD" w:rsidRPr="00380B24" w:rsidRDefault="007E0EBD" w:rsidP="00EF77B4">
      <w:pPr>
        <w:spacing w:line="240" w:lineRule="auto"/>
        <w:jc w:val="both"/>
        <w:rPr>
          <w:rFonts w:cs="Times New Roman"/>
          <w:iCs/>
          <w:noProof/>
          <w:szCs w:val="24"/>
        </w:rPr>
      </w:pPr>
      <w:r w:rsidRPr="00380B24">
        <w:rPr>
          <w:rFonts w:cs="Times New Roman"/>
          <w:iCs/>
          <w:noProof/>
          <w:szCs w:val="24"/>
        </w:rPr>
        <w:t>For the ECCF, the evaluation focused on legislative texts, notably the Cybersecurity Act and its amendments, as well as new legislative documents such as the NIS2 Directive, C</w:t>
      </w:r>
      <w:r w:rsidR="005B564B" w:rsidRPr="00380B24">
        <w:rPr>
          <w:rFonts w:cs="Times New Roman"/>
          <w:iCs/>
          <w:noProof/>
          <w:szCs w:val="24"/>
        </w:rPr>
        <w:t>RA</w:t>
      </w:r>
      <w:r w:rsidR="00B5380B" w:rsidRPr="00380B24">
        <w:rPr>
          <w:rFonts w:cs="Times New Roman"/>
          <w:iCs/>
          <w:noProof/>
          <w:szCs w:val="24"/>
        </w:rPr>
        <w:t xml:space="preserve"> and</w:t>
      </w:r>
      <w:r w:rsidRPr="00380B24">
        <w:rPr>
          <w:rFonts w:cs="Times New Roman"/>
          <w:iCs/>
          <w:noProof/>
          <w:szCs w:val="24"/>
        </w:rPr>
        <w:t xml:space="preserve"> the Union Rolling Work Programme (URWP). The Commission’s call for evidence on the ECCF was also analysed, with particular attention to feedback from SCCG members.</w:t>
      </w:r>
    </w:p>
    <w:p w14:paraId="2EFB9293" w14:textId="3FC1EBBE" w:rsidR="007E0EBD" w:rsidRPr="00380B24" w:rsidRDefault="007E0EBD" w:rsidP="00EF77B4">
      <w:pPr>
        <w:spacing w:line="240" w:lineRule="auto"/>
        <w:jc w:val="both"/>
        <w:rPr>
          <w:rFonts w:cs="Times New Roman"/>
          <w:b/>
          <w:bCs/>
          <w:iCs/>
          <w:noProof/>
          <w:szCs w:val="24"/>
        </w:rPr>
      </w:pPr>
      <w:r w:rsidRPr="00380B24">
        <w:rPr>
          <w:rFonts w:cs="Times New Roman"/>
          <w:b/>
          <w:bCs/>
          <w:iCs/>
          <w:noProof/>
          <w:szCs w:val="24"/>
        </w:rPr>
        <w:t xml:space="preserve">Document and </w:t>
      </w:r>
      <w:r w:rsidR="00AB6B77" w:rsidRPr="00380B24">
        <w:rPr>
          <w:rFonts w:cs="Times New Roman"/>
          <w:b/>
          <w:bCs/>
          <w:iCs/>
          <w:noProof/>
          <w:szCs w:val="24"/>
        </w:rPr>
        <w:t>l</w:t>
      </w:r>
      <w:r w:rsidRPr="00380B24">
        <w:rPr>
          <w:rFonts w:cs="Times New Roman"/>
          <w:b/>
          <w:bCs/>
          <w:iCs/>
          <w:noProof/>
          <w:szCs w:val="24"/>
        </w:rPr>
        <w:t xml:space="preserve">iterature </w:t>
      </w:r>
      <w:r w:rsidR="00AB6B77" w:rsidRPr="00380B24">
        <w:rPr>
          <w:rFonts w:cs="Times New Roman"/>
          <w:b/>
          <w:bCs/>
          <w:iCs/>
          <w:noProof/>
          <w:szCs w:val="24"/>
        </w:rPr>
        <w:t>r</w:t>
      </w:r>
      <w:r w:rsidRPr="00380B24">
        <w:rPr>
          <w:rFonts w:cs="Times New Roman"/>
          <w:b/>
          <w:bCs/>
          <w:iCs/>
          <w:noProof/>
          <w:szCs w:val="24"/>
        </w:rPr>
        <w:t>eview</w:t>
      </w:r>
    </w:p>
    <w:p w14:paraId="0432DFDB" w14:textId="348A8BAA" w:rsidR="007E0EBD" w:rsidRPr="00380B24" w:rsidRDefault="007E0EBD" w:rsidP="00EF77B4">
      <w:pPr>
        <w:spacing w:line="240" w:lineRule="auto"/>
        <w:jc w:val="both"/>
        <w:rPr>
          <w:rFonts w:cs="Times New Roman"/>
          <w:iCs/>
          <w:noProof/>
          <w:szCs w:val="24"/>
        </w:rPr>
      </w:pPr>
      <w:r w:rsidRPr="00380B24">
        <w:rPr>
          <w:rFonts w:cs="Times New Roman"/>
          <w:iCs/>
          <w:noProof/>
          <w:szCs w:val="24"/>
        </w:rPr>
        <w:t>The literature review drew primarily on official documents published by ENISA and the European Commission, including eleven official reports, three studies</w:t>
      </w:r>
      <w:r w:rsidR="00B5380B" w:rsidRPr="00380B24">
        <w:rPr>
          <w:rFonts w:cs="Times New Roman"/>
          <w:iCs/>
          <w:noProof/>
          <w:szCs w:val="24"/>
        </w:rPr>
        <w:t xml:space="preserve"> and</w:t>
      </w:r>
      <w:r w:rsidRPr="00380B24">
        <w:rPr>
          <w:rFonts w:cs="Times New Roman"/>
          <w:iCs/>
          <w:noProof/>
          <w:szCs w:val="24"/>
        </w:rPr>
        <w:t xml:space="preserve"> relevant website publications. Annual activity reports with annexes were extensively used to assess ENISA’s performance. For certification schemes, published draft schemes for the EUCC and EUCS were reviewed to understand the state of play and barriers to adoption.</w:t>
      </w:r>
    </w:p>
    <w:p w14:paraId="78EF272B" w14:textId="2B04A283" w:rsidR="007E0EBD" w:rsidRPr="00380B24" w:rsidRDefault="007E0EBD" w:rsidP="00EF77B4">
      <w:pPr>
        <w:spacing w:line="240" w:lineRule="auto"/>
        <w:jc w:val="both"/>
        <w:rPr>
          <w:rFonts w:cs="Times New Roman"/>
          <w:b/>
          <w:bCs/>
          <w:iCs/>
          <w:noProof/>
          <w:szCs w:val="24"/>
        </w:rPr>
      </w:pPr>
      <w:r w:rsidRPr="00380B24">
        <w:rPr>
          <w:rFonts w:cs="Times New Roman"/>
          <w:b/>
          <w:bCs/>
          <w:iCs/>
          <w:noProof/>
          <w:szCs w:val="24"/>
        </w:rPr>
        <w:t xml:space="preserve">Academic </w:t>
      </w:r>
      <w:r w:rsidR="00AB6B77" w:rsidRPr="00380B24">
        <w:rPr>
          <w:rFonts w:cs="Times New Roman"/>
          <w:b/>
          <w:bCs/>
          <w:iCs/>
          <w:noProof/>
          <w:szCs w:val="24"/>
        </w:rPr>
        <w:t>l</w:t>
      </w:r>
      <w:r w:rsidRPr="00380B24">
        <w:rPr>
          <w:rFonts w:cs="Times New Roman"/>
          <w:b/>
          <w:bCs/>
          <w:iCs/>
          <w:noProof/>
          <w:szCs w:val="24"/>
        </w:rPr>
        <w:t xml:space="preserve">iterature </w:t>
      </w:r>
      <w:r w:rsidR="00AB6B77" w:rsidRPr="00380B24">
        <w:rPr>
          <w:rFonts w:cs="Times New Roman"/>
          <w:b/>
          <w:bCs/>
          <w:iCs/>
          <w:noProof/>
          <w:szCs w:val="24"/>
        </w:rPr>
        <w:t>r</w:t>
      </w:r>
      <w:r w:rsidRPr="00380B24">
        <w:rPr>
          <w:rFonts w:cs="Times New Roman"/>
          <w:b/>
          <w:bCs/>
          <w:iCs/>
          <w:noProof/>
          <w:szCs w:val="24"/>
        </w:rPr>
        <w:t>eview</w:t>
      </w:r>
    </w:p>
    <w:p w14:paraId="09BEA4FF" w14:textId="6712C5E4" w:rsidR="007E0EBD" w:rsidRPr="00380B24" w:rsidRDefault="007E0EBD" w:rsidP="00EF77B4">
      <w:pPr>
        <w:spacing w:line="240" w:lineRule="auto"/>
        <w:jc w:val="both"/>
        <w:rPr>
          <w:rFonts w:cs="Times New Roman"/>
          <w:iCs/>
          <w:noProof/>
          <w:szCs w:val="24"/>
        </w:rPr>
      </w:pPr>
      <w:r w:rsidRPr="00380B24">
        <w:rPr>
          <w:rFonts w:cs="Times New Roman"/>
          <w:iCs/>
          <w:noProof/>
          <w:szCs w:val="24"/>
        </w:rPr>
        <w:t>Academic research was used to situate the evaluation within the broader European cybersecurity debate and to inform the initial focus of data collection. The literature provided critical perspectives on ENISA’s epistemic authority, the challenges and vulnerabilities of the European cybersecurity domain</w:t>
      </w:r>
      <w:r w:rsidR="00B5380B" w:rsidRPr="00380B24">
        <w:rPr>
          <w:rFonts w:cs="Times New Roman"/>
          <w:iCs/>
          <w:noProof/>
          <w:szCs w:val="24"/>
        </w:rPr>
        <w:t xml:space="preserve"> and</w:t>
      </w:r>
      <w:r w:rsidRPr="00380B24">
        <w:rPr>
          <w:rFonts w:cs="Times New Roman"/>
          <w:iCs/>
          <w:noProof/>
          <w:szCs w:val="24"/>
        </w:rPr>
        <w:t xml:space="preserve"> the alignment of the ECCF with international standards and best practices. Comparative studies with other certification schemes were also reviewed to assess the competitiveness and adaptability of the ECCF.</w:t>
      </w:r>
    </w:p>
    <w:p w14:paraId="4AAD8BA0" w14:textId="6BDB38A7" w:rsidR="007E0EBD" w:rsidRPr="00380B24" w:rsidRDefault="007E0EBD" w:rsidP="00C74126">
      <w:pPr>
        <w:pStyle w:val="Heading2"/>
        <w:rPr>
          <w:noProof/>
        </w:rPr>
      </w:pPr>
      <w:bookmarkStart w:id="69" w:name="_Toc218855958"/>
      <w:r w:rsidRPr="00380B24">
        <w:rPr>
          <w:noProof/>
        </w:rPr>
        <w:t xml:space="preserve">3. Stakeholder </w:t>
      </w:r>
      <w:r w:rsidR="00AB6B77" w:rsidRPr="00380B24">
        <w:rPr>
          <w:noProof/>
        </w:rPr>
        <w:t>c</w:t>
      </w:r>
      <w:r w:rsidRPr="00380B24">
        <w:rPr>
          <w:noProof/>
        </w:rPr>
        <w:t>onsultation</w:t>
      </w:r>
      <w:bookmarkEnd w:id="69"/>
    </w:p>
    <w:p w14:paraId="7ED249F8" w14:textId="5419604B" w:rsidR="007E0EBD" w:rsidRPr="00380B24" w:rsidRDefault="007E0EBD" w:rsidP="00EF77B4">
      <w:pPr>
        <w:spacing w:line="240" w:lineRule="auto"/>
        <w:jc w:val="both"/>
        <w:rPr>
          <w:rFonts w:cs="Times New Roman"/>
          <w:b/>
          <w:bCs/>
          <w:iCs/>
          <w:noProof/>
          <w:szCs w:val="24"/>
        </w:rPr>
      </w:pPr>
      <w:r w:rsidRPr="00380B24">
        <w:rPr>
          <w:rFonts w:cs="Times New Roman"/>
          <w:b/>
          <w:bCs/>
          <w:iCs/>
          <w:noProof/>
          <w:szCs w:val="24"/>
        </w:rPr>
        <w:t xml:space="preserve">Interview </w:t>
      </w:r>
      <w:r w:rsidR="00AB6B77" w:rsidRPr="00380B24">
        <w:rPr>
          <w:rFonts w:cs="Times New Roman"/>
          <w:b/>
          <w:bCs/>
          <w:iCs/>
          <w:noProof/>
          <w:szCs w:val="24"/>
        </w:rPr>
        <w:t>p</w:t>
      </w:r>
      <w:r w:rsidRPr="00380B24">
        <w:rPr>
          <w:rFonts w:cs="Times New Roman"/>
          <w:b/>
          <w:bCs/>
          <w:iCs/>
          <w:noProof/>
          <w:szCs w:val="24"/>
        </w:rPr>
        <w:t>rogramme</w:t>
      </w:r>
    </w:p>
    <w:p w14:paraId="646CAEEB" w14:textId="3B2005DC" w:rsidR="007E0EBD" w:rsidRPr="00380B24" w:rsidRDefault="007E0EBD" w:rsidP="00EF77B4">
      <w:pPr>
        <w:spacing w:line="240" w:lineRule="auto"/>
        <w:jc w:val="both"/>
        <w:rPr>
          <w:rFonts w:cs="Times New Roman"/>
          <w:iCs/>
          <w:noProof/>
          <w:szCs w:val="24"/>
        </w:rPr>
      </w:pPr>
      <w:r w:rsidRPr="00380B24">
        <w:rPr>
          <w:rFonts w:cs="Times New Roman"/>
          <w:iCs/>
          <w:noProof/>
          <w:szCs w:val="24"/>
        </w:rPr>
        <w:t xml:space="preserve">The interview programme was a central pillar of the evaluation, designed to capture a wide range of perspectives from across the EU cybersecurity ecosystem. In total, 182 individuals were contacted (40 for ECCF, 142 for ENISA), resulting in </w:t>
      </w:r>
      <w:r w:rsidR="00F375C0" w:rsidRPr="00380B24">
        <w:rPr>
          <w:rFonts w:cs="Times New Roman"/>
          <w:iCs/>
          <w:noProof/>
          <w:szCs w:val="24"/>
        </w:rPr>
        <w:t>52</w:t>
      </w:r>
      <w:r w:rsidRPr="00380B24">
        <w:rPr>
          <w:rFonts w:cs="Times New Roman"/>
          <w:iCs/>
          <w:noProof/>
          <w:szCs w:val="24"/>
        </w:rPr>
        <w:t xml:space="preserve"> interviews for ENISA and 13 for ECCF. All interviews included questions on both ENISA and ECCF</w:t>
      </w:r>
      <w:r w:rsidR="00B5380B" w:rsidRPr="00380B24">
        <w:rPr>
          <w:rFonts w:cs="Times New Roman"/>
          <w:iCs/>
          <w:noProof/>
          <w:szCs w:val="24"/>
        </w:rPr>
        <w:t xml:space="preserve"> and</w:t>
      </w:r>
      <w:r w:rsidRPr="00380B24">
        <w:rPr>
          <w:rFonts w:cs="Times New Roman"/>
          <w:iCs/>
          <w:noProof/>
          <w:szCs w:val="24"/>
        </w:rPr>
        <w:t xml:space="preserve"> 19 stakeholders were selected from survey respondents who volunteered for interviews.</w:t>
      </w:r>
    </w:p>
    <w:p w14:paraId="0AEEF9D6" w14:textId="14141438" w:rsidR="007E0EBD" w:rsidRPr="00380B24" w:rsidRDefault="007E0EBD" w:rsidP="00EF77B4">
      <w:pPr>
        <w:spacing w:line="240" w:lineRule="auto"/>
        <w:jc w:val="both"/>
        <w:rPr>
          <w:rFonts w:cs="Times New Roman"/>
          <w:iCs/>
          <w:noProof/>
          <w:szCs w:val="24"/>
        </w:rPr>
      </w:pPr>
      <w:r w:rsidRPr="00380B24">
        <w:rPr>
          <w:rFonts w:cs="Times New Roman"/>
          <w:b/>
          <w:bCs/>
          <w:iCs/>
          <w:noProof/>
          <w:szCs w:val="24"/>
        </w:rPr>
        <w:t xml:space="preserve">ENISA: </w:t>
      </w:r>
      <w:r w:rsidRPr="00380B24">
        <w:rPr>
          <w:rFonts w:cs="Times New Roman"/>
          <w:iCs/>
          <w:noProof/>
          <w:szCs w:val="24"/>
        </w:rPr>
        <w:t>52 interviews were conducted, involving ENISA staff, representatives from DG CNECT, DIGIT, INTPA, NEAR, other EU entities, industry, academia, international representatives</w:t>
      </w:r>
      <w:r w:rsidR="00B5380B" w:rsidRPr="00380B24">
        <w:rPr>
          <w:rFonts w:cs="Times New Roman"/>
          <w:iCs/>
          <w:noProof/>
          <w:szCs w:val="24"/>
        </w:rPr>
        <w:t xml:space="preserve"> and</w:t>
      </w:r>
      <w:r w:rsidRPr="00380B24">
        <w:rPr>
          <w:rFonts w:cs="Times New Roman"/>
          <w:iCs/>
          <w:noProof/>
          <w:szCs w:val="24"/>
        </w:rPr>
        <w:t xml:space="preserve"> Member State officials.</w:t>
      </w:r>
    </w:p>
    <w:p w14:paraId="0CF34ADB" w14:textId="3E7EE711" w:rsidR="007E0EBD" w:rsidRPr="00380B24" w:rsidRDefault="007E0EBD" w:rsidP="00EF77B4">
      <w:pPr>
        <w:spacing w:line="240" w:lineRule="auto"/>
        <w:jc w:val="both"/>
        <w:rPr>
          <w:rFonts w:cs="Times New Roman"/>
          <w:iCs/>
          <w:noProof/>
          <w:szCs w:val="24"/>
        </w:rPr>
      </w:pPr>
      <w:r w:rsidRPr="00380B24">
        <w:rPr>
          <w:rFonts w:cs="Times New Roman"/>
          <w:b/>
          <w:bCs/>
          <w:iCs/>
          <w:noProof/>
          <w:szCs w:val="24"/>
        </w:rPr>
        <w:t>ECCF:</w:t>
      </w:r>
      <w:r w:rsidRPr="00380B24">
        <w:rPr>
          <w:rFonts w:cs="Times New Roman"/>
          <w:iCs/>
          <w:noProof/>
          <w:szCs w:val="24"/>
        </w:rPr>
        <w:t xml:space="preserve"> 13 interviews were conducted with 31 interviewees, including EU </w:t>
      </w:r>
      <w:r w:rsidR="005B564B" w:rsidRPr="00380B24">
        <w:rPr>
          <w:rFonts w:cs="Times New Roman"/>
          <w:iCs/>
          <w:noProof/>
          <w:szCs w:val="24"/>
        </w:rPr>
        <w:t>i</w:t>
      </w:r>
      <w:r w:rsidRPr="00380B24">
        <w:rPr>
          <w:rFonts w:cs="Times New Roman"/>
          <w:iCs/>
          <w:noProof/>
          <w:szCs w:val="24"/>
        </w:rPr>
        <w:t xml:space="preserve">nstitutions, ECCG </w:t>
      </w:r>
      <w:r w:rsidR="005B564B" w:rsidRPr="00380B24">
        <w:rPr>
          <w:rFonts w:cs="Times New Roman"/>
          <w:iCs/>
          <w:noProof/>
          <w:szCs w:val="24"/>
        </w:rPr>
        <w:t>m</w:t>
      </w:r>
      <w:r w:rsidRPr="00380B24">
        <w:rPr>
          <w:rFonts w:cs="Times New Roman"/>
          <w:iCs/>
          <w:noProof/>
          <w:szCs w:val="24"/>
        </w:rPr>
        <w:t>embers</w:t>
      </w:r>
      <w:r w:rsidR="00B5380B" w:rsidRPr="00380B24">
        <w:rPr>
          <w:rFonts w:cs="Times New Roman"/>
          <w:iCs/>
          <w:noProof/>
          <w:szCs w:val="24"/>
        </w:rPr>
        <w:t xml:space="preserve"> and</w:t>
      </w:r>
      <w:r w:rsidRPr="00380B24">
        <w:rPr>
          <w:rFonts w:cs="Times New Roman"/>
          <w:iCs/>
          <w:noProof/>
          <w:szCs w:val="24"/>
        </w:rPr>
        <w:t xml:space="preserve"> SCCG </w:t>
      </w:r>
      <w:r w:rsidR="00D05ABE" w:rsidRPr="00380B24">
        <w:rPr>
          <w:rFonts w:cs="Times New Roman"/>
          <w:iCs/>
          <w:noProof/>
          <w:szCs w:val="24"/>
        </w:rPr>
        <w:t>m</w:t>
      </w:r>
      <w:r w:rsidRPr="00380B24">
        <w:rPr>
          <w:rFonts w:cs="Times New Roman"/>
          <w:iCs/>
          <w:noProof/>
          <w:szCs w:val="24"/>
        </w:rPr>
        <w:t xml:space="preserve">embers. Despite challenges in engaging private stakeholders (only three of nine SCCG </w:t>
      </w:r>
      <w:r w:rsidR="00D05ABE" w:rsidRPr="00380B24">
        <w:rPr>
          <w:rFonts w:cs="Times New Roman"/>
          <w:iCs/>
          <w:noProof/>
          <w:szCs w:val="24"/>
        </w:rPr>
        <w:t>m</w:t>
      </w:r>
      <w:r w:rsidRPr="00380B24">
        <w:rPr>
          <w:rFonts w:cs="Times New Roman"/>
          <w:iCs/>
          <w:noProof/>
          <w:szCs w:val="24"/>
        </w:rPr>
        <w:t xml:space="preserve">embers responded), the analysis of </w:t>
      </w:r>
      <w:r w:rsidR="00E672CC" w:rsidRPr="00380B24">
        <w:rPr>
          <w:rFonts w:cs="Times New Roman"/>
          <w:iCs/>
          <w:noProof/>
          <w:szCs w:val="24"/>
        </w:rPr>
        <w:t>stakeholder</w:t>
      </w:r>
      <w:r w:rsidRPr="00380B24">
        <w:rPr>
          <w:rFonts w:cs="Times New Roman"/>
          <w:iCs/>
          <w:noProof/>
          <w:szCs w:val="24"/>
        </w:rPr>
        <w:t xml:space="preserve"> consultation data helped offset this limitation.</w:t>
      </w:r>
    </w:p>
    <w:p w14:paraId="6C8B6B4E" w14:textId="25734F12" w:rsidR="007E0EBD" w:rsidRPr="00380B24" w:rsidRDefault="007E0EBD" w:rsidP="00EF77B4">
      <w:pPr>
        <w:spacing w:line="240" w:lineRule="auto"/>
        <w:jc w:val="both"/>
        <w:rPr>
          <w:rFonts w:cs="Times New Roman"/>
          <w:b/>
          <w:bCs/>
          <w:iCs/>
          <w:noProof/>
          <w:szCs w:val="24"/>
        </w:rPr>
      </w:pPr>
      <w:r w:rsidRPr="00380B24">
        <w:rPr>
          <w:rFonts w:cs="Times New Roman"/>
          <w:b/>
          <w:bCs/>
          <w:iCs/>
          <w:noProof/>
          <w:szCs w:val="24"/>
        </w:rPr>
        <w:t xml:space="preserve">Survey </w:t>
      </w:r>
      <w:r w:rsidR="00AB6B77" w:rsidRPr="00380B24">
        <w:rPr>
          <w:rFonts w:cs="Times New Roman"/>
          <w:b/>
          <w:bCs/>
          <w:iCs/>
          <w:noProof/>
          <w:szCs w:val="24"/>
        </w:rPr>
        <w:t>p</w:t>
      </w:r>
      <w:r w:rsidRPr="00380B24">
        <w:rPr>
          <w:rFonts w:cs="Times New Roman"/>
          <w:b/>
          <w:bCs/>
          <w:iCs/>
          <w:noProof/>
          <w:szCs w:val="24"/>
        </w:rPr>
        <w:t>rogramme</w:t>
      </w:r>
    </w:p>
    <w:p w14:paraId="3BA06E92" w14:textId="77777777" w:rsidR="007E0EBD" w:rsidRPr="00380B24" w:rsidRDefault="007E0EBD" w:rsidP="00EF77B4">
      <w:pPr>
        <w:spacing w:line="240" w:lineRule="auto"/>
        <w:jc w:val="both"/>
        <w:rPr>
          <w:rFonts w:cs="Times New Roman"/>
          <w:iCs/>
          <w:noProof/>
          <w:szCs w:val="24"/>
        </w:rPr>
      </w:pPr>
      <w:r w:rsidRPr="00380B24">
        <w:rPr>
          <w:rFonts w:cs="Times New Roman"/>
          <w:iCs/>
          <w:noProof/>
          <w:szCs w:val="24"/>
        </w:rPr>
        <w:t>The survey approach was adapted after the inception report: instead of two separate surveys for internal and external stakeholders, an integrated survey was conducted to address all stakeholder groups. The survey included specific sections on ENISA and the ECCF, with question filtering and branching to ensure relevance.</w:t>
      </w:r>
    </w:p>
    <w:p w14:paraId="71D10234" w14:textId="53AD1B7D" w:rsidR="007E0EBD" w:rsidRPr="00380B24" w:rsidRDefault="0CA08EFE" w:rsidP="00EF1EE7">
      <w:pPr>
        <w:pStyle w:val="ListParagraph"/>
        <w:numPr>
          <w:ilvl w:val="0"/>
          <w:numId w:val="9"/>
        </w:numPr>
        <w:rPr>
          <w:noProof/>
        </w:rPr>
      </w:pPr>
      <w:r w:rsidRPr="00380B24">
        <w:rPr>
          <w:b/>
          <w:bCs/>
          <w:noProof/>
        </w:rPr>
        <w:t>Design:</w:t>
      </w:r>
      <w:r w:rsidRPr="00380B24">
        <w:rPr>
          <w:noProof/>
        </w:rPr>
        <w:t xml:space="preserve"> The survey was developed based on desk research</w:t>
      </w:r>
      <w:r w:rsidR="005B564B" w:rsidRPr="00380B24">
        <w:rPr>
          <w:noProof/>
        </w:rPr>
        <w:t xml:space="preserve"> and</w:t>
      </w:r>
      <w:r w:rsidRPr="00380B24">
        <w:rPr>
          <w:noProof/>
        </w:rPr>
        <w:t xml:space="preserve"> initial interviews. It included both closed and open questions, with a limited number of mandatory items.</w:t>
      </w:r>
    </w:p>
    <w:p w14:paraId="7A4E69F7" w14:textId="36FFD0B7" w:rsidR="007E0EBD" w:rsidRPr="00380B24" w:rsidRDefault="007E0EBD" w:rsidP="00EF1EE7">
      <w:pPr>
        <w:pStyle w:val="ListParagraph"/>
        <w:numPr>
          <w:ilvl w:val="0"/>
          <w:numId w:val="9"/>
        </w:numPr>
        <w:rPr>
          <w:iCs/>
          <w:noProof/>
          <w:szCs w:val="24"/>
        </w:rPr>
      </w:pPr>
      <w:r w:rsidRPr="00380B24">
        <w:rPr>
          <w:b/>
          <w:bCs/>
          <w:iCs/>
          <w:noProof/>
          <w:szCs w:val="24"/>
        </w:rPr>
        <w:t>Dissemination:</w:t>
      </w:r>
      <w:r w:rsidRPr="00380B24">
        <w:rPr>
          <w:iCs/>
          <w:noProof/>
          <w:szCs w:val="24"/>
        </w:rPr>
        <w:t xml:space="preserve"> Conducted via EUSurvey, 856 stakeholders received a personal invitation. The Commission and ENISA promoted the survey through various channels</w:t>
      </w:r>
      <w:r w:rsidR="00B5380B" w:rsidRPr="00380B24">
        <w:rPr>
          <w:iCs/>
          <w:noProof/>
          <w:szCs w:val="24"/>
        </w:rPr>
        <w:t xml:space="preserve"> and</w:t>
      </w:r>
      <w:r w:rsidRPr="00380B24">
        <w:rPr>
          <w:iCs/>
          <w:noProof/>
          <w:szCs w:val="24"/>
        </w:rPr>
        <w:t xml:space="preserve"> the deadline was extended to maximise responses.</w:t>
      </w:r>
    </w:p>
    <w:p w14:paraId="2D442A48" w14:textId="33045BDC" w:rsidR="007E0EBD" w:rsidRPr="00380B24" w:rsidRDefault="007E0EBD" w:rsidP="666C4165">
      <w:pPr>
        <w:pStyle w:val="ListParagraph"/>
        <w:numPr>
          <w:ilvl w:val="0"/>
          <w:numId w:val="9"/>
        </w:numPr>
        <w:rPr>
          <w:noProof/>
        </w:rPr>
      </w:pPr>
      <w:r w:rsidRPr="00380B24">
        <w:rPr>
          <w:b/>
          <w:bCs/>
          <w:noProof/>
        </w:rPr>
        <w:t xml:space="preserve">Results: </w:t>
      </w:r>
      <w:r w:rsidRPr="00380B24">
        <w:rPr>
          <w:noProof/>
        </w:rPr>
        <w:t>209 responses were collected, with 70 respondents (33</w:t>
      </w:r>
      <w:r w:rsidR="00F3375E" w:rsidRPr="00380B24">
        <w:rPr>
          <w:noProof/>
        </w:rPr>
        <w:t>%</w:t>
      </w:r>
      <w:r w:rsidRPr="00380B24">
        <w:rPr>
          <w:noProof/>
        </w:rPr>
        <w:t>) involved with the ECCF. The survey results were analysed using data science and analytics software, supplemented by manual analysis.</w:t>
      </w:r>
    </w:p>
    <w:p w14:paraId="2B16E83F" w14:textId="6F3C2F5E" w:rsidR="007E0EBD" w:rsidRPr="00380B24" w:rsidRDefault="007E0EBD" w:rsidP="00C74126">
      <w:pPr>
        <w:pStyle w:val="Heading2"/>
        <w:rPr>
          <w:noProof/>
        </w:rPr>
      </w:pPr>
      <w:bookmarkStart w:id="70" w:name="_Toc218855959"/>
      <w:r w:rsidRPr="00380B24">
        <w:rPr>
          <w:noProof/>
        </w:rPr>
        <w:t xml:space="preserve">4. Workshops and </w:t>
      </w:r>
      <w:r w:rsidR="006C1EA6" w:rsidRPr="00380B24">
        <w:rPr>
          <w:noProof/>
        </w:rPr>
        <w:t>v</w:t>
      </w:r>
      <w:r w:rsidRPr="00380B24">
        <w:rPr>
          <w:noProof/>
        </w:rPr>
        <w:t xml:space="preserve">alidation </w:t>
      </w:r>
      <w:r w:rsidR="006C1EA6" w:rsidRPr="00380B24">
        <w:rPr>
          <w:noProof/>
        </w:rPr>
        <w:t>a</w:t>
      </w:r>
      <w:r w:rsidRPr="00380B24">
        <w:rPr>
          <w:noProof/>
        </w:rPr>
        <w:t>ctivities</w:t>
      </w:r>
      <w:bookmarkEnd w:id="70"/>
    </w:p>
    <w:p w14:paraId="5B3E1AAF" w14:textId="4CE1AD9F" w:rsidR="00F375C0" w:rsidRPr="00380B24" w:rsidRDefault="007E0EBD" w:rsidP="00EF77B4">
      <w:pPr>
        <w:spacing w:line="240" w:lineRule="auto"/>
        <w:jc w:val="both"/>
        <w:rPr>
          <w:rFonts w:cs="Times New Roman"/>
          <w:b/>
          <w:bCs/>
          <w:iCs/>
          <w:noProof/>
          <w:szCs w:val="24"/>
        </w:rPr>
      </w:pPr>
      <w:r w:rsidRPr="00380B24">
        <w:rPr>
          <w:rFonts w:cs="Times New Roman"/>
          <w:b/>
          <w:bCs/>
          <w:iCs/>
          <w:noProof/>
          <w:szCs w:val="24"/>
        </w:rPr>
        <w:t xml:space="preserve">SWOT and </w:t>
      </w:r>
      <w:r w:rsidR="006C1EA6" w:rsidRPr="00380B24">
        <w:rPr>
          <w:rFonts w:cs="Times New Roman"/>
          <w:b/>
          <w:bCs/>
          <w:iCs/>
          <w:noProof/>
          <w:szCs w:val="24"/>
        </w:rPr>
        <w:t>r</w:t>
      </w:r>
      <w:r w:rsidRPr="00380B24">
        <w:rPr>
          <w:rFonts w:cs="Times New Roman"/>
          <w:b/>
          <w:bCs/>
          <w:iCs/>
          <w:noProof/>
          <w:szCs w:val="24"/>
        </w:rPr>
        <w:t xml:space="preserve">ecommendations </w:t>
      </w:r>
      <w:r w:rsidR="006C1EA6" w:rsidRPr="00380B24">
        <w:rPr>
          <w:rFonts w:cs="Times New Roman"/>
          <w:b/>
          <w:bCs/>
          <w:iCs/>
          <w:noProof/>
          <w:szCs w:val="24"/>
        </w:rPr>
        <w:t>w</w:t>
      </w:r>
      <w:r w:rsidRPr="00380B24">
        <w:rPr>
          <w:rFonts w:cs="Times New Roman"/>
          <w:b/>
          <w:bCs/>
          <w:iCs/>
          <w:noProof/>
          <w:szCs w:val="24"/>
        </w:rPr>
        <w:t>orkshops</w:t>
      </w:r>
    </w:p>
    <w:p w14:paraId="131DCDD0" w14:textId="5BA6E928" w:rsidR="007E0EBD" w:rsidRPr="00380B24" w:rsidRDefault="0CA08EFE" w:rsidP="00EF77B4">
      <w:pPr>
        <w:spacing w:line="240" w:lineRule="auto"/>
        <w:jc w:val="both"/>
        <w:rPr>
          <w:rFonts w:cs="Times New Roman"/>
          <w:noProof/>
        </w:rPr>
      </w:pPr>
      <w:r w:rsidRPr="00380B24">
        <w:rPr>
          <w:rFonts w:cs="Times New Roman"/>
          <w:noProof/>
        </w:rPr>
        <w:t xml:space="preserve">SWOT </w:t>
      </w:r>
      <w:r w:rsidR="006C1EA6" w:rsidRPr="00380B24">
        <w:rPr>
          <w:rFonts w:cs="Times New Roman"/>
          <w:noProof/>
        </w:rPr>
        <w:t>w</w:t>
      </w:r>
      <w:r w:rsidRPr="00380B24">
        <w:rPr>
          <w:rFonts w:cs="Times New Roman"/>
          <w:noProof/>
        </w:rPr>
        <w:t xml:space="preserve">orkshop: </w:t>
      </w:r>
      <w:r w:rsidR="006C1EA6" w:rsidRPr="00380B24">
        <w:rPr>
          <w:rFonts w:cs="Times New Roman"/>
          <w:noProof/>
        </w:rPr>
        <w:t>h</w:t>
      </w:r>
      <w:r w:rsidRPr="00380B24">
        <w:rPr>
          <w:rFonts w:cs="Times New Roman"/>
          <w:noProof/>
        </w:rPr>
        <w:t>eld online on 21</w:t>
      </w:r>
      <w:r w:rsidR="00A12133" w:rsidRPr="00380B24">
        <w:rPr>
          <w:rFonts w:cs="Times New Roman"/>
          <w:noProof/>
        </w:rPr>
        <w:t> </w:t>
      </w:r>
      <w:r w:rsidRPr="00380B24">
        <w:rPr>
          <w:rFonts w:cs="Times New Roman"/>
          <w:noProof/>
        </w:rPr>
        <w:t>May 2024 with 32 participants, including experts from academia, ENISA</w:t>
      </w:r>
      <w:r w:rsidR="5B57EC45" w:rsidRPr="00380B24">
        <w:rPr>
          <w:rFonts w:cs="Times New Roman"/>
          <w:noProof/>
        </w:rPr>
        <w:t xml:space="preserve"> and</w:t>
      </w:r>
      <w:r w:rsidRPr="00380B24">
        <w:rPr>
          <w:rFonts w:cs="Times New Roman"/>
          <w:noProof/>
        </w:rPr>
        <w:t xml:space="preserve"> </w:t>
      </w:r>
      <w:r w:rsidR="1376F1F2" w:rsidRPr="00380B24">
        <w:rPr>
          <w:rFonts w:cs="Times New Roman"/>
          <w:noProof/>
        </w:rPr>
        <w:t>the Commission</w:t>
      </w:r>
      <w:r w:rsidRPr="00380B24">
        <w:rPr>
          <w:rFonts w:cs="Times New Roman"/>
          <w:noProof/>
        </w:rPr>
        <w:t>. The workshop aimed to develop a SWOT analysis for ENISA and the ECCF, validate preliminary findings</w:t>
      </w:r>
      <w:r w:rsidR="5B57EC45" w:rsidRPr="00380B24">
        <w:rPr>
          <w:rFonts w:cs="Times New Roman"/>
          <w:noProof/>
        </w:rPr>
        <w:t xml:space="preserve"> and</w:t>
      </w:r>
      <w:r w:rsidRPr="00380B24">
        <w:rPr>
          <w:rFonts w:cs="Times New Roman"/>
          <w:noProof/>
        </w:rPr>
        <w:t xml:space="preserve"> foster technical exchange. Interactive polling and breakout sessions were used to gather and validate stakeholder input. The results were used to refine the strengths, weaknesses, opportunities</w:t>
      </w:r>
      <w:r w:rsidR="5B57EC45" w:rsidRPr="00380B24">
        <w:rPr>
          <w:rFonts w:cs="Times New Roman"/>
          <w:noProof/>
        </w:rPr>
        <w:t xml:space="preserve"> and</w:t>
      </w:r>
      <w:r w:rsidRPr="00380B24">
        <w:rPr>
          <w:rFonts w:cs="Times New Roman"/>
          <w:noProof/>
        </w:rPr>
        <w:t xml:space="preserve"> threats identified for both ENISA and the ECCF.</w:t>
      </w:r>
    </w:p>
    <w:p w14:paraId="796D57A9" w14:textId="0DB24349" w:rsidR="007E0EBD" w:rsidRPr="00380B24" w:rsidRDefault="007E0EBD" w:rsidP="00EF77B4">
      <w:pPr>
        <w:spacing w:line="240" w:lineRule="auto"/>
        <w:jc w:val="both"/>
        <w:rPr>
          <w:rFonts w:cs="Times New Roman"/>
          <w:iCs/>
          <w:noProof/>
          <w:szCs w:val="24"/>
        </w:rPr>
      </w:pPr>
      <w:r w:rsidRPr="00380B24">
        <w:rPr>
          <w:rFonts w:cs="Times New Roman"/>
          <w:iCs/>
          <w:noProof/>
          <w:szCs w:val="24"/>
        </w:rPr>
        <w:t xml:space="preserve">Recommendations </w:t>
      </w:r>
      <w:r w:rsidR="006C1EA6" w:rsidRPr="00380B24">
        <w:rPr>
          <w:rFonts w:cs="Times New Roman"/>
          <w:iCs/>
          <w:noProof/>
          <w:szCs w:val="24"/>
        </w:rPr>
        <w:t>w</w:t>
      </w:r>
      <w:r w:rsidRPr="00380B24">
        <w:rPr>
          <w:rFonts w:cs="Times New Roman"/>
          <w:iCs/>
          <w:noProof/>
          <w:szCs w:val="24"/>
        </w:rPr>
        <w:t xml:space="preserve">orkshop: </w:t>
      </w:r>
      <w:r w:rsidR="006C1EA6" w:rsidRPr="00380B24">
        <w:rPr>
          <w:rFonts w:cs="Times New Roman"/>
          <w:iCs/>
          <w:noProof/>
          <w:szCs w:val="24"/>
        </w:rPr>
        <w:t>h</w:t>
      </w:r>
      <w:r w:rsidRPr="00380B24">
        <w:rPr>
          <w:rFonts w:cs="Times New Roman"/>
          <w:iCs/>
          <w:noProof/>
          <w:szCs w:val="24"/>
        </w:rPr>
        <w:t>eld online on 12</w:t>
      </w:r>
      <w:r w:rsidR="00A12133" w:rsidRPr="00380B24">
        <w:rPr>
          <w:rFonts w:cs="Times New Roman"/>
          <w:iCs/>
          <w:noProof/>
          <w:szCs w:val="24"/>
        </w:rPr>
        <w:t> </w:t>
      </w:r>
      <w:r w:rsidRPr="00380B24">
        <w:rPr>
          <w:rFonts w:cs="Times New Roman"/>
          <w:iCs/>
          <w:noProof/>
          <w:szCs w:val="24"/>
        </w:rPr>
        <w:t>July 2024 with 77 participants. The workshop presented preliminary evaluation results and facilitated collaborative discussions on lessons learned and potential improvements for ENISA and the ECCF. Interactive polls and an anonymous</w:t>
      </w:r>
      <w:r w:rsidR="00FA08B2" w:rsidRPr="00380B24">
        <w:rPr>
          <w:rFonts w:cs="Times New Roman"/>
          <w:iCs/>
          <w:noProof/>
          <w:szCs w:val="24"/>
        </w:rPr>
        <w:t xml:space="preserve"> form to be filled by each</w:t>
      </w:r>
      <w:r w:rsidRPr="00380B24">
        <w:rPr>
          <w:rFonts w:cs="Times New Roman"/>
          <w:iCs/>
          <w:noProof/>
          <w:szCs w:val="24"/>
        </w:rPr>
        <w:t xml:space="preserve"> M</w:t>
      </w:r>
      <w:r w:rsidR="006D3CA3" w:rsidRPr="00380B24">
        <w:rPr>
          <w:rFonts w:cs="Times New Roman"/>
          <w:iCs/>
          <w:noProof/>
          <w:szCs w:val="24"/>
        </w:rPr>
        <w:t xml:space="preserve">ember </w:t>
      </w:r>
      <w:r w:rsidRPr="00380B24">
        <w:rPr>
          <w:rFonts w:cs="Times New Roman"/>
          <w:iCs/>
          <w:noProof/>
          <w:szCs w:val="24"/>
        </w:rPr>
        <w:t>S</w:t>
      </w:r>
      <w:r w:rsidR="006D3CA3" w:rsidRPr="00380B24">
        <w:rPr>
          <w:rFonts w:cs="Times New Roman"/>
          <w:iCs/>
          <w:noProof/>
          <w:szCs w:val="24"/>
        </w:rPr>
        <w:t>tate</w:t>
      </w:r>
      <w:r w:rsidRPr="00380B24">
        <w:rPr>
          <w:rFonts w:cs="Times New Roman"/>
          <w:iCs/>
          <w:noProof/>
          <w:szCs w:val="24"/>
        </w:rPr>
        <w:t xml:space="preserve"> were used to collect feedback and validate findings.</w:t>
      </w:r>
    </w:p>
    <w:p w14:paraId="72C8E9F3" w14:textId="51069C2D" w:rsidR="007E0EBD" w:rsidRPr="00380B24" w:rsidRDefault="007E0EBD" w:rsidP="00EF77B4">
      <w:pPr>
        <w:spacing w:line="240" w:lineRule="auto"/>
        <w:jc w:val="both"/>
        <w:rPr>
          <w:rFonts w:cs="Times New Roman"/>
          <w:b/>
          <w:bCs/>
          <w:iCs/>
          <w:noProof/>
          <w:szCs w:val="24"/>
        </w:rPr>
      </w:pPr>
      <w:r w:rsidRPr="00380B24">
        <w:rPr>
          <w:rFonts w:cs="Times New Roman"/>
          <w:b/>
          <w:bCs/>
          <w:iCs/>
          <w:noProof/>
          <w:szCs w:val="24"/>
        </w:rPr>
        <w:t xml:space="preserve">Validation and </w:t>
      </w:r>
      <w:r w:rsidR="006C1EA6" w:rsidRPr="00380B24">
        <w:rPr>
          <w:rFonts w:cs="Times New Roman"/>
          <w:b/>
          <w:bCs/>
          <w:iCs/>
          <w:noProof/>
          <w:szCs w:val="24"/>
        </w:rPr>
        <w:t>q</w:t>
      </w:r>
      <w:r w:rsidRPr="00380B24">
        <w:rPr>
          <w:rFonts w:cs="Times New Roman"/>
          <w:b/>
          <w:bCs/>
          <w:iCs/>
          <w:noProof/>
          <w:szCs w:val="24"/>
        </w:rPr>
        <w:t xml:space="preserve">uality </w:t>
      </w:r>
      <w:r w:rsidR="006C1EA6" w:rsidRPr="00380B24">
        <w:rPr>
          <w:rFonts w:cs="Times New Roman"/>
          <w:b/>
          <w:bCs/>
          <w:iCs/>
          <w:noProof/>
          <w:szCs w:val="24"/>
        </w:rPr>
        <w:t>a</w:t>
      </w:r>
      <w:r w:rsidRPr="00380B24">
        <w:rPr>
          <w:rFonts w:cs="Times New Roman"/>
          <w:b/>
          <w:bCs/>
          <w:iCs/>
          <w:noProof/>
          <w:szCs w:val="24"/>
        </w:rPr>
        <w:t>ssurance</w:t>
      </w:r>
    </w:p>
    <w:p w14:paraId="20C3FD59" w14:textId="77777777" w:rsidR="007E0EBD" w:rsidRPr="00380B24" w:rsidRDefault="007E0EBD" w:rsidP="00EF77B4">
      <w:pPr>
        <w:spacing w:line="240" w:lineRule="auto"/>
        <w:jc w:val="both"/>
        <w:rPr>
          <w:rFonts w:cs="Times New Roman"/>
          <w:iCs/>
          <w:noProof/>
          <w:szCs w:val="24"/>
        </w:rPr>
      </w:pPr>
      <w:r w:rsidRPr="00380B24">
        <w:rPr>
          <w:rFonts w:cs="Times New Roman"/>
          <w:iCs/>
          <w:noProof/>
          <w:szCs w:val="24"/>
        </w:rPr>
        <w:t>The evaluation process included multiple validation steps to ensure the reliability and robustness of the findings:</w:t>
      </w:r>
    </w:p>
    <w:p w14:paraId="046A49C8" w14:textId="3CE259D3" w:rsidR="007E0EBD" w:rsidRPr="00380B24" w:rsidRDefault="00D05ABE" w:rsidP="00EF1EE7">
      <w:pPr>
        <w:pStyle w:val="ListParagraph"/>
        <w:numPr>
          <w:ilvl w:val="0"/>
          <w:numId w:val="10"/>
        </w:numPr>
        <w:rPr>
          <w:iCs/>
          <w:noProof/>
          <w:szCs w:val="24"/>
        </w:rPr>
      </w:pPr>
      <w:r w:rsidRPr="00380B24">
        <w:rPr>
          <w:iCs/>
          <w:noProof/>
          <w:szCs w:val="24"/>
        </w:rPr>
        <w:t>p</w:t>
      </w:r>
      <w:r w:rsidR="007E0EBD" w:rsidRPr="00380B24">
        <w:rPr>
          <w:iCs/>
          <w:noProof/>
          <w:szCs w:val="24"/>
        </w:rPr>
        <w:t>reliminary findings were presented to stakeholders in workshops, where interactive polling and open discussion allowed for real-time validation and refinement</w:t>
      </w:r>
      <w:r w:rsidRPr="00380B24">
        <w:rPr>
          <w:iCs/>
          <w:noProof/>
          <w:szCs w:val="24"/>
        </w:rPr>
        <w:t>;</w:t>
      </w:r>
    </w:p>
    <w:p w14:paraId="7C9D39D2" w14:textId="65EB7C47" w:rsidR="007E0EBD" w:rsidRPr="00380B24" w:rsidRDefault="00D05ABE" w:rsidP="00EF1EE7">
      <w:pPr>
        <w:pStyle w:val="ListParagraph"/>
        <w:numPr>
          <w:ilvl w:val="0"/>
          <w:numId w:val="10"/>
        </w:numPr>
        <w:rPr>
          <w:iCs/>
          <w:noProof/>
          <w:szCs w:val="24"/>
        </w:rPr>
      </w:pPr>
      <w:r w:rsidRPr="00380B24">
        <w:rPr>
          <w:iCs/>
          <w:noProof/>
          <w:szCs w:val="24"/>
        </w:rPr>
        <w:t>a</w:t>
      </w:r>
      <w:r w:rsidR="007E0EBD" w:rsidRPr="00380B24">
        <w:rPr>
          <w:iCs/>
          <w:noProof/>
          <w:szCs w:val="24"/>
        </w:rPr>
        <w:t>n anonymous asynchronous feedback form was provided to capture additional input from stakeholders unable to participate in real time</w:t>
      </w:r>
      <w:r w:rsidRPr="00380B24">
        <w:rPr>
          <w:iCs/>
          <w:noProof/>
          <w:szCs w:val="24"/>
        </w:rPr>
        <w:t>;</w:t>
      </w:r>
    </w:p>
    <w:p w14:paraId="36C02806" w14:textId="160B9F24" w:rsidR="007E0EBD" w:rsidRPr="00380B24" w:rsidRDefault="00D05ABE" w:rsidP="00EF1EE7">
      <w:pPr>
        <w:pStyle w:val="ListParagraph"/>
        <w:numPr>
          <w:ilvl w:val="0"/>
          <w:numId w:val="10"/>
        </w:numPr>
        <w:rPr>
          <w:iCs/>
          <w:noProof/>
          <w:szCs w:val="24"/>
        </w:rPr>
      </w:pPr>
      <w:r w:rsidRPr="00380B24">
        <w:rPr>
          <w:iCs/>
          <w:noProof/>
          <w:szCs w:val="24"/>
        </w:rPr>
        <w:t>t</w:t>
      </w:r>
      <w:r w:rsidR="007E0EBD" w:rsidRPr="00380B24">
        <w:rPr>
          <w:iCs/>
          <w:noProof/>
          <w:szCs w:val="24"/>
        </w:rPr>
        <w:t>he iterative process of presenting, discussing</w:t>
      </w:r>
      <w:r w:rsidR="00B5380B" w:rsidRPr="00380B24">
        <w:rPr>
          <w:iCs/>
          <w:noProof/>
          <w:szCs w:val="24"/>
        </w:rPr>
        <w:t xml:space="preserve"> and</w:t>
      </w:r>
      <w:r w:rsidR="007E0EBD" w:rsidRPr="00380B24">
        <w:rPr>
          <w:iCs/>
          <w:noProof/>
          <w:szCs w:val="24"/>
        </w:rPr>
        <w:t xml:space="preserve"> refining findings ensured that the analysis accurately reflected the collective insights and perspectives of all participants.</w:t>
      </w:r>
    </w:p>
    <w:p w14:paraId="04CC360A" w14:textId="030165F6" w:rsidR="007E0EBD" w:rsidRPr="00380B24" w:rsidRDefault="007E0EBD" w:rsidP="00C74126">
      <w:pPr>
        <w:pStyle w:val="Heading2"/>
        <w:rPr>
          <w:noProof/>
        </w:rPr>
      </w:pPr>
      <w:bookmarkStart w:id="71" w:name="_Toc218855960"/>
      <w:r w:rsidRPr="00380B24">
        <w:rPr>
          <w:noProof/>
        </w:rPr>
        <w:t xml:space="preserve">5. Analytical </w:t>
      </w:r>
      <w:r w:rsidR="006C1EA6" w:rsidRPr="00380B24">
        <w:rPr>
          <w:noProof/>
        </w:rPr>
        <w:t>a</w:t>
      </w:r>
      <w:r w:rsidRPr="00380B24">
        <w:rPr>
          <w:noProof/>
        </w:rPr>
        <w:t xml:space="preserve">pproaches and </w:t>
      </w:r>
      <w:r w:rsidR="006C1EA6" w:rsidRPr="00380B24">
        <w:rPr>
          <w:noProof/>
        </w:rPr>
        <w:t>q</w:t>
      </w:r>
      <w:r w:rsidRPr="00380B24">
        <w:rPr>
          <w:noProof/>
        </w:rPr>
        <w:t xml:space="preserve">uality </w:t>
      </w:r>
      <w:r w:rsidR="006C1EA6" w:rsidRPr="00380B24">
        <w:rPr>
          <w:noProof/>
        </w:rPr>
        <w:t>a</w:t>
      </w:r>
      <w:r w:rsidRPr="00380B24">
        <w:rPr>
          <w:noProof/>
        </w:rPr>
        <w:t>ssurance</w:t>
      </w:r>
      <w:bookmarkEnd w:id="71"/>
    </w:p>
    <w:p w14:paraId="2941D887" w14:textId="17DE5A23" w:rsidR="007E0EBD" w:rsidRPr="00380B24" w:rsidRDefault="0CA08EFE" w:rsidP="00EF77B4">
      <w:pPr>
        <w:spacing w:line="240" w:lineRule="auto"/>
        <w:jc w:val="both"/>
        <w:rPr>
          <w:rFonts w:cs="Times New Roman"/>
          <w:noProof/>
        </w:rPr>
      </w:pPr>
      <w:r w:rsidRPr="00380B24">
        <w:rPr>
          <w:rFonts w:cs="Times New Roman"/>
          <w:noProof/>
        </w:rPr>
        <w:t>The evaluation combined qualitative and quantitative methods, including desk research, literature review, stakeholder interviews, surveys</w:t>
      </w:r>
      <w:r w:rsidR="5B57EC45" w:rsidRPr="00380B24">
        <w:rPr>
          <w:rFonts w:cs="Times New Roman"/>
          <w:noProof/>
        </w:rPr>
        <w:t xml:space="preserve"> and</w:t>
      </w:r>
      <w:r w:rsidRPr="00380B24">
        <w:rPr>
          <w:rFonts w:cs="Times New Roman"/>
          <w:noProof/>
        </w:rPr>
        <w:t xml:space="preserve"> workshops. Data analysis was supported by analytics software and manual review. </w:t>
      </w:r>
      <w:r w:rsidR="00BC0657" w:rsidRPr="00380B24">
        <w:rPr>
          <w:rFonts w:cs="Times New Roman"/>
          <w:noProof/>
        </w:rPr>
        <w:t>Q</w:t>
      </w:r>
      <w:r w:rsidRPr="00380B24">
        <w:rPr>
          <w:rFonts w:cs="Times New Roman"/>
          <w:noProof/>
        </w:rPr>
        <w:t xml:space="preserve">uality </w:t>
      </w:r>
      <w:r w:rsidR="0C564045" w:rsidRPr="00380B24">
        <w:rPr>
          <w:rFonts w:cs="Times New Roman"/>
          <w:noProof/>
        </w:rPr>
        <w:t>was ensured</w:t>
      </w:r>
      <w:r w:rsidRPr="00380B24">
        <w:rPr>
          <w:rFonts w:cs="Times New Roman"/>
          <w:noProof/>
        </w:rPr>
        <w:t xml:space="preserve"> through:</w:t>
      </w:r>
    </w:p>
    <w:p w14:paraId="07025B0A" w14:textId="2560CAED" w:rsidR="007E0EBD" w:rsidRPr="00380B24" w:rsidRDefault="00D05ABE" w:rsidP="00EF1EE7">
      <w:pPr>
        <w:pStyle w:val="ListParagraph"/>
        <w:numPr>
          <w:ilvl w:val="0"/>
          <w:numId w:val="11"/>
        </w:numPr>
        <w:rPr>
          <w:iCs/>
          <w:noProof/>
          <w:szCs w:val="24"/>
        </w:rPr>
      </w:pPr>
      <w:r w:rsidRPr="00380B24">
        <w:rPr>
          <w:iCs/>
          <w:noProof/>
          <w:szCs w:val="24"/>
        </w:rPr>
        <w:t>i</w:t>
      </w:r>
      <w:r w:rsidR="007E0EBD" w:rsidRPr="00380B24">
        <w:rPr>
          <w:iCs/>
          <w:noProof/>
          <w:szCs w:val="24"/>
        </w:rPr>
        <w:t>terative validation with stakeholders and expert input during workshops</w:t>
      </w:r>
      <w:r w:rsidRPr="00380B24">
        <w:rPr>
          <w:iCs/>
          <w:noProof/>
          <w:szCs w:val="24"/>
        </w:rPr>
        <w:t>;</w:t>
      </w:r>
    </w:p>
    <w:p w14:paraId="006B353A" w14:textId="46A69353" w:rsidR="007E0EBD" w:rsidRPr="00380B24" w:rsidRDefault="00D05ABE" w:rsidP="00EF1EE7">
      <w:pPr>
        <w:pStyle w:val="ListParagraph"/>
        <w:numPr>
          <w:ilvl w:val="0"/>
          <w:numId w:val="11"/>
        </w:numPr>
        <w:rPr>
          <w:iCs/>
          <w:noProof/>
          <w:szCs w:val="24"/>
        </w:rPr>
      </w:pPr>
      <w:r w:rsidRPr="00380B24">
        <w:rPr>
          <w:iCs/>
          <w:noProof/>
          <w:szCs w:val="24"/>
        </w:rPr>
        <w:t>s</w:t>
      </w:r>
      <w:r w:rsidR="007E0EBD" w:rsidRPr="00380B24">
        <w:rPr>
          <w:iCs/>
          <w:noProof/>
          <w:szCs w:val="24"/>
        </w:rPr>
        <w:t>ystematic triangulation of data sources to cross-</w:t>
      </w:r>
      <w:r w:rsidR="00BC0657" w:rsidRPr="00380B24">
        <w:rPr>
          <w:iCs/>
          <w:noProof/>
          <w:szCs w:val="24"/>
        </w:rPr>
        <w:t xml:space="preserve">check </w:t>
      </w:r>
      <w:r w:rsidR="007E0EBD" w:rsidRPr="00380B24">
        <w:rPr>
          <w:iCs/>
          <w:noProof/>
          <w:szCs w:val="24"/>
        </w:rPr>
        <w:t>findings</w:t>
      </w:r>
      <w:r w:rsidRPr="00380B24">
        <w:rPr>
          <w:iCs/>
          <w:noProof/>
          <w:szCs w:val="24"/>
        </w:rPr>
        <w:t>;</w:t>
      </w:r>
    </w:p>
    <w:p w14:paraId="2BE59417" w14:textId="5765D0F7" w:rsidR="007E0EBD" w:rsidRPr="00380B24" w:rsidRDefault="00D05ABE" w:rsidP="00EF1EE7">
      <w:pPr>
        <w:pStyle w:val="ListParagraph"/>
        <w:numPr>
          <w:ilvl w:val="0"/>
          <w:numId w:val="11"/>
        </w:numPr>
        <w:rPr>
          <w:noProof/>
        </w:rPr>
      </w:pPr>
      <w:r w:rsidRPr="00380B24">
        <w:rPr>
          <w:noProof/>
        </w:rPr>
        <w:t>a</w:t>
      </w:r>
      <w:r w:rsidR="0CA08EFE" w:rsidRPr="00380B24">
        <w:rPr>
          <w:noProof/>
        </w:rPr>
        <w:t>daptation of tools (</w:t>
      </w:r>
      <w:r w:rsidR="00A12133" w:rsidRPr="00380B24">
        <w:rPr>
          <w:noProof/>
        </w:rPr>
        <w:t>e.g.</w:t>
      </w:r>
      <w:r w:rsidR="0CA08EFE" w:rsidRPr="00380B24">
        <w:rPr>
          <w:noProof/>
        </w:rPr>
        <w:t xml:space="preserve"> survey design) to maximise relevance and response rates.</w:t>
      </w:r>
    </w:p>
    <w:p w14:paraId="216EFBAB" w14:textId="5FFDE423" w:rsidR="007E0EBD" w:rsidRPr="00380B24" w:rsidRDefault="007E0EBD" w:rsidP="00C74126">
      <w:pPr>
        <w:pStyle w:val="Heading2"/>
        <w:rPr>
          <w:noProof/>
        </w:rPr>
      </w:pPr>
      <w:bookmarkStart w:id="72" w:name="_Toc218855961"/>
      <w:r w:rsidRPr="00380B24">
        <w:rPr>
          <w:noProof/>
        </w:rPr>
        <w:t xml:space="preserve">6. Limitations and </w:t>
      </w:r>
      <w:r w:rsidR="006C1EA6" w:rsidRPr="00380B24">
        <w:rPr>
          <w:noProof/>
        </w:rPr>
        <w:t>m</w:t>
      </w:r>
      <w:r w:rsidRPr="00380B24">
        <w:rPr>
          <w:noProof/>
        </w:rPr>
        <w:t xml:space="preserve">itigating </w:t>
      </w:r>
      <w:r w:rsidR="006C1EA6" w:rsidRPr="00380B24">
        <w:rPr>
          <w:noProof/>
        </w:rPr>
        <w:t>m</w:t>
      </w:r>
      <w:r w:rsidRPr="00380B24">
        <w:rPr>
          <w:noProof/>
        </w:rPr>
        <w:t>easures</w:t>
      </w:r>
      <w:bookmarkEnd w:id="72"/>
    </w:p>
    <w:p w14:paraId="39B98EC6" w14:textId="01EA0AC5" w:rsidR="007E0EBD" w:rsidRPr="00380B24" w:rsidRDefault="007E0EBD" w:rsidP="00EF1EE7">
      <w:pPr>
        <w:pStyle w:val="ListParagraph"/>
        <w:numPr>
          <w:ilvl w:val="0"/>
          <w:numId w:val="12"/>
        </w:numPr>
        <w:rPr>
          <w:iCs/>
          <w:noProof/>
          <w:szCs w:val="24"/>
        </w:rPr>
      </w:pPr>
      <w:r w:rsidRPr="00380B24">
        <w:rPr>
          <w:b/>
          <w:bCs/>
          <w:iCs/>
          <w:noProof/>
          <w:szCs w:val="24"/>
        </w:rPr>
        <w:t xml:space="preserve">Data and </w:t>
      </w:r>
      <w:r w:rsidR="006C1EA6" w:rsidRPr="00380B24">
        <w:rPr>
          <w:b/>
          <w:bCs/>
          <w:iCs/>
          <w:noProof/>
          <w:szCs w:val="24"/>
        </w:rPr>
        <w:t>t</w:t>
      </w:r>
      <w:r w:rsidRPr="00380B24">
        <w:rPr>
          <w:b/>
          <w:bCs/>
          <w:iCs/>
          <w:noProof/>
          <w:szCs w:val="24"/>
        </w:rPr>
        <w:t>iming:</w:t>
      </w:r>
      <w:r w:rsidRPr="00380B24">
        <w:rPr>
          <w:iCs/>
          <w:noProof/>
          <w:szCs w:val="24"/>
        </w:rPr>
        <w:t xml:space="preserve"> </w:t>
      </w:r>
      <w:r w:rsidR="00D05ABE" w:rsidRPr="00380B24">
        <w:rPr>
          <w:iCs/>
          <w:noProof/>
          <w:szCs w:val="24"/>
        </w:rPr>
        <w:t>t</w:t>
      </w:r>
      <w:r w:rsidRPr="00380B24">
        <w:rPr>
          <w:iCs/>
          <w:noProof/>
          <w:szCs w:val="24"/>
        </w:rPr>
        <w:t xml:space="preserve">he main limitation was the difficulty in </w:t>
      </w:r>
      <w:r w:rsidR="00BC0657" w:rsidRPr="00380B24">
        <w:rPr>
          <w:iCs/>
          <w:noProof/>
          <w:szCs w:val="24"/>
        </w:rPr>
        <w:t xml:space="preserve">securing interviews with </w:t>
      </w:r>
      <w:r w:rsidRPr="00380B24">
        <w:rPr>
          <w:iCs/>
          <w:noProof/>
          <w:szCs w:val="24"/>
        </w:rPr>
        <w:t xml:space="preserve">private stakeholders, particularly SCCG </w:t>
      </w:r>
      <w:r w:rsidR="00D05ABE" w:rsidRPr="00380B24">
        <w:rPr>
          <w:iCs/>
          <w:noProof/>
          <w:szCs w:val="24"/>
        </w:rPr>
        <w:t>m</w:t>
      </w:r>
      <w:r w:rsidRPr="00380B24">
        <w:rPr>
          <w:iCs/>
          <w:noProof/>
          <w:szCs w:val="24"/>
        </w:rPr>
        <w:t xml:space="preserve">embers. This was mitigated by analysing </w:t>
      </w:r>
      <w:r w:rsidR="00E672CC" w:rsidRPr="00380B24">
        <w:rPr>
          <w:iCs/>
          <w:noProof/>
          <w:szCs w:val="24"/>
        </w:rPr>
        <w:t>stakeholders’</w:t>
      </w:r>
      <w:r w:rsidRPr="00380B24">
        <w:rPr>
          <w:iCs/>
          <w:noProof/>
          <w:szCs w:val="24"/>
        </w:rPr>
        <w:t xml:space="preserve"> consultation data and extending the survey deadline.</w:t>
      </w:r>
    </w:p>
    <w:p w14:paraId="1EA7143E" w14:textId="0AABEADB" w:rsidR="007E0EBD" w:rsidRPr="00380B24" w:rsidRDefault="007E0EBD" w:rsidP="00EF1EE7">
      <w:pPr>
        <w:pStyle w:val="ListParagraph"/>
        <w:numPr>
          <w:ilvl w:val="0"/>
          <w:numId w:val="12"/>
        </w:numPr>
        <w:rPr>
          <w:iCs/>
          <w:noProof/>
          <w:szCs w:val="24"/>
        </w:rPr>
      </w:pPr>
      <w:r w:rsidRPr="00380B24">
        <w:rPr>
          <w:b/>
          <w:bCs/>
          <w:iCs/>
          <w:noProof/>
          <w:szCs w:val="24"/>
        </w:rPr>
        <w:t>Reliability:</w:t>
      </w:r>
      <w:r w:rsidRPr="00380B24">
        <w:rPr>
          <w:iCs/>
          <w:noProof/>
          <w:szCs w:val="24"/>
        </w:rPr>
        <w:t xml:space="preserve"> </w:t>
      </w:r>
      <w:r w:rsidR="00D05ABE" w:rsidRPr="00380B24">
        <w:rPr>
          <w:iCs/>
          <w:noProof/>
          <w:szCs w:val="24"/>
        </w:rPr>
        <w:t>t</w:t>
      </w:r>
      <w:r w:rsidRPr="00380B24">
        <w:rPr>
          <w:iCs/>
          <w:noProof/>
          <w:szCs w:val="24"/>
        </w:rPr>
        <w:t>he use of multiple data sources and triangulation of findings enhanced the reliability of the evaluation. Validation through stakeholder workshops and polling further strengthened the robustness of the conclusions.</w:t>
      </w:r>
    </w:p>
    <w:p w14:paraId="482F6704" w14:textId="005D8B63" w:rsidR="007E0EBD" w:rsidRPr="00380B24" w:rsidRDefault="007E0EBD" w:rsidP="00EF1EE7">
      <w:pPr>
        <w:pStyle w:val="ListParagraph"/>
        <w:numPr>
          <w:ilvl w:val="0"/>
          <w:numId w:val="12"/>
        </w:numPr>
        <w:rPr>
          <w:iCs/>
          <w:noProof/>
          <w:szCs w:val="24"/>
        </w:rPr>
      </w:pPr>
      <w:r w:rsidRPr="00380B24">
        <w:rPr>
          <w:b/>
          <w:bCs/>
          <w:iCs/>
          <w:noProof/>
          <w:szCs w:val="24"/>
        </w:rPr>
        <w:t>Uncertainty:</w:t>
      </w:r>
      <w:r w:rsidRPr="00380B24">
        <w:rPr>
          <w:iCs/>
          <w:noProof/>
          <w:szCs w:val="24"/>
        </w:rPr>
        <w:t xml:space="preserve"> </w:t>
      </w:r>
      <w:r w:rsidR="00D05ABE" w:rsidRPr="00380B24">
        <w:rPr>
          <w:iCs/>
          <w:noProof/>
          <w:szCs w:val="24"/>
        </w:rPr>
        <w:t>s</w:t>
      </w:r>
      <w:r w:rsidRPr="00380B24">
        <w:rPr>
          <w:iCs/>
          <w:noProof/>
          <w:szCs w:val="24"/>
        </w:rPr>
        <w:t>ome results, especially regarding the ECCF (where only one scheme was adopted by early 2024), are preliminary. The robustness of findings was enhanced by cross-referencing multiple sources and validating with stakeholders, but some uncertainty remains due to the evolving nature of the policy landscape.</w:t>
      </w:r>
    </w:p>
    <w:p w14:paraId="72867DF8" w14:textId="1FB90570" w:rsidR="007E0EBD" w:rsidRPr="00380B24" w:rsidRDefault="00E14EBD" w:rsidP="00C74126">
      <w:pPr>
        <w:pStyle w:val="Heading2"/>
        <w:rPr>
          <w:noProof/>
        </w:rPr>
      </w:pPr>
      <w:bookmarkStart w:id="73" w:name="_Toc218855962"/>
      <w:r w:rsidRPr="00380B24">
        <w:rPr>
          <w:noProof/>
        </w:rPr>
        <w:t>7</w:t>
      </w:r>
      <w:r w:rsidR="007E0EBD" w:rsidRPr="00380B24">
        <w:rPr>
          <w:noProof/>
        </w:rPr>
        <w:t xml:space="preserve">. Points of </w:t>
      </w:r>
      <w:r w:rsidR="006C1EA6" w:rsidRPr="00380B24">
        <w:rPr>
          <w:noProof/>
        </w:rPr>
        <w:t>c</w:t>
      </w:r>
      <w:r w:rsidR="007E0EBD" w:rsidRPr="00380B24">
        <w:rPr>
          <w:noProof/>
        </w:rPr>
        <w:t>omparison</w:t>
      </w:r>
      <w:bookmarkEnd w:id="73"/>
    </w:p>
    <w:p w14:paraId="1E55723A" w14:textId="78E8EB91" w:rsidR="3F4F541D" w:rsidRPr="00380B24" w:rsidRDefault="3EE3D481" w:rsidP="3F4F541D">
      <w:pPr>
        <w:spacing w:line="240" w:lineRule="auto"/>
        <w:jc w:val="both"/>
        <w:rPr>
          <w:rFonts w:cs="Times New Roman"/>
          <w:noProof/>
        </w:rPr>
      </w:pPr>
      <w:r w:rsidRPr="00380B24">
        <w:rPr>
          <w:rFonts w:cs="Times New Roman"/>
          <w:noProof/>
        </w:rPr>
        <w:t>The main point of comparison for the evaluation was the baseline scenario of 2017, reconstructed from the 2017 Impact Assessment for the Cybersecurity Act and supporting studies. This baseline included ENISA’s status and resources, the certification landscape, market and economic data</w:t>
      </w:r>
      <w:r w:rsidR="3244B01F" w:rsidRPr="00380B24">
        <w:rPr>
          <w:rFonts w:cs="Times New Roman"/>
          <w:noProof/>
        </w:rPr>
        <w:t xml:space="preserve"> and</w:t>
      </w:r>
      <w:r w:rsidRPr="00380B24">
        <w:rPr>
          <w:rFonts w:cs="Times New Roman"/>
          <w:noProof/>
        </w:rPr>
        <w:t xml:space="preserve"> stakeholder perceptions. All comparisons and assessments were made against this baseline, as set out in the original evaluation roadmap.</w:t>
      </w:r>
    </w:p>
    <w:p w14:paraId="0C8A51D8" w14:textId="6E8585E2" w:rsidR="03461F1B" w:rsidRPr="00380B24" w:rsidRDefault="494E60DD" w:rsidP="5EE4E8B7">
      <w:pPr>
        <w:pStyle w:val="Heading2"/>
        <w:rPr>
          <w:noProof/>
        </w:rPr>
      </w:pPr>
      <w:bookmarkStart w:id="74" w:name="_Toc218855963"/>
      <w:r w:rsidRPr="00380B24">
        <w:rPr>
          <w:noProof/>
        </w:rPr>
        <w:t>8. Critical assessment of the contractor</w:t>
      </w:r>
      <w:bookmarkEnd w:id="74"/>
    </w:p>
    <w:p w14:paraId="4AEFB1C4" w14:textId="0F142CA6" w:rsidR="002F7A4D" w:rsidRPr="00380B24" w:rsidRDefault="002F7A4D" w:rsidP="002F7A4D">
      <w:pPr>
        <w:spacing w:after="160" w:line="257" w:lineRule="auto"/>
        <w:jc w:val="both"/>
        <w:rPr>
          <w:rFonts w:eastAsia="Times New Roman" w:cs="Times New Roman"/>
          <w:noProof/>
        </w:rPr>
      </w:pPr>
      <w:r w:rsidRPr="00380B24">
        <w:rPr>
          <w:rFonts w:eastAsia="Times New Roman" w:cs="Times New Roman"/>
          <w:noProof/>
        </w:rPr>
        <w:t>Th</w:t>
      </w:r>
      <w:r w:rsidRPr="00380B24">
        <w:rPr>
          <w:rFonts w:eastAsia="Times New Roman" w:cs="Times New Roman"/>
          <w:noProof/>
          <w:szCs w:val="20"/>
        </w:rPr>
        <w:t>e contractor</w:t>
      </w:r>
      <w:r w:rsidR="00A12133" w:rsidRPr="00380B24">
        <w:rPr>
          <w:rFonts w:eastAsia="Times New Roman" w:cs="Times New Roman"/>
          <w:noProof/>
          <w:szCs w:val="20"/>
        </w:rPr>
        <w:t>’</w:t>
      </w:r>
      <w:r w:rsidRPr="00380B24">
        <w:rPr>
          <w:rFonts w:eastAsia="Times New Roman" w:cs="Times New Roman"/>
          <w:noProof/>
          <w:szCs w:val="20"/>
        </w:rPr>
        <w:t>s evaluation of ENISA demonstrated a certain positive bias, largely attributed to interviews with ENISA staff constituting a significant part of the interviews overall. While the report rightly acknowledges ENISA</w:t>
      </w:r>
      <w:r w:rsidR="00A12133" w:rsidRPr="00380B24">
        <w:rPr>
          <w:rFonts w:eastAsia="Times New Roman" w:cs="Times New Roman"/>
          <w:noProof/>
          <w:szCs w:val="20"/>
        </w:rPr>
        <w:t>’</w:t>
      </w:r>
      <w:r w:rsidRPr="00380B24">
        <w:rPr>
          <w:rFonts w:eastAsia="Times New Roman" w:cs="Times New Roman"/>
          <w:noProof/>
          <w:szCs w:val="20"/>
        </w:rPr>
        <w:t xml:space="preserve">s resource constraints, the analysis could be more balanced regarding other areas for improvement. The study was improved </w:t>
      </w:r>
      <w:r w:rsidR="009A003F" w:rsidRPr="00380B24">
        <w:rPr>
          <w:rFonts w:eastAsia="Times New Roman" w:cs="Times New Roman"/>
          <w:noProof/>
          <w:szCs w:val="20"/>
        </w:rPr>
        <w:t>following</w:t>
      </w:r>
      <w:r w:rsidRPr="00380B24">
        <w:rPr>
          <w:rFonts w:eastAsia="Times New Roman" w:cs="Times New Roman"/>
          <w:noProof/>
          <w:szCs w:val="20"/>
        </w:rPr>
        <w:t xml:space="preserve"> feedback </w:t>
      </w:r>
      <w:r w:rsidR="009A003F" w:rsidRPr="00380B24">
        <w:rPr>
          <w:rFonts w:eastAsia="Times New Roman" w:cs="Times New Roman"/>
          <w:noProof/>
          <w:szCs w:val="20"/>
        </w:rPr>
        <w:t>from</w:t>
      </w:r>
      <w:r w:rsidRPr="00380B24">
        <w:rPr>
          <w:rFonts w:eastAsia="Times New Roman" w:cs="Times New Roman"/>
          <w:noProof/>
          <w:szCs w:val="20"/>
        </w:rPr>
        <w:t xml:space="preserve"> DG CONNECT in several instances.</w:t>
      </w:r>
    </w:p>
    <w:p w14:paraId="3AFA2738" w14:textId="77777777" w:rsidR="002F7A4D" w:rsidRPr="00380B24" w:rsidRDefault="002F7A4D" w:rsidP="002F7A4D">
      <w:pPr>
        <w:pStyle w:val="Text1"/>
        <w:rPr>
          <w:noProof/>
        </w:rPr>
        <w:sectPr w:rsidR="002F7A4D" w:rsidRPr="00380B24" w:rsidSect="00EF5484">
          <w:headerReference w:type="even" r:id="rId30"/>
          <w:headerReference w:type="default" r:id="rId31"/>
          <w:footerReference w:type="even" r:id="rId32"/>
          <w:footerReference w:type="default" r:id="rId33"/>
          <w:headerReference w:type="first" r:id="rId34"/>
          <w:footerReference w:type="first" r:id="rId35"/>
          <w:pgSz w:w="11906" w:h="16838"/>
          <w:pgMar w:top="1021" w:right="1701" w:bottom="1021" w:left="567" w:header="601" w:footer="1077" w:gutter="0"/>
          <w:cols w:space="720"/>
          <w:titlePg/>
          <w:docGrid w:linePitch="299"/>
        </w:sectPr>
      </w:pPr>
    </w:p>
    <w:p w14:paraId="1E3BD5D6" w14:textId="1401896A" w:rsidR="00147D71" w:rsidRPr="00380B24" w:rsidRDefault="00147D71" w:rsidP="00E71F52">
      <w:pPr>
        <w:pStyle w:val="Heading1"/>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75" w:name="_Toc218855964"/>
      <w:r w:rsidRPr="00380B24">
        <w:rPr>
          <w:noProof/>
          <w:szCs w:val="24"/>
        </w:rPr>
        <w:t xml:space="preserve">Annex III. Evaluation </w:t>
      </w:r>
      <w:r w:rsidR="006A4E17" w:rsidRPr="00380B24">
        <w:rPr>
          <w:noProof/>
          <w:szCs w:val="24"/>
        </w:rPr>
        <w:t>m</w:t>
      </w:r>
      <w:r w:rsidR="00167A34" w:rsidRPr="00380B24">
        <w:rPr>
          <w:noProof/>
          <w:szCs w:val="24"/>
        </w:rPr>
        <w:t>atrix</w:t>
      </w:r>
      <w:r w:rsidRPr="00380B24">
        <w:rPr>
          <w:noProof/>
          <w:szCs w:val="24"/>
        </w:rPr>
        <w:t xml:space="preserve"> </w:t>
      </w:r>
      <w:r w:rsidR="00622FE7" w:rsidRPr="00380B24">
        <w:rPr>
          <w:noProof/>
          <w:szCs w:val="24"/>
        </w:rPr>
        <w:t>and</w:t>
      </w:r>
      <w:r w:rsidR="009A003F" w:rsidRPr="00380B24">
        <w:rPr>
          <w:noProof/>
          <w:szCs w:val="24"/>
        </w:rPr>
        <w:t>,</w:t>
      </w:r>
      <w:r w:rsidR="006A4E17" w:rsidRPr="00380B24">
        <w:rPr>
          <w:noProof/>
          <w:szCs w:val="24"/>
        </w:rPr>
        <w:t xml:space="preserve"> where relevant, </w:t>
      </w:r>
      <w:r w:rsidR="009A003F" w:rsidRPr="00380B24">
        <w:rPr>
          <w:noProof/>
          <w:szCs w:val="24"/>
        </w:rPr>
        <w:t>d</w:t>
      </w:r>
      <w:r w:rsidR="006A4E17" w:rsidRPr="00380B24">
        <w:rPr>
          <w:noProof/>
          <w:szCs w:val="24"/>
        </w:rPr>
        <w:t>etails on a</w:t>
      </w:r>
      <w:r w:rsidRPr="00380B24">
        <w:rPr>
          <w:noProof/>
          <w:szCs w:val="24"/>
        </w:rPr>
        <w:t>nsw</w:t>
      </w:r>
      <w:r w:rsidR="00167A34" w:rsidRPr="00380B24">
        <w:rPr>
          <w:noProof/>
          <w:szCs w:val="24"/>
        </w:rPr>
        <w:t>ers</w:t>
      </w:r>
      <w:r w:rsidR="006A4E17" w:rsidRPr="00380B24">
        <w:rPr>
          <w:noProof/>
          <w:szCs w:val="24"/>
        </w:rPr>
        <w:t xml:space="preserve"> to the evaluation q</w:t>
      </w:r>
      <w:r w:rsidR="00167A34" w:rsidRPr="00380B24">
        <w:rPr>
          <w:noProof/>
          <w:szCs w:val="24"/>
        </w:rPr>
        <w:t xml:space="preserve">uestions </w:t>
      </w:r>
      <w:r w:rsidR="006A4E17" w:rsidRPr="00380B24">
        <w:rPr>
          <w:noProof/>
          <w:szCs w:val="24"/>
        </w:rPr>
        <w:t>(</w:t>
      </w:r>
      <w:r w:rsidRPr="00380B24">
        <w:rPr>
          <w:noProof/>
          <w:szCs w:val="24"/>
        </w:rPr>
        <w:t>by criterion</w:t>
      </w:r>
      <w:r w:rsidR="006A4E17" w:rsidRPr="00380B24">
        <w:rPr>
          <w:noProof/>
          <w:szCs w:val="24"/>
        </w:rPr>
        <w:t>)</w:t>
      </w:r>
      <w:bookmarkEnd w:id="75"/>
    </w:p>
    <w:p w14:paraId="6F051183" w14:textId="430BF033" w:rsidR="00EC15CF" w:rsidRPr="00380B24" w:rsidRDefault="00EC15CF" w:rsidP="00EF77B4">
      <w:pPr>
        <w:spacing w:line="240" w:lineRule="auto"/>
        <w:jc w:val="both"/>
        <w:rPr>
          <w:rFonts w:eastAsia="Arial" w:cs="Times New Roman"/>
          <w:noProof/>
          <w:szCs w:val="24"/>
          <w:lang w:eastAsia="ja-JP"/>
        </w:rPr>
      </w:pPr>
      <w:r w:rsidRPr="00380B24">
        <w:rPr>
          <w:rFonts w:eastAsia="Arial" w:cs="Times New Roman"/>
          <w:noProof/>
          <w:szCs w:val="24"/>
          <w:lang w:eastAsia="ja-JP"/>
        </w:rPr>
        <w:t xml:space="preserve">This annex presents the evaluation matrix that serves as the central organising framework for the assessment of ENISA and the ECCF. It provides detailed, criterion-based responses to the evaluation questions, covering all five evaluation criteria: </w:t>
      </w:r>
      <w:r w:rsidRPr="00380B24">
        <w:rPr>
          <w:rFonts w:eastAsia="Arial" w:cs="Times New Roman"/>
          <w:b/>
          <w:bCs/>
          <w:noProof/>
          <w:szCs w:val="24"/>
          <w:lang w:eastAsia="ja-JP"/>
        </w:rPr>
        <w:t>effectiveness</w:t>
      </w:r>
      <w:r w:rsidRPr="00380B24">
        <w:rPr>
          <w:rFonts w:eastAsia="Arial" w:cs="Times New Roman"/>
          <w:noProof/>
          <w:szCs w:val="24"/>
          <w:lang w:eastAsia="ja-JP"/>
        </w:rPr>
        <w:t xml:space="preserve">, </w:t>
      </w:r>
      <w:r w:rsidRPr="00380B24">
        <w:rPr>
          <w:rFonts w:eastAsia="Arial" w:cs="Times New Roman"/>
          <w:b/>
          <w:bCs/>
          <w:noProof/>
          <w:szCs w:val="24"/>
          <w:lang w:eastAsia="ja-JP"/>
        </w:rPr>
        <w:t>efficiency</w:t>
      </w:r>
      <w:r w:rsidRPr="00380B24">
        <w:rPr>
          <w:rFonts w:eastAsia="Arial" w:cs="Times New Roman"/>
          <w:noProof/>
          <w:szCs w:val="24"/>
          <w:lang w:eastAsia="ja-JP"/>
        </w:rPr>
        <w:t xml:space="preserve">, </w:t>
      </w:r>
      <w:r w:rsidRPr="00380B24">
        <w:rPr>
          <w:rFonts w:eastAsia="Arial" w:cs="Times New Roman"/>
          <w:b/>
          <w:bCs/>
          <w:noProof/>
          <w:szCs w:val="24"/>
          <w:lang w:eastAsia="ja-JP"/>
        </w:rPr>
        <w:t>coherence</w:t>
      </w:r>
      <w:r w:rsidR="00320005" w:rsidRPr="00380B24">
        <w:rPr>
          <w:rFonts w:eastAsia="Arial" w:cs="Times New Roman"/>
          <w:b/>
          <w:bCs/>
          <w:noProof/>
          <w:szCs w:val="24"/>
          <w:lang w:eastAsia="ja-JP"/>
        </w:rPr>
        <w:t>, relevance</w:t>
      </w:r>
      <w:r w:rsidR="00B5380B" w:rsidRPr="00380B24">
        <w:rPr>
          <w:rFonts w:eastAsia="Arial" w:cs="Times New Roman"/>
          <w:noProof/>
          <w:szCs w:val="24"/>
          <w:lang w:eastAsia="ja-JP"/>
        </w:rPr>
        <w:t xml:space="preserve"> and</w:t>
      </w:r>
      <w:r w:rsidRPr="00380B24">
        <w:rPr>
          <w:rFonts w:eastAsia="Arial" w:cs="Times New Roman"/>
          <w:b/>
          <w:bCs/>
          <w:noProof/>
          <w:szCs w:val="24"/>
          <w:lang w:eastAsia="ja-JP"/>
        </w:rPr>
        <w:t xml:space="preserve"> EU added value</w:t>
      </w:r>
      <w:r w:rsidR="00B1260F" w:rsidRPr="00380B24">
        <w:rPr>
          <w:rFonts w:eastAsia="Arial" w:cs="Times New Roman"/>
          <w:noProof/>
          <w:szCs w:val="24"/>
          <w:lang w:eastAsia="ja-JP"/>
        </w:rPr>
        <w:t>.</w:t>
      </w:r>
    </w:p>
    <w:p w14:paraId="63342D5B" w14:textId="77777777" w:rsidR="00EC15CF" w:rsidRPr="00380B24" w:rsidRDefault="00EC15CF" w:rsidP="00EF77B4">
      <w:pPr>
        <w:spacing w:line="240" w:lineRule="auto"/>
        <w:jc w:val="both"/>
        <w:rPr>
          <w:rFonts w:eastAsia="Arial" w:cs="Times New Roman"/>
          <w:noProof/>
          <w:szCs w:val="24"/>
          <w:lang w:eastAsia="ja-JP"/>
        </w:rPr>
      </w:pPr>
      <w:r w:rsidRPr="00380B24">
        <w:rPr>
          <w:rFonts w:eastAsia="Arial" w:cs="Times New Roman"/>
          <w:noProof/>
          <w:szCs w:val="24"/>
          <w:lang w:eastAsia="ja-JP"/>
        </w:rPr>
        <w:t>The evidence and analysis included in this annex substantiate the findings outlined in Section 4 of the main evaluation report. For clarity and transparency, the questions and their corresponding evidence-based answers are presented individually and grouped by evaluation criterion. The depth of coverage for each criterion reflects its relative importance and the extent of supporting evidence available in the main body of the report.</w:t>
      </w:r>
    </w:p>
    <w:p w14:paraId="04BADAA4" w14:textId="1CE0A724" w:rsidR="00EC15CF" w:rsidRPr="00380B24" w:rsidRDefault="00B1260F" w:rsidP="00EF77B4">
      <w:pPr>
        <w:spacing w:line="240" w:lineRule="auto"/>
        <w:jc w:val="both"/>
        <w:rPr>
          <w:rFonts w:eastAsia="Arial" w:cs="Times New Roman"/>
          <w:noProof/>
          <w:szCs w:val="24"/>
          <w:lang w:eastAsia="ja-JP"/>
        </w:rPr>
      </w:pPr>
      <w:r w:rsidRPr="00380B24">
        <w:rPr>
          <w:rFonts w:eastAsia="Arial" w:cs="Times New Roman"/>
          <w:noProof/>
          <w:szCs w:val="24"/>
          <w:lang w:eastAsia="ja-JP"/>
        </w:rPr>
        <w:t>F</w:t>
      </w:r>
      <w:r w:rsidR="00EC15CF" w:rsidRPr="00380B24">
        <w:rPr>
          <w:rFonts w:eastAsia="Arial" w:cs="Times New Roman"/>
          <w:noProof/>
          <w:szCs w:val="24"/>
          <w:lang w:eastAsia="ja-JP"/>
        </w:rPr>
        <w:t>indings are presented separately for ENISA and the ECCF to reflect their distinct roles and contributions within the broader cybersecurity landscape.</w:t>
      </w:r>
    </w:p>
    <w:p w14:paraId="592ACE87" w14:textId="3C0AA946" w:rsidR="00986D25" w:rsidRPr="00380B24" w:rsidRDefault="00C74126" w:rsidP="00C74126">
      <w:pPr>
        <w:pStyle w:val="Heading2"/>
        <w:rPr>
          <w:rFonts w:eastAsia="Arial"/>
          <w:noProof/>
          <w:lang w:eastAsia="ja-JP"/>
        </w:rPr>
      </w:pPr>
      <w:bookmarkStart w:id="76" w:name="_Toc218855965"/>
      <w:r w:rsidRPr="00380B24">
        <w:rPr>
          <w:rFonts w:eastAsia="Arial"/>
          <w:noProof/>
          <w:lang w:eastAsia="ja-JP"/>
        </w:rPr>
        <w:t>1.</w:t>
      </w:r>
      <w:r w:rsidR="00D0338E" w:rsidRPr="00380B24">
        <w:rPr>
          <w:rFonts w:eastAsia="Arial"/>
          <w:noProof/>
          <w:lang w:eastAsia="ja-JP"/>
        </w:rPr>
        <w:t xml:space="preserve"> </w:t>
      </w:r>
      <w:r w:rsidR="00986D25" w:rsidRPr="00380B24">
        <w:rPr>
          <w:rFonts w:eastAsia="Arial"/>
          <w:noProof/>
          <w:lang w:eastAsia="ja-JP"/>
        </w:rPr>
        <w:t xml:space="preserve">Evaluation </w:t>
      </w:r>
      <w:r w:rsidR="006C1EA6" w:rsidRPr="00380B24">
        <w:rPr>
          <w:rFonts w:eastAsia="Arial"/>
          <w:noProof/>
          <w:lang w:eastAsia="ja-JP"/>
        </w:rPr>
        <w:t>m</w:t>
      </w:r>
      <w:r w:rsidR="00986D25" w:rsidRPr="00380B24">
        <w:rPr>
          <w:rFonts w:eastAsia="Arial"/>
          <w:noProof/>
          <w:lang w:eastAsia="ja-JP"/>
        </w:rPr>
        <w:t>atrix:</w:t>
      </w:r>
      <w:bookmarkEnd w:id="76"/>
    </w:p>
    <w:p w14:paraId="0879B9B4" w14:textId="0060BA1E" w:rsidR="00352491" w:rsidRPr="00380B24" w:rsidRDefault="00352491" w:rsidP="00EF77B4">
      <w:pPr>
        <w:spacing w:line="240" w:lineRule="auto"/>
        <w:rPr>
          <w:rFonts w:eastAsia="Arial" w:cs="Times New Roman"/>
          <w:noProof/>
          <w:szCs w:val="24"/>
          <w:lang w:eastAsia="ja-JP"/>
        </w:rPr>
      </w:pPr>
      <w:r w:rsidRPr="00380B24">
        <w:rPr>
          <w:rFonts w:eastAsia="Arial" w:cs="Times New Roman"/>
          <w:noProof/>
          <w:szCs w:val="24"/>
          <w:lang w:eastAsia="ja-JP"/>
        </w:rPr>
        <w:t>The following sections present refined and up-to-date evaluation matrices used to assess the effectiveness, impact, efficiency, coherence, relevance</w:t>
      </w:r>
      <w:r w:rsidR="00B5380B" w:rsidRPr="00380B24">
        <w:rPr>
          <w:rFonts w:eastAsia="Arial" w:cs="Times New Roman"/>
          <w:noProof/>
          <w:szCs w:val="24"/>
          <w:lang w:eastAsia="ja-JP"/>
        </w:rPr>
        <w:t xml:space="preserve"> and</w:t>
      </w:r>
      <w:r w:rsidRPr="00380B24">
        <w:rPr>
          <w:rFonts w:eastAsia="Arial" w:cs="Times New Roman"/>
          <w:noProof/>
          <w:szCs w:val="24"/>
          <w:lang w:eastAsia="ja-JP"/>
        </w:rPr>
        <w:t xml:space="preserve"> </w:t>
      </w:r>
      <w:r w:rsidR="00883C6F" w:rsidRPr="00380B24">
        <w:rPr>
          <w:rFonts w:eastAsia="Arial" w:cs="Times New Roman"/>
          <w:noProof/>
          <w:szCs w:val="24"/>
          <w:lang w:eastAsia="ja-JP"/>
        </w:rPr>
        <w:t xml:space="preserve">EU </w:t>
      </w:r>
      <w:r w:rsidRPr="00380B24">
        <w:rPr>
          <w:rFonts w:eastAsia="Arial" w:cs="Times New Roman"/>
          <w:noProof/>
          <w:szCs w:val="24"/>
          <w:lang w:eastAsia="ja-JP"/>
        </w:rPr>
        <w:t xml:space="preserve">added value of both ENISA and the </w:t>
      </w:r>
      <w:r w:rsidR="00D32AA8" w:rsidRPr="00380B24">
        <w:rPr>
          <w:rFonts w:eastAsia="Arial" w:cs="Times New Roman"/>
          <w:noProof/>
          <w:szCs w:val="24"/>
          <w:lang w:eastAsia="ja-JP"/>
        </w:rPr>
        <w:t>ECCF</w:t>
      </w:r>
      <w:r w:rsidRPr="00380B24">
        <w:rPr>
          <w:rFonts w:eastAsia="Arial" w:cs="Times New Roman"/>
          <w:noProof/>
          <w:szCs w:val="24"/>
          <w:lang w:eastAsia="ja-JP"/>
        </w:rPr>
        <w:t xml:space="preserve">. These matrices are aligned with the latest edition of the European Commission’s Better Regulation Guidelines and outline the evaluation questions (EQs) and operational questions (OQs), along with the corresponding </w:t>
      </w:r>
      <w:r w:rsidR="007E01B5" w:rsidRPr="00380B24">
        <w:rPr>
          <w:rFonts w:eastAsia="Arial" w:cs="Times New Roman"/>
          <w:noProof/>
          <w:szCs w:val="24"/>
          <w:lang w:eastAsia="ja-JP"/>
        </w:rPr>
        <w:t xml:space="preserve">judgement </w:t>
      </w:r>
      <w:r w:rsidRPr="00380B24">
        <w:rPr>
          <w:rFonts w:eastAsia="Arial" w:cs="Times New Roman"/>
          <w:noProof/>
          <w:szCs w:val="24"/>
          <w:lang w:eastAsia="ja-JP"/>
        </w:rPr>
        <w:t>criteria, stakeholder groups</w:t>
      </w:r>
      <w:r w:rsidR="00B5380B" w:rsidRPr="00380B24">
        <w:rPr>
          <w:rFonts w:eastAsia="Arial" w:cs="Times New Roman"/>
          <w:noProof/>
          <w:szCs w:val="24"/>
          <w:lang w:eastAsia="ja-JP"/>
        </w:rPr>
        <w:t xml:space="preserve"> and</w:t>
      </w:r>
      <w:r w:rsidRPr="00380B24">
        <w:rPr>
          <w:rFonts w:eastAsia="Arial" w:cs="Times New Roman"/>
          <w:noProof/>
          <w:szCs w:val="24"/>
          <w:lang w:eastAsia="ja-JP"/>
        </w:rPr>
        <w:t xml:space="preserve"> indicators used to evaluate each criterion.</w:t>
      </w:r>
    </w:p>
    <w:p w14:paraId="69FBBFA9" w14:textId="7F7A4F43" w:rsidR="00352491" w:rsidRPr="00380B24" w:rsidRDefault="00352491" w:rsidP="00EF77B4">
      <w:pPr>
        <w:spacing w:line="240" w:lineRule="auto"/>
        <w:rPr>
          <w:rFonts w:eastAsia="Arial" w:cs="Times New Roman"/>
          <w:noProof/>
          <w:szCs w:val="24"/>
          <w:lang w:eastAsia="ja-JP"/>
        </w:rPr>
      </w:pPr>
      <w:r w:rsidRPr="00380B24">
        <w:rPr>
          <w:rFonts w:eastAsia="Arial" w:cs="Times New Roman"/>
          <w:noProof/>
          <w:szCs w:val="24"/>
          <w:lang w:eastAsia="ja-JP"/>
        </w:rPr>
        <w:t xml:space="preserve">The matrices also specify the data sources required to determine the values of the proposed indicators. Certain EQs and OQs have been specifically designed to address aspects unique to the </w:t>
      </w:r>
      <w:r w:rsidR="00D32AA8" w:rsidRPr="00380B24">
        <w:rPr>
          <w:rFonts w:eastAsia="Arial" w:cs="Times New Roman"/>
          <w:noProof/>
          <w:szCs w:val="24"/>
          <w:lang w:eastAsia="ja-JP"/>
        </w:rPr>
        <w:t>ECCF</w:t>
      </w:r>
      <w:r w:rsidRPr="00380B24">
        <w:rPr>
          <w:rFonts w:eastAsia="Arial" w:cs="Times New Roman"/>
          <w:noProof/>
          <w:szCs w:val="24"/>
          <w:lang w:eastAsia="ja-JP"/>
        </w:rPr>
        <w:t>.</w:t>
      </w:r>
    </w:p>
    <w:p w14:paraId="682F95BE" w14:textId="77777777" w:rsidR="001C4068" w:rsidRPr="00380B24" w:rsidRDefault="338D9029" w:rsidP="5EE4E8B7">
      <w:pPr>
        <w:spacing w:line="240" w:lineRule="auto"/>
        <w:rPr>
          <w:rFonts w:eastAsia="Arial" w:cs="Times New Roman"/>
          <w:noProof/>
          <w:lang w:eastAsia="ja-JP"/>
        </w:rPr>
      </w:pPr>
      <w:r w:rsidRPr="00380B24">
        <w:rPr>
          <w:rFonts w:eastAsia="Arial" w:cs="Times New Roman"/>
          <w:noProof/>
          <w:lang w:eastAsia="ja-JP"/>
        </w:rPr>
        <w:t xml:space="preserve">Functioning as a structured analytical tool, the evaluation matrices demonstrate how evidence collected through various methodologies and data sources contributes to answering the evaluation questions and shaping the overall conclusions. </w:t>
      </w:r>
      <w:bookmarkStart w:id="77" w:name="_Toc138265007"/>
      <w:bookmarkStart w:id="78" w:name="_Toc151458062"/>
      <w:bookmarkStart w:id="79" w:name="_Toc152321589"/>
      <w:bookmarkStart w:id="80" w:name="_Toc152513849"/>
      <w:bookmarkStart w:id="81" w:name="_Toc152592635"/>
      <w:bookmarkStart w:id="82" w:name="_Toc165880396"/>
      <w:bookmarkStart w:id="83" w:name="_Toc168425940"/>
      <w:bookmarkStart w:id="84" w:name="_Toc173138006"/>
      <w:bookmarkStart w:id="85" w:name="_Toc173138093"/>
      <w:bookmarkStart w:id="86" w:name="_Toc173520887"/>
      <w:bookmarkStart w:id="87" w:name="_Toc173524272"/>
    </w:p>
    <w:p w14:paraId="0821EDB8" w14:textId="7B041F3E" w:rsidR="00FE5259" w:rsidRPr="00380B24" w:rsidRDefault="4677CD4D" w:rsidP="00F954DA">
      <w:pPr>
        <w:pStyle w:val="Heading3"/>
        <w:spacing w:line="240" w:lineRule="auto"/>
        <w:rPr>
          <w:noProof/>
          <w:lang w:eastAsia="ja-JP"/>
        </w:rPr>
      </w:pPr>
      <w:bookmarkStart w:id="88" w:name="_Toc218855966"/>
      <w:r w:rsidRPr="00380B24">
        <w:rPr>
          <w:noProof/>
          <w:lang w:eastAsia="ja-JP"/>
        </w:rPr>
        <w:t>Effectiveness and impact</w:t>
      </w:r>
      <w:bookmarkEnd w:id="77"/>
      <w:bookmarkEnd w:id="78"/>
      <w:bookmarkEnd w:id="79"/>
      <w:bookmarkEnd w:id="80"/>
      <w:bookmarkEnd w:id="81"/>
      <w:bookmarkEnd w:id="82"/>
      <w:bookmarkEnd w:id="83"/>
      <w:bookmarkEnd w:id="84"/>
      <w:bookmarkEnd w:id="85"/>
      <w:bookmarkEnd w:id="86"/>
      <w:bookmarkEnd w:id="87"/>
      <w:bookmarkEnd w:id="88"/>
    </w:p>
    <w:p w14:paraId="2A110F80" w14:textId="793B5400" w:rsidR="00A5784D" w:rsidRPr="00380B24" w:rsidRDefault="00A5784D"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 xml:space="preserve">In line with the Better Regulation Toolbox, the </w:t>
      </w:r>
      <w:r w:rsidR="006C284B" w:rsidRPr="00380B24">
        <w:rPr>
          <w:rFonts w:eastAsia="Arial" w:cs="Times New Roman"/>
          <w:noProof/>
          <w:szCs w:val="24"/>
          <w:lang w:eastAsia="ja-JP"/>
        </w:rPr>
        <w:t>effectiveness analysis</w:t>
      </w:r>
      <w:r w:rsidRPr="00380B24">
        <w:rPr>
          <w:rFonts w:eastAsia="Arial" w:cs="Times New Roman"/>
          <w:noProof/>
          <w:szCs w:val="24"/>
          <w:lang w:eastAsia="ja-JP"/>
        </w:rPr>
        <w:t xml:space="preserve"> examined how successfully ENISA and the ECCF have achieved or made progress toward their intended objectives. This involved assessing the actual outputs, results</w:t>
      </w:r>
      <w:r w:rsidR="00B5380B" w:rsidRPr="00380B24">
        <w:rPr>
          <w:rFonts w:eastAsia="Arial" w:cs="Times New Roman"/>
          <w:noProof/>
          <w:szCs w:val="24"/>
          <w:lang w:eastAsia="ja-JP"/>
        </w:rPr>
        <w:t xml:space="preserve"> and</w:t>
      </w:r>
      <w:r w:rsidRPr="00380B24">
        <w:rPr>
          <w:rFonts w:eastAsia="Arial" w:cs="Times New Roman"/>
          <w:noProof/>
          <w:szCs w:val="24"/>
          <w:lang w:eastAsia="ja-JP"/>
        </w:rPr>
        <w:t xml:space="preserve"> impacts in relation to the goals of the </w:t>
      </w:r>
      <w:r w:rsidR="009F05A3" w:rsidRPr="00380B24">
        <w:rPr>
          <w:rFonts w:eastAsia="Arial" w:cs="Times New Roman"/>
          <w:noProof/>
          <w:szCs w:val="24"/>
          <w:lang w:eastAsia="ja-JP"/>
        </w:rPr>
        <w:t>ac</w:t>
      </w:r>
      <w:r w:rsidRPr="00380B24">
        <w:rPr>
          <w:rFonts w:eastAsia="Arial" w:cs="Times New Roman"/>
          <w:noProof/>
          <w:szCs w:val="24"/>
          <w:lang w:eastAsia="ja-JP"/>
        </w:rPr>
        <w:t>tion.</w:t>
      </w:r>
    </w:p>
    <w:p w14:paraId="3298E4F6" w14:textId="741281F4" w:rsidR="008B03DA" w:rsidRPr="00380B24" w:rsidRDefault="00A5784D"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 xml:space="preserve">The effectiveness analysis yielded insights into the progress made so far by ENISA and the ECCF. The evaluation drew heavily on the intervention logic of both entities. </w:t>
      </w:r>
    </w:p>
    <w:p w14:paraId="70E736C3" w14:textId="777A86F9" w:rsidR="00FE5259" w:rsidRPr="00380B24" w:rsidRDefault="00A5784D"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The tables below illustrate the structure of the evaluation matrix. Where appropriate, findings are presented separately for ENISA and the ECCF.</w:t>
      </w:r>
    </w:p>
    <w:p w14:paraId="33CFDE61" w14:textId="18391EAE" w:rsidR="00D32AA8" w:rsidRPr="00380B24" w:rsidRDefault="00D32AA8" w:rsidP="00A5784D">
      <w:pPr>
        <w:spacing w:before="120"/>
        <w:jc w:val="both"/>
        <w:rPr>
          <w:rFonts w:eastAsia="Arial" w:cs="Times New Roman"/>
          <w:b/>
          <w:bCs/>
          <w:noProof/>
          <w:szCs w:val="24"/>
          <w:lang w:eastAsia="ja-JP"/>
        </w:rPr>
      </w:pPr>
      <w:r w:rsidRPr="00380B24">
        <w:rPr>
          <w:rFonts w:eastAsia="Arial" w:cs="Times New Roman"/>
          <w:b/>
          <w:bCs/>
          <w:noProof/>
          <w:szCs w:val="24"/>
          <w:lang w:eastAsia="ja-JP"/>
        </w:rPr>
        <w:t>ENISA</w:t>
      </w:r>
    </w:p>
    <w:tbl>
      <w:tblPr>
        <w:tblStyle w:val="Standardtableforma7"/>
        <w:tblW w:w="5000" w:type="pct"/>
        <w:jc w:val="center"/>
        <w:tblLook w:val="04A0" w:firstRow="1" w:lastRow="0" w:firstColumn="1" w:lastColumn="0" w:noHBand="0" w:noVBand="1"/>
      </w:tblPr>
      <w:tblGrid>
        <w:gridCol w:w="3683"/>
        <w:gridCol w:w="2986"/>
        <w:gridCol w:w="8099"/>
      </w:tblGrid>
      <w:tr w:rsidR="00FE5259" w:rsidRPr="00380B24" w14:paraId="26447F82" w14:textId="77777777" w:rsidTr="00F8331B">
        <w:trPr>
          <w:cnfStyle w:val="100000000000" w:firstRow="1" w:lastRow="0" w:firstColumn="0" w:lastColumn="0" w:oddVBand="0" w:evenVBand="0" w:oddHBand="0" w:evenHBand="0" w:firstRowFirstColumn="0" w:firstRowLastColumn="0" w:lastRowFirstColumn="0" w:lastRowLastColumn="0"/>
          <w:trHeight w:val="56"/>
          <w:jc w:val="center"/>
        </w:trPr>
        <w:tc>
          <w:tcPr>
            <w:tcW w:w="1247" w:type="pct"/>
            <w:tcBorders>
              <w:top w:val="double" w:sz="4" w:space="0" w:color="auto"/>
              <w:left w:val="double" w:sz="4" w:space="0" w:color="auto"/>
            </w:tcBorders>
            <w:shd w:val="clear" w:color="auto" w:fill="C6D9F1" w:themeFill="text2" w:themeFillTint="33"/>
          </w:tcPr>
          <w:p w14:paraId="712CC4E8" w14:textId="77777777" w:rsidR="00FE5259" w:rsidRPr="00380B24" w:rsidRDefault="00FE5259">
            <w:pPr>
              <w:rPr>
                <w:b/>
                <w:bCs/>
                <w:i/>
                <w:noProof/>
                <w:color w:val="000000" w:themeColor="text1"/>
                <w:sz w:val="20"/>
                <w:lang w:eastAsia="ja-JP"/>
              </w:rPr>
            </w:pPr>
            <w:r w:rsidRPr="00380B24">
              <w:rPr>
                <w:b/>
                <w:bCs/>
                <w:i/>
                <w:noProof/>
                <w:color w:val="000000" w:themeColor="text1"/>
                <w:sz w:val="20"/>
                <w:lang w:eastAsia="ja-JP"/>
              </w:rPr>
              <w:t>Effectiveness</w:t>
            </w:r>
          </w:p>
          <w:p w14:paraId="5D8AF20A" w14:textId="77777777" w:rsidR="00FE5259" w:rsidRPr="00380B24" w:rsidRDefault="00FE5259">
            <w:pPr>
              <w:rPr>
                <w:b/>
                <w:bCs/>
                <w:noProof/>
                <w:color w:val="000000" w:themeColor="text1"/>
                <w:sz w:val="20"/>
                <w:lang w:eastAsia="ja-JP"/>
              </w:rPr>
            </w:pPr>
            <w:r w:rsidRPr="00380B24">
              <w:rPr>
                <w:b/>
                <w:bCs/>
                <w:noProof/>
                <w:color w:val="000000" w:themeColor="text1"/>
                <w:sz w:val="20"/>
                <w:lang w:eastAsia="ja-JP"/>
              </w:rPr>
              <w:t>EQ1, ENISA</w:t>
            </w:r>
          </w:p>
        </w:tc>
        <w:tc>
          <w:tcPr>
            <w:tcW w:w="3753" w:type="pct"/>
            <w:gridSpan w:val="2"/>
            <w:tcBorders>
              <w:top w:val="double" w:sz="4" w:space="0" w:color="auto"/>
              <w:right w:val="double" w:sz="4" w:space="0" w:color="auto"/>
            </w:tcBorders>
            <w:shd w:val="clear" w:color="auto" w:fill="C6D9F1" w:themeFill="text2" w:themeFillTint="33"/>
          </w:tcPr>
          <w:p w14:paraId="367449EB" w14:textId="77777777" w:rsidR="00FE5259" w:rsidRPr="00380B24" w:rsidRDefault="00FE5259">
            <w:pPr>
              <w:rPr>
                <w:b/>
                <w:bCs/>
                <w:noProof/>
                <w:color w:val="000000" w:themeColor="text1"/>
                <w:sz w:val="20"/>
                <w:lang w:eastAsia="ja-JP"/>
              </w:rPr>
            </w:pPr>
            <w:r w:rsidRPr="00380B24">
              <w:rPr>
                <w:b/>
                <w:bCs/>
                <w:noProof/>
                <w:color w:val="000000" w:themeColor="text1"/>
                <w:sz w:val="20"/>
                <w:lang w:eastAsia="ja-JP"/>
              </w:rPr>
              <w:t>To what extent has ENISA achieved its objectives and implemented the tasks set out in its mandate? What, if anything, could be done to render ENISA more effective in achieving these objectives?</w:t>
            </w:r>
          </w:p>
        </w:tc>
      </w:tr>
      <w:tr w:rsidR="00FE5259" w:rsidRPr="00380B24" w14:paraId="1F870667" w14:textId="77777777" w:rsidTr="00F8331B">
        <w:trPr>
          <w:trHeight w:val="229"/>
          <w:jc w:val="center"/>
        </w:trPr>
        <w:tc>
          <w:tcPr>
            <w:tcW w:w="5000" w:type="pct"/>
            <w:gridSpan w:val="3"/>
            <w:tcBorders>
              <w:left w:val="double" w:sz="4" w:space="0" w:color="auto"/>
              <w:right w:val="double" w:sz="4" w:space="0" w:color="auto"/>
            </w:tcBorders>
            <w:shd w:val="clear" w:color="auto" w:fill="F2F2F2"/>
          </w:tcPr>
          <w:p w14:paraId="2CDC6E7A" w14:textId="77777777" w:rsidR="00FE5259" w:rsidRPr="00380B24" w:rsidRDefault="00FE5259">
            <w:pPr>
              <w:rPr>
                <w:b/>
                <w:caps/>
                <w:noProof/>
                <w:sz w:val="20"/>
                <w:lang w:eastAsia="ja-JP"/>
              </w:rPr>
            </w:pPr>
            <w:r w:rsidRPr="00380B24">
              <w:rPr>
                <w:b/>
                <w:caps/>
                <w:noProof/>
                <w:sz w:val="20"/>
                <w:lang w:eastAsia="ja-JP"/>
              </w:rPr>
              <w:t>Operational questions</w:t>
            </w:r>
          </w:p>
        </w:tc>
      </w:tr>
      <w:tr w:rsidR="00FE5259" w:rsidRPr="00380B24" w14:paraId="4ABCCFA5" w14:textId="77777777" w:rsidTr="00F8331B">
        <w:trPr>
          <w:jc w:val="center"/>
        </w:trPr>
        <w:tc>
          <w:tcPr>
            <w:tcW w:w="5000" w:type="pct"/>
            <w:gridSpan w:val="3"/>
            <w:tcBorders>
              <w:left w:val="double" w:sz="4" w:space="0" w:color="auto"/>
              <w:right w:val="double" w:sz="4" w:space="0" w:color="auto"/>
            </w:tcBorders>
            <w:shd w:val="clear" w:color="auto" w:fill="F2F2F2"/>
          </w:tcPr>
          <w:p w14:paraId="1A0D6D38" w14:textId="5E8734ED" w:rsidR="00FE5259" w:rsidRPr="00380B24" w:rsidRDefault="00FE5259" w:rsidP="00EF1EE7">
            <w:pPr>
              <w:numPr>
                <w:ilvl w:val="0"/>
                <w:numId w:val="28"/>
              </w:numPr>
              <w:spacing w:before="120"/>
              <w:contextualSpacing/>
              <w:jc w:val="both"/>
              <w:rPr>
                <w:noProof/>
                <w:sz w:val="20"/>
                <w:lang w:eastAsia="ja-JP"/>
              </w:rPr>
            </w:pPr>
            <w:r w:rsidRPr="00380B24">
              <w:rPr>
                <w:noProof/>
                <w:sz w:val="20"/>
                <w:lang w:eastAsia="ja-JP"/>
              </w:rPr>
              <w:t>O</w:t>
            </w:r>
            <w:r w:rsidR="00883C6F" w:rsidRPr="00380B24">
              <w:rPr>
                <w:noProof/>
                <w:sz w:val="20"/>
                <w:lang w:eastAsia="ja-JP"/>
              </w:rPr>
              <w:t>Q</w:t>
            </w:r>
            <w:r w:rsidRPr="00380B24">
              <w:rPr>
                <w:noProof/>
                <w:sz w:val="20"/>
                <w:lang w:eastAsia="ja-JP"/>
              </w:rPr>
              <w:t>1: Did the activities of ENISA result in the expected outputs? To what extent were the stakeholders satisfied with their quality?</w:t>
            </w:r>
          </w:p>
          <w:p w14:paraId="1023C1FB" w14:textId="0EA8C6F9" w:rsidR="00FE5259" w:rsidRPr="00380B24" w:rsidRDefault="00FE5259" w:rsidP="00EF1EE7">
            <w:pPr>
              <w:numPr>
                <w:ilvl w:val="0"/>
                <w:numId w:val="28"/>
              </w:numPr>
              <w:spacing w:before="120"/>
              <w:contextualSpacing/>
              <w:jc w:val="both"/>
              <w:rPr>
                <w:noProof/>
                <w:sz w:val="20"/>
                <w:lang w:eastAsia="ja-JP"/>
              </w:rPr>
            </w:pPr>
            <w:r w:rsidRPr="00380B24">
              <w:rPr>
                <w:noProof/>
                <w:sz w:val="20"/>
                <w:lang w:eastAsia="ja-JP"/>
              </w:rPr>
              <w:t>O</w:t>
            </w:r>
            <w:r w:rsidR="00883C6F" w:rsidRPr="00380B24">
              <w:rPr>
                <w:noProof/>
                <w:sz w:val="20"/>
                <w:lang w:eastAsia="ja-JP"/>
              </w:rPr>
              <w:t>Q</w:t>
            </w:r>
            <w:r w:rsidRPr="00380B24">
              <w:rPr>
                <w:noProof/>
                <w:sz w:val="20"/>
                <w:lang w:eastAsia="ja-JP"/>
              </w:rPr>
              <w:t>2: To what extent has ENISA become a centre of expertise on cybersecurity? Whe</w:t>
            </w:r>
            <w:r w:rsidR="00B239E9" w:rsidRPr="00380B24">
              <w:rPr>
                <w:noProof/>
                <w:sz w:val="20"/>
                <w:lang w:eastAsia="ja-JP"/>
              </w:rPr>
              <w:t>re</w:t>
            </w:r>
            <w:r w:rsidRPr="00380B24">
              <w:rPr>
                <w:noProof/>
                <w:sz w:val="20"/>
                <w:lang w:eastAsia="ja-JP"/>
              </w:rPr>
              <w:t xml:space="preserve"> relevant, what were the main factors limiting </w:t>
            </w:r>
            <w:r w:rsidR="00B239E9" w:rsidRPr="00380B24">
              <w:rPr>
                <w:noProof/>
                <w:sz w:val="20"/>
                <w:lang w:eastAsia="ja-JP"/>
              </w:rPr>
              <w:t xml:space="preserve">ENISA’s </w:t>
            </w:r>
            <w:r w:rsidRPr="00380B24">
              <w:rPr>
                <w:noProof/>
                <w:sz w:val="20"/>
                <w:lang w:eastAsia="ja-JP"/>
              </w:rPr>
              <w:t>contribution to this objective?</w:t>
            </w:r>
          </w:p>
          <w:p w14:paraId="46D57C58" w14:textId="3E036498" w:rsidR="00FE5259" w:rsidRPr="00380B24" w:rsidRDefault="00FE5259" w:rsidP="00EF1EE7">
            <w:pPr>
              <w:numPr>
                <w:ilvl w:val="0"/>
                <w:numId w:val="28"/>
              </w:numPr>
              <w:spacing w:before="120"/>
              <w:contextualSpacing/>
              <w:jc w:val="both"/>
              <w:rPr>
                <w:noProof/>
                <w:sz w:val="20"/>
                <w:lang w:eastAsia="ja-JP"/>
              </w:rPr>
            </w:pPr>
            <w:r w:rsidRPr="00380B24">
              <w:rPr>
                <w:noProof/>
                <w:sz w:val="20"/>
                <w:lang w:eastAsia="ja-JP"/>
              </w:rPr>
              <w:t>O</w:t>
            </w:r>
            <w:r w:rsidR="00883C6F" w:rsidRPr="00380B24">
              <w:rPr>
                <w:noProof/>
                <w:sz w:val="20"/>
                <w:lang w:eastAsia="ja-JP"/>
              </w:rPr>
              <w:t>Q</w:t>
            </w:r>
            <w:r w:rsidRPr="00380B24">
              <w:rPr>
                <w:noProof/>
                <w:sz w:val="20"/>
                <w:lang w:eastAsia="ja-JP"/>
              </w:rPr>
              <w:t>3: To what extent has ENISA provided guidance, advice</w:t>
            </w:r>
            <w:r w:rsidR="00B5380B" w:rsidRPr="00380B24">
              <w:rPr>
                <w:noProof/>
                <w:sz w:val="20"/>
                <w:lang w:eastAsia="ja-JP"/>
              </w:rPr>
              <w:t xml:space="preserve"> and</w:t>
            </w:r>
            <w:r w:rsidRPr="00380B24">
              <w:rPr>
                <w:noProof/>
                <w:sz w:val="20"/>
                <w:lang w:eastAsia="ja-JP"/>
              </w:rPr>
              <w:t xml:space="preserve"> assistance on cybersecurity policy development and implementation</w:t>
            </w:r>
            <w:r w:rsidRPr="00380B24">
              <w:rPr>
                <w:bCs/>
                <w:noProof/>
                <w:sz w:val="20"/>
                <w:lang w:eastAsia="ja-JP"/>
              </w:rPr>
              <w:t xml:space="preserve"> for MS and EU institutions?</w:t>
            </w:r>
            <w:r w:rsidRPr="00380B24">
              <w:rPr>
                <w:noProof/>
                <w:sz w:val="20"/>
                <w:lang w:eastAsia="ja-JP"/>
              </w:rPr>
              <w:t xml:space="preserve"> To what extent have ENISA’s stakeholders followed the cybersecurity requirements issued by ENISA?</w:t>
            </w:r>
          </w:p>
          <w:p w14:paraId="071024B9" w14:textId="3659BE7B" w:rsidR="00FE5259" w:rsidRPr="00380B24" w:rsidRDefault="00FE5259" w:rsidP="00EF1EE7">
            <w:pPr>
              <w:numPr>
                <w:ilvl w:val="0"/>
                <w:numId w:val="28"/>
              </w:numPr>
              <w:spacing w:before="120"/>
              <w:contextualSpacing/>
              <w:jc w:val="both"/>
              <w:rPr>
                <w:noProof/>
                <w:sz w:val="20"/>
                <w:lang w:eastAsia="ja-JP"/>
              </w:rPr>
            </w:pPr>
            <w:r w:rsidRPr="00380B24">
              <w:rPr>
                <w:noProof/>
                <w:sz w:val="20"/>
                <w:lang w:eastAsia="ja-JP"/>
              </w:rPr>
              <w:t>O</w:t>
            </w:r>
            <w:r w:rsidR="00883C6F" w:rsidRPr="00380B24">
              <w:rPr>
                <w:noProof/>
                <w:sz w:val="20"/>
                <w:lang w:eastAsia="ja-JP"/>
              </w:rPr>
              <w:t>Q</w:t>
            </w:r>
            <w:r w:rsidRPr="00380B24">
              <w:rPr>
                <w:noProof/>
                <w:sz w:val="20"/>
                <w:lang w:eastAsia="ja-JP"/>
              </w:rPr>
              <w:t>4: To what extent has ENISA enhanced MS capabilities in preventing and responding to cyber threats? Whe</w:t>
            </w:r>
            <w:r w:rsidR="00FD08EE" w:rsidRPr="00380B24">
              <w:rPr>
                <w:noProof/>
                <w:sz w:val="20"/>
                <w:lang w:eastAsia="ja-JP"/>
              </w:rPr>
              <w:t>re</w:t>
            </w:r>
            <w:r w:rsidRPr="00380B24">
              <w:rPr>
                <w:noProof/>
                <w:sz w:val="20"/>
                <w:lang w:eastAsia="ja-JP"/>
              </w:rPr>
              <w:t xml:space="preserve"> relevant, what were the main factors limiting </w:t>
            </w:r>
            <w:r w:rsidR="00B239E9" w:rsidRPr="00380B24">
              <w:rPr>
                <w:noProof/>
                <w:sz w:val="20"/>
                <w:lang w:eastAsia="ja-JP"/>
              </w:rPr>
              <w:t>ENISA</w:t>
            </w:r>
            <w:r w:rsidRPr="00380B24">
              <w:rPr>
                <w:noProof/>
                <w:sz w:val="20"/>
                <w:lang w:eastAsia="ja-JP"/>
              </w:rPr>
              <w:t>’s contribution to this objective?</w:t>
            </w:r>
          </w:p>
          <w:p w14:paraId="115D7E23" w14:textId="69EF8F8A" w:rsidR="00FE5259" w:rsidRPr="00380B24" w:rsidRDefault="00FE5259" w:rsidP="00EF1EE7">
            <w:pPr>
              <w:numPr>
                <w:ilvl w:val="0"/>
                <w:numId w:val="28"/>
              </w:numPr>
              <w:spacing w:before="120"/>
              <w:contextualSpacing/>
              <w:jc w:val="both"/>
              <w:rPr>
                <w:noProof/>
                <w:sz w:val="20"/>
                <w:lang w:eastAsia="ja-JP"/>
              </w:rPr>
            </w:pPr>
            <w:r w:rsidRPr="00380B24">
              <w:rPr>
                <w:noProof/>
                <w:sz w:val="20"/>
                <w:lang w:eastAsia="ja-JP"/>
              </w:rPr>
              <w:t>O</w:t>
            </w:r>
            <w:r w:rsidR="00883C6F" w:rsidRPr="00380B24">
              <w:rPr>
                <w:noProof/>
                <w:sz w:val="20"/>
                <w:lang w:eastAsia="ja-JP"/>
              </w:rPr>
              <w:t>Q</w:t>
            </w:r>
            <w:r w:rsidRPr="00380B24">
              <w:rPr>
                <w:noProof/>
                <w:sz w:val="20"/>
                <w:lang w:eastAsia="ja-JP"/>
              </w:rPr>
              <w:t>5: To what extent has ENISA’s reputation in cybersecurity matters remained stable?</w:t>
            </w:r>
          </w:p>
        </w:tc>
      </w:tr>
      <w:tr w:rsidR="00FE5259" w:rsidRPr="00380B24" w14:paraId="0DA3D021" w14:textId="77777777" w:rsidTr="00F8331B">
        <w:trPr>
          <w:jc w:val="center"/>
        </w:trPr>
        <w:tc>
          <w:tcPr>
            <w:tcW w:w="5000" w:type="pct"/>
            <w:gridSpan w:val="3"/>
            <w:tcBorders>
              <w:left w:val="double" w:sz="4" w:space="0" w:color="auto"/>
              <w:right w:val="double" w:sz="4" w:space="0" w:color="auto"/>
            </w:tcBorders>
            <w:shd w:val="clear" w:color="auto" w:fill="F2F2F2"/>
          </w:tcPr>
          <w:p w14:paraId="4876B8FE" w14:textId="77777777" w:rsidR="00FE5259" w:rsidRPr="00380B24" w:rsidRDefault="00FE5259">
            <w:pPr>
              <w:rPr>
                <w:noProof/>
                <w:sz w:val="20"/>
                <w:lang w:eastAsia="ja-JP"/>
              </w:rPr>
            </w:pPr>
            <w:r w:rsidRPr="00380B24">
              <w:rPr>
                <w:b/>
                <w:caps/>
                <w:noProof/>
                <w:sz w:val="20"/>
                <w:lang w:eastAsia="ja-JP"/>
              </w:rPr>
              <w:t>Judgement criteria and INDICATORS</w:t>
            </w:r>
          </w:p>
        </w:tc>
      </w:tr>
      <w:tr w:rsidR="00FE5259" w:rsidRPr="00380B24" w14:paraId="4CAC4415" w14:textId="77777777" w:rsidTr="00F8331B">
        <w:trPr>
          <w:trHeight w:val="244"/>
          <w:jc w:val="center"/>
        </w:trPr>
        <w:tc>
          <w:tcPr>
            <w:tcW w:w="2258" w:type="pct"/>
            <w:gridSpan w:val="2"/>
            <w:tcBorders>
              <w:left w:val="double" w:sz="4" w:space="0" w:color="auto"/>
            </w:tcBorders>
            <w:shd w:val="clear" w:color="auto" w:fill="F2F2F2"/>
          </w:tcPr>
          <w:p w14:paraId="60742C05" w14:textId="2662962C" w:rsidR="00FE5259" w:rsidRPr="00380B24" w:rsidRDefault="00FE5259">
            <w:pPr>
              <w:spacing w:before="120"/>
              <w:rPr>
                <w:noProof/>
                <w:sz w:val="20"/>
                <w:lang w:eastAsia="ja-JP"/>
              </w:rPr>
            </w:pPr>
            <w:r w:rsidRPr="00380B24">
              <w:rPr>
                <w:noProof/>
                <w:sz w:val="20"/>
                <w:lang w:eastAsia="ja-JP"/>
              </w:rPr>
              <w:t>OQ1: Successful implementation of activities and delivery of outputs as a key precondition for achieving objectives</w:t>
            </w:r>
          </w:p>
        </w:tc>
        <w:tc>
          <w:tcPr>
            <w:tcW w:w="2742" w:type="pct"/>
            <w:tcBorders>
              <w:right w:val="double" w:sz="4" w:space="0" w:color="auto"/>
            </w:tcBorders>
            <w:shd w:val="clear" w:color="auto" w:fill="F2F2F2"/>
          </w:tcPr>
          <w:p w14:paraId="63C9B832" w14:textId="77777777" w:rsidR="00FE5259" w:rsidRPr="00380B24" w:rsidRDefault="00FE5259">
            <w:pPr>
              <w:spacing w:before="120"/>
              <w:rPr>
                <w:noProof/>
                <w:sz w:val="20"/>
                <w:lang w:eastAsia="ja-JP"/>
              </w:rPr>
            </w:pPr>
            <w:r w:rsidRPr="00380B24">
              <w:rPr>
                <w:noProof/>
                <w:sz w:val="20"/>
                <w:lang w:eastAsia="ja-JP"/>
              </w:rPr>
              <w:t xml:space="preserve">Number and share of successfully implemented activities and delivered outputs </w:t>
            </w:r>
          </w:p>
        </w:tc>
      </w:tr>
      <w:tr w:rsidR="00FE5259" w:rsidRPr="00380B24" w14:paraId="6BC1E9F5" w14:textId="77777777" w:rsidTr="00F8331B">
        <w:trPr>
          <w:trHeight w:val="242"/>
          <w:jc w:val="center"/>
        </w:trPr>
        <w:tc>
          <w:tcPr>
            <w:tcW w:w="2258" w:type="pct"/>
            <w:gridSpan w:val="2"/>
            <w:tcBorders>
              <w:left w:val="double" w:sz="4" w:space="0" w:color="auto"/>
            </w:tcBorders>
            <w:shd w:val="clear" w:color="auto" w:fill="F2F2F2"/>
          </w:tcPr>
          <w:p w14:paraId="07BCC561" w14:textId="77777777" w:rsidR="00FE5259" w:rsidRPr="00380B24" w:rsidRDefault="00FE5259">
            <w:pPr>
              <w:spacing w:before="120"/>
              <w:rPr>
                <w:noProof/>
                <w:sz w:val="20"/>
                <w:lang w:eastAsia="ja-JP"/>
              </w:rPr>
            </w:pPr>
            <w:r w:rsidRPr="00380B24">
              <w:rPr>
                <w:noProof/>
                <w:sz w:val="20"/>
                <w:lang w:eastAsia="ja-JP"/>
              </w:rPr>
              <w:t xml:space="preserve">OQ2: Stakeholders identify ENISA as </w:t>
            </w:r>
            <w:r w:rsidRPr="00380B24">
              <w:rPr>
                <w:bCs/>
                <w:noProof/>
                <w:sz w:val="20"/>
                <w:lang w:eastAsia="ja-JP"/>
              </w:rPr>
              <w:t>a leading centre of expertise on cybersecurity</w:t>
            </w:r>
          </w:p>
        </w:tc>
        <w:tc>
          <w:tcPr>
            <w:tcW w:w="2742" w:type="pct"/>
            <w:tcBorders>
              <w:right w:val="double" w:sz="4" w:space="0" w:color="auto"/>
            </w:tcBorders>
            <w:shd w:val="clear" w:color="auto" w:fill="F2F2F2"/>
          </w:tcPr>
          <w:p w14:paraId="6FECD55B" w14:textId="3A9CE411" w:rsidR="00FE5259" w:rsidRPr="00380B24" w:rsidRDefault="00FE5259">
            <w:pPr>
              <w:spacing w:before="120"/>
              <w:rPr>
                <w:noProof/>
                <w:sz w:val="20"/>
                <w:lang w:eastAsia="ja-JP"/>
              </w:rPr>
            </w:pPr>
            <w:r w:rsidRPr="00380B24">
              <w:rPr>
                <w:noProof/>
                <w:sz w:val="20"/>
                <w:lang w:eastAsia="ja-JP"/>
              </w:rPr>
              <w:t xml:space="preserve">Share of stakeholders by group </w:t>
            </w:r>
            <w:r w:rsidR="00FD08EE" w:rsidRPr="00380B24">
              <w:rPr>
                <w:noProof/>
                <w:sz w:val="20"/>
                <w:lang w:eastAsia="ja-JP"/>
              </w:rPr>
              <w:t xml:space="preserve">that considers </w:t>
            </w:r>
            <w:r w:rsidRPr="00380B24">
              <w:rPr>
                <w:noProof/>
                <w:sz w:val="20"/>
                <w:lang w:eastAsia="ja-JP"/>
              </w:rPr>
              <w:t xml:space="preserve">ENISA </w:t>
            </w:r>
            <w:r w:rsidR="00FD08EE" w:rsidRPr="00380B24">
              <w:rPr>
                <w:noProof/>
                <w:sz w:val="20"/>
                <w:lang w:eastAsia="ja-JP"/>
              </w:rPr>
              <w:t xml:space="preserve">to be </w:t>
            </w:r>
            <w:r w:rsidRPr="00380B24">
              <w:rPr>
                <w:noProof/>
                <w:sz w:val="20"/>
                <w:lang w:eastAsia="ja-JP"/>
              </w:rPr>
              <w:t>a leading centre of expertise on cybersecurity</w:t>
            </w:r>
          </w:p>
        </w:tc>
      </w:tr>
      <w:tr w:rsidR="00FE5259" w:rsidRPr="00380B24" w14:paraId="730FDDEB" w14:textId="77777777" w:rsidTr="00F8331B">
        <w:trPr>
          <w:trHeight w:val="242"/>
          <w:jc w:val="center"/>
        </w:trPr>
        <w:tc>
          <w:tcPr>
            <w:tcW w:w="2258" w:type="pct"/>
            <w:gridSpan w:val="2"/>
            <w:tcBorders>
              <w:left w:val="double" w:sz="4" w:space="0" w:color="auto"/>
            </w:tcBorders>
            <w:shd w:val="clear" w:color="auto" w:fill="F2F2F2"/>
          </w:tcPr>
          <w:p w14:paraId="09395D69" w14:textId="77777777" w:rsidR="00FE5259" w:rsidRPr="00380B24" w:rsidRDefault="00FE5259">
            <w:pPr>
              <w:spacing w:before="120"/>
              <w:rPr>
                <w:bCs/>
                <w:noProof/>
                <w:sz w:val="20"/>
                <w:lang w:eastAsia="ja-JP"/>
              </w:rPr>
            </w:pPr>
            <w:r w:rsidRPr="00380B24">
              <w:rPr>
                <w:bCs/>
                <w:noProof/>
                <w:sz w:val="20"/>
                <w:lang w:eastAsia="ja-JP"/>
              </w:rPr>
              <w:t>OQ3: Stakeholders identify ENISA as a leading partner in cybersecurity policy development and implementation</w:t>
            </w:r>
          </w:p>
        </w:tc>
        <w:tc>
          <w:tcPr>
            <w:tcW w:w="2742" w:type="pct"/>
            <w:tcBorders>
              <w:right w:val="double" w:sz="4" w:space="0" w:color="auto"/>
            </w:tcBorders>
            <w:shd w:val="clear" w:color="auto" w:fill="F2F2F2"/>
          </w:tcPr>
          <w:p w14:paraId="78C12CEE" w14:textId="4524D2A1" w:rsidR="00FE5259" w:rsidRPr="00380B24" w:rsidRDefault="00FE5259">
            <w:pPr>
              <w:spacing w:before="120"/>
              <w:rPr>
                <w:bCs/>
                <w:noProof/>
                <w:sz w:val="20"/>
                <w:lang w:eastAsia="ja-JP"/>
              </w:rPr>
            </w:pPr>
            <w:r w:rsidRPr="00380B24">
              <w:rPr>
                <w:noProof/>
                <w:sz w:val="20"/>
                <w:lang w:eastAsia="ja-JP"/>
              </w:rPr>
              <w:t xml:space="preserve">Share of stakeholders by group </w:t>
            </w:r>
            <w:r w:rsidR="00FD08EE" w:rsidRPr="00380B24">
              <w:rPr>
                <w:noProof/>
                <w:sz w:val="20"/>
                <w:lang w:eastAsia="ja-JP"/>
              </w:rPr>
              <w:t>that considers</w:t>
            </w:r>
            <w:r w:rsidR="00FD08EE" w:rsidRPr="00380B24" w:rsidDel="00FD08EE">
              <w:rPr>
                <w:noProof/>
                <w:sz w:val="20"/>
                <w:lang w:eastAsia="ja-JP"/>
              </w:rPr>
              <w:t xml:space="preserve"> </w:t>
            </w:r>
            <w:r w:rsidRPr="00380B24">
              <w:rPr>
                <w:noProof/>
                <w:sz w:val="20"/>
                <w:lang w:eastAsia="ja-JP"/>
              </w:rPr>
              <w:t xml:space="preserve">ENISA </w:t>
            </w:r>
            <w:r w:rsidR="00FD08EE" w:rsidRPr="00380B24">
              <w:rPr>
                <w:noProof/>
                <w:sz w:val="20"/>
                <w:lang w:eastAsia="ja-JP"/>
              </w:rPr>
              <w:t xml:space="preserve">to be </w:t>
            </w:r>
            <w:r w:rsidRPr="00380B24">
              <w:rPr>
                <w:noProof/>
                <w:sz w:val="20"/>
                <w:lang w:eastAsia="ja-JP"/>
              </w:rPr>
              <w:t xml:space="preserve">a leading partner in cybersecurity policy </w:t>
            </w:r>
            <w:r w:rsidRPr="00380B24">
              <w:rPr>
                <w:bCs/>
                <w:noProof/>
                <w:sz w:val="20"/>
                <w:lang w:eastAsia="ja-JP"/>
              </w:rPr>
              <w:t>development and implementation</w:t>
            </w:r>
          </w:p>
          <w:p w14:paraId="25E5919C" w14:textId="12715BC8" w:rsidR="00FE5259" w:rsidRPr="00380B24" w:rsidRDefault="00FE5259">
            <w:pPr>
              <w:spacing w:before="120"/>
              <w:rPr>
                <w:noProof/>
                <w:sz w:val="20"/>
                <w:lang w:eastAsia="ja-JP"/>
              </w:rPr>
            </w:pPr>
            <w:r w:rsidRPr="00380B24">
              <w:rPr>
                <w:noProof/>
                <w:sz w:val="20"/>
                <w:lang w:eastAsia="ja-JP"/>
              </w:rPr>
              <w:t xml:space="preserve">Share of stakeholders </w:t>
            </w:r>
            <w:r w:rsidR="00FD08EE" w:rsidRPr="00380B24">
              <w:rPr>
                <w:noProof/>
                <w:sz w:val="20"/>
                <w:lang w:eastAsia="ja-JP"/>
              </w:rPr>
              <w:t>that</w:t>
            </w:r>
            <w:r w:rsidRPr="00380B24">
              <w:rPr>
                <w:noProof/>
                <w:sz w:val="20"/>
                <w:lang w:eastAsia="ja-JP"/>
              </w:rPr>
              <w:t xml:space="preserve"> adopted regulatory or managerial change as a result of ENISA’s support</w:t>
            </w:r>
          </w:p>
        </w:tc>
      </w:tr>
      <w:tr w:rsidR="00FE5259" w:rsidRPr="00380B24" w14:paraId="7C772A32" w14:textId="77777777" w:rsidTr="00F8331B">
        <w:trPr>
          <w:trHeight w:val="242"/>
          <w:jc w:val="center"/>
        </w:trPr>
        <w:tc>
          <w:tcPr>
            <w:tcW w:w="2258" w:type="pct"/>
            <w:gridSpan w:val="2"/>
            <w:tcBorders>
              <w:left w:val="double" w:sz="4" w:space="0" w:color="auto"/>
            </w:tcBorders>
            <w:shd w:val="clear" w:color="auto" w:fill="F2F2F2"/>
          </w:tcPr>
          <w:p w14:paraId="42C16ED1" w14:textId="77777777" w:rsidR="00FE5259" w:rsidRPr="00380B24" w:rsidRDefault="00FE5259">
            <w:pPr>
              <w:spacing w:before="120"/>
              <w:rPr>
                <w:noProof/>
                <w:sz w:val="20"/>
                <w:lang w:eastAsia="ja-JP"/>
              </w:rPr>
            </w:pPr>
            <w:r w:rsidRPr="00380B24">
              <w:rPr>
                <w:noProof/>
                <w:sz w:val="20"/>
                <w:lang w:eastAsia="ja-JP"/>
              </w:rPr>
              <w:t xml:space="preserve">OQ4: MS representatives agree that ENISA provided crucial support in preventing and responding to cyber threats, including via the </w:t>
            </w:r>
            <w:r w:rsidRPr="00380B24">
              <w:rPr>
                <w:bCs/>
                <w:noProof/>
                <w:sz w:val="20"/>
                <w:lang w:eastAsia="ja-JP"/>
              </w:rPr>
              <w:t>Cybersecurity Support Action</w:t>
            </w:r>
          </w:p>
        </w:tc>
        <w:tc>
          <w:tcPr>
            <w:tcW w:w="2742" w:type="pct"/>
            <w:tcBorders>
              <w:right w:val="double" w:sz="4" w:space="0" w:color="auto"/>
            </w:tcBorders>
            <w:shd w:val="clear" w:color="auto" w:fill="F2F2F2"/>
          </w:tcPr>
          <w:p w14:paraId="11C517E1" w14:textId="325628D5" w:rsidR="00FE5259" w:rsidRPr="00380B24" w:rsidRDefault="00FE5259">
            <w:pPr>
              <w:spacing w:before="120"/>
              <w:rPr>
                <w:noProof/>
                <w:sz w:val="20"/>
                <w:lang w:eastAsia="ja-JP"/>
              </w:rPr>
            </w:pPr>
            <w:r w:rsidRPr="00380B24">
              <w:rPr>
                <w:noProof/>
                <w:sz w:val="20"/>
                <w:lang w:eastAsia="ja-JP"/>
              </w:rPr>
              <w:t xml:space="preserve">Share of MS representatives by country </w:t>
            </w:r>
            <w:r w:rsidR="00FD08EE" w:rsidRPr="00380B24">
              <w:rPr>
                <w:noProof/>
                <w:sz w:val="20"/>
                <w:lang w:eastAsia="ja-JP"/>
              </w:rPr>
              <w:t>that considers</w:t>
            </w:r>
            <w:r w:rsidR="00FD08EE" w:rsidRPr="00380B24" w:rsidDel="00FD08EE">
              <w:rPr>
                <w:noProof/>
                <w:sz w:val="20"/>
                <w:lang w:eastAsia="ja-JP"/>
              </w:rPr>
              <w:t xml:space="preserve"> </w:t>
            </w:r>
            <w:r w:rsidRPr="00380B24">
              <w:rPr>
                <w:noProof/>
                <w:sz w:val="20"/>
                <w:lang w:eastAsia="ja-JP"/>
              </w:rPr>
              <w:t xml:space="preserve">ENISA </w:t>
            </w:r>
            <w:r w:rsidR="00FD08EE" w:rsidRPr="00380B24">
              <w:rPr>
                <w:noProof/>
                <w:sz w:val="20"/>
                <w:lang w:eastAsia="ja-JP"/>
              </w:rPr>
              <w:t xml:space="preserve">to be </w:t>
            </w:r>
            <w:r w:rsidRPr="00380B24">
              <w:rPr>
                <w:noProof/>
                <w:sz w:val="20"/>
                <w:lang w:eastAsia="ja-JP"/>
              </w:rPr>
              <w:t>a crucial provider of cybersecurity support in preventing and responding to cyber threats</w:t>
            </w:r>
          </w:p>
          <w:p w14:paraId="5131BEF2" w14:textId="17DF5ACC" w:rsidR="00FE5259" w:rsidRPr="00380B24" w:rsidRDefault="00FE5259">
            <w:pPr>
              <w:spacing w:before="120"/>
              <w:rPr>
                <w:noProof/>
                <w:sz w:val="20"/>
                <w:lang w:eastAsia="ja-JP"/>
              </w:rPr>
            </w:pPr>
            <w:r w:rsidRPr="00380B24">
              <w:rPr>
                <w:noProof/>
                <w:sz w:val="20"/>
                <w:lang w:eastAsia="ja-JP"/>
              </w:rPr>
              <w:t xml:space="preserve">Share of MS stakeholders </w:t>
            </w:r>
            <w:r w:rsidR="00FD08EE" w:rsidRPr="00380B24">
              <w:rPr>
                <w:noProof/>
                <w:sz w:val="20"/>
                <w:lang w:eastAsia="ja-JP"/>
              </w:rPr>
              <w:t xml:space="preserve">that </w:t>
            </w:r>
            <w:r w:rsidRPr="00380B24">
              <w:rPr>
                <w:noProof/>
                <w:sz w:val="20"/>
                <w:lang w:eastAsia="ja-JP"/>
              </w:rPr>
              <w:t>consider</w:t>
            </w:r>
            <w:r w:rsidR="00FD7DCF" w:rsidRPr="00380B24">
              <w:rPr>
                <w:noProof/>
                <w:sz w:val="20"/>
                <w:lang w:eastAsia="ja-JP"/>
              </w:rPr>
              <w:t>s</w:t>
            </w:r>
            <w:r w:rsidRPr="00380B24">
              <w:rPr>
                <w:noProof/>
                <w:sz w:val="20"/>
                <w:lang w:eastAsia="ja-JP"/>
              </w:rPr>
              <w:t xml:space="preserve"> </w:t>
            </w:r>
            <w:r w:rsidR="00BD754F" w:rsidRPr="00380B24">
              <w:rPr>
                <w:noProof/>
                <w:sz w:val="20"/>
                <w:lang w:eastAsia="ja-JP"/>
              </w:rPr>
              <w:t>the</w:t>
            </w:r>
            <w:r w:rsidRPr="00380B24">
              <w:rPr>
                <w:noProof/>
                <w:sz w:val="20"/>
                <w:lang w:eastAsia="ja-JP"/>
              </w:rPr>
              <w:t xml:space="preserve"> </w:t>
            </w:r>
            <w:r w:rsidRPr="00380B24">
              <w:rPr>
                <w:bCs/>
                <w:noProof/>
                <w:sz w:val="20"/>
                <w:lang w:eastAsia="ja-JP"/>
              </w:rPr>
              <w:t>Cybersecurity Support Action</w:t>
            </w:r>
            <w:r w:rsidRPr="00380B24">
              <w:rPr>
                <w:noProof/>
                <w:sz w:val="20"/>
                <w:lang w:eastAsia="ja-JP"/>
              </w:rPr>
              <w:t xml:space="preserve"> effective; number and share of completed </w:t>
            </w:r>
            <w:r w:rsidR="00A12133" w:rsidRPr="00380B24">
              <w:rPr>
                <w:i/>
                <w:noProof/>
                <w:sz w:val="20"/>
                <w:lang w:eastAsia="ja-JP"/>
              </w:rPr>
              <w:t>ex ante</w:t>
            </w:r>
            <w:r w:rsidRPr="00380B24">
              <w:rPr>
                <w:noProof/>
                <w:sz w:val="20"/>
                <w:lang w:eastAsia="ja-JP"/>
              </w:rPr>
              <w:t xml:space="preserve"> and </w:t>
            </w:r>
            <w:r w:rsidR="00A12133" w:rsidRPr="00380B24">
              <w:rPr>
                <w:i/>
                <w:noProof/>
                <w:sz w:val="20"/>
                <w:lang w:eastAsia="ja-JP"/>
              </w:rPr>
              <w:t>ex post</w:t>
            </w:r>
            <w:r w:rsidRPr="00380B24">
              <w:rPr>
                <w:noProof/>
                <w:sz w:val="20"/>
                <w:lang w:eastAsia="ja-JP"/>
              </w:rPr>
              <w:t xml:space="preserve"> activities</w:t>
            </w:r>
          </w:p>
        </w:tc>
      </w:tr>
      <w:tr w:rsidR="00FE5259" w:rsidRPr="00380B24" w14:paraId="7825A7CF" w14:textId="77777777" w:rsidTr="00F8331B">
        <w:trPr>
          <w:trHeight w:val="398"/>
          <w:jc w:val="center"/>
        </w:trPr>
        <w:tc>
          <w:tcPr>
            <w:tcW w:w="2258" w:type="pct"/>
            <w:gridSpan w:val="2"/>
            <w:tcBorders>
              <w:left w:val="double" w:sz="4" w:space="0" w:color="auto"/>
            </w:tcBorders>
            <w:shd w:val="clear" w:color="auto" w:fill="F2F2F2"/>
          </w:tcPr>
          <w:p w14:paraId="029AA9AB" w14:textId="6EAB0837" w:rsidR="00FE5259" w:rsidRPr="00380B24" w:rsidRDefault="00FE5259">
            <w:pPr>
              <w:spacing w:before="120"/>
              <w:rPr>
                <w:noProof/>
                <w:sz w:val="20"/>
                <w:lang w:eastAsia="ja-JP"/>
              </w:rPr>
            </w:pPr>
            <w:r w:rsidRPr="00380B24">
              <w:rPr>
                <w:noProof/>
                <w:sz w:val="20"/>
                <w:lang w:eastAsia="ja-JP"/>
              </w:rPr>
              <w:t>OQ5: ENISA’s reputation remained stable over the evaluation period</w:t>
            </w:r>
          </w:p>
        </w:tc>
        <w:tc>
          <w:tcPr>
            <w:tcW w:w="2742" w:type="pct"/>
            <w:tcBorders>
              <w:right w:val="double" w:sz="4" w:space="0" w:color="auto"/>
            </w:tcBorders>
            <w:shd w:val="clear" w:color="auto" w:fill="F2F2F2"/>
          </w:tcPr>
          <w:p w14:paraId="026BAF03" w14:textId="32672A74" w:rsidR="00FE5259" w:rsidRPr="00380B24" w:rsidRDefault="00FE5259">
            <w:pPr>
              <w:spacing w:before="120"/>
              <w:rPr>
                <w:noProof/>
                <w:sz w:val="20"/>
                <w:lang w:eastAsia="ja-JP"/>
              </w:rPr>
            </w:pPr>
            <w:r w:rsidRPr="00380B24">
              <w:rPr>
                <w:noProof/>
                <w:sz w:val="20"/>
                <w:lang w:eastAsia="ja-JP"/>
              </w:rPr>
              <w:t>Perceptions of stakeholders about ENISA’s work (two thirds of stakeholders assess ENISA’s reputation in a positive way)</w:t>
            </w:r>
          </w:p>
        </w:tc>
      </w:tr>
      <w:tr w:rsidR="00FE5259" w:rsidRPr="00380B24" w14:paraId="40507D89" w14:textId="77777777" w:rsidTr="00F8331B">
        <w:trPr>
          <w:trHeight w:val="242"/>
          <w:jc w:val="center"/>
        </w:trPr>
        <w:tc>
          <w:tcPr>
            <w:tcW w:w="2258" w:type="pct"/>
            <w:gridSpan w:val="2"/>
            <w:tcBorders>
              <w:left w:val="double" w:sz="4" w:space="0" w:color="auto"/>
            </w:tcBorders>
            <w:shd w:val="clear" w:color="auto" w:fill="F2F2F2"/>
          </w:tcPr>
          <w:p w14:paraId="1CF01366" w14:textId="77777777" w:rsidR="00FE5259" w:rsidRPr="00380B24" w:rsidRDefault="00FE5259">
            <w:pPr>
              <w:spacing w:before="120"/>
              <w:rPr>
                <w:noProof/>
                <w:sz w:val="20"/>
                <w:lang w:eastAsia="ja-JP"/>
              </w:rPr>
            </w:pPr>
            <w:r w:rsidRPr="00380B24">
              <w:rPr>
                <w:b/>
                <w:caps/>
                <w:noProof/>
                <w:sz w:val="20"/>
                <w:lang w:eastAsia="ja-JP"/>
              </w:rPr>
              <w:t>Data sources</w:t>
            </w:r>
          </w:p>
        </w:tc>
        <w:tc>
          <w:tcPr>
            <w:tcW w:w="2742" w:type="pct"/>
            <w:tcBorders>
              <w:right w:val="double" w:sz="4" w:space="0" w:color="auto"/>
            </w:tcBorders>
            <w:shd w:val="clear" w:color="auto" w:fill="F2F2F2"/>
          </w:tcPr>
          <w:p w14:paraId="4124EACC" w14:textId="77777777" w:rsidR="00FE5259" w:rsidRPr="00380B24" w:rsidRDefault="00FE5259">
            <w:pPr>
              <w:spacing w:before="120"/>
              <w:rPr>
                <w:noProof/>
                <w:sz w:val="20"/>
                <w:lang w:eastAsia="ja-JP"/>
              </w:rPr>
            </w:pPr>
          </w:p>
        </w:tc>
      </w:tr>
      <w:tr w:rsidR="00FE5259" w:rsidRPr="00380B24" w14:paraId="146AA54F" w14:textId="77777777" w:rsidTr="00F8331B">
        <w:trPr>
          <w:jc w:val="center"/>
        </w:trPr>
        <w:tc>
          <w:tcPr>
            <w:tcW w:w="5000" w:type="pct"/>
            <w:gridSpan w:val="3"/>
            <w:tcBorders>
              <w:left w:val="double" w:sz="4" w:space="0" w:color="auto"/>
              <w:bottom w:val="double" w:sz="4" w:space="0" w:color="auto"/>
              <w:right w:val="double" w:sz="4" w:space="0" w:color="auto"/>
            </w:tcBorders>
            <w:shd w:val="clear" w:color="auto" w:fill="F2F2F2"/>
          </w:tcPr>
          <w:p w14:paraId="6AECBA0C" w14:textId="77777777" w:rsidR="00FE5259" w:rsidRPr="00380B24" w:rsidRDefault="00FE5259" w:rsidP="00EF1EE7">
            <w:pPr>
              <w:numPr>
                <w:ilvl w:val="0"/>
                <w:numId w:val="29"/>
              </w:numPr>
              <w:spacing w:before="120"/>
              <w:contextualSpacing/>
              <w:jc w:val="both"/>
              <w:rPr>
                <w:noProof/>
                <w:sz w:val="20"/>
                <w:lang w:eastAsia="ja-JP"/>
              </w:rPr>
            </w:pPr>
            <w:r w:rsidRPr="00380B24">
              <w:rPr>
                <w:noProof/>
                <w:sz w:val="20"/>
                <w:lang w:eastAsia="ja-JP"/>
              </w:rPr>
              <w:t>Desk research</w:t>
            </w:r>
          </w:p>
          <w:p w14:paraId="16AA50ED" w14:textId="77777777" w:rsidR="00FE5259" w:rsidRPr="00380B24" w:rsidRDefault="00FE5259" w:rsidP="00EF1EE7">
            <w:pPr>
              <w:numPr>
                <w:ilvl w:val="0"/>
                <w:numId w:val="29"/>
              </w:numPr>
              <w:spacing w:before="120"/>
              <w:contextualSpacing/>
              <w:jc w:val="both"/>
              <w:rPr>
                <w:noProof/>
                <w:sz w:val="20"/>
                <w:lang w:eastAsia="ja-JP"/>
              </w:rPr>
            </w:pPr>
            <w:r w:rsidRPr="00380B24">
              <w:rPr>
                <w:noProof/>
                <w:sz w:val="20"/>
                <w:lang w:eastAsia="ja-JP"/>
              </w:rPr>
              <w:t>Interviews</w:t>
            </w:r>
          </w:p>
          <w:p w14:paraId="1EEF6399" w14:textId="77777777" w:rsidR="00FE5259" w:rsidRPr="00380B24" w:rsidRDefault="00FE5259" w:rsidP="00EF1EE7">
            <w:pPr>
              <w:numPr>
                <w:ilvl w:val="0"/>
                <w:numId w:val="29"/>
              </w:numPr>
              <w:spacing w:before="120"/>
              <w:contextualSpacing/>
              <w:jc w:val="both"/>
              <w:rPr>
                <w:noProof/>
                <w:sz w:val="20"/>
                <w:lang w:eastAsia="ja-JP"/>
              </w:rPr>
            </w:pPr>
            <w:r w:rsidRPr="00380B24">
              <w:rPr>
                <w:noProof/>
                <w:sz w:val="20"/>
                <w:lang w:eastAsia="ja-JP"/>
              </w:rPr>
              <w:t>Survey</w:t>
            </w:r>
          </w:p>
          <w:p w14:paraId="60CCB3B4" w14:textId="77777777" w:rsidR="00FE5259" w:rsidRPr="00380B24" w:rsidRDefault="00FE5259" w:rsidP="00EF1EE7">
            <w:pPr>
              <w:numPr>
                <w:ilvl w:val="0"/>
                <w:numId w:val="29"/>
              </w:numPr>
              <w:spacing w:before="120"/>
              <w:contextualSpacing/>
              <w:jc w:val="both"/>
              <w:rPr>
                <w:noProof/>
                <w:sz w:val="20"/>
                <w:lang w:eastAsia="ja-JP"/>
              </w:rPr>
            </w:pPr>
            <w:r w:rsidRPr="00380B24">
              <w:rPr>
                <w:noProof/>
                <w:sz w:val="20"/>
                <w:lang w:eastAsia="ja-JP"/>
              </w:rPr>
              <w:t>Case studies</w:t>
            </w:r>
          </w:p>
          <w:p w14:paraId="2816F967" w14:textId="77777777" w:rsidR="00FE5259" w:rsidRPr="00380B24" w:rsidRDefault="00FE5259" w:rsidP="00EF1EE7">
            <w:pPr>
              <w:numPr>
                <w:ilvl w:val="0"/>
                <w:numId w:val="29"/>
              </w:numPr>
              <w:spacing w:before="120"/>
              <w:contextualSpacing/>
              <w:jc w:val="both"/>
              <w:rPr>
                <w:noProof/>
                <w:sz w:val="20"/>
                <w:lang w:eastAsia="ja-JP"/>
              </w:rPr>
            </w:pPr>
            <w:r w:rsidRPr="00380B24">
              <w:rPr>
                <w:noProof/>
                <w:sz w:val="20"/>
                <w:lang w:eastAsia="ja-JP"/>
              </w:rPr>
              <w:t>Workshop on the intervention logic</w:t>
            </w:r>
          </w:p>
        </w:tc>
      </w:tr>
    </w:tbl>
    <w:p w14:paraId="32C1FC94" w14:textId="77777777" w:rsidR="009628FA" w:rsidRPr="00380B24" w:rsidRDefault="009628FA" w:rsidP="00FE5259">
      <w:pPr>
        <w:spacing w:before="120" w:line="240" w:lineRule="auto"/>
        <w:rPr>
          <w:rFonts w:eastAsia="Arial" w:cs="Times New Roman"/>
          <w:noProof/>
          <w:sz w:val="20"/>
          <w:szCs w:val="20"/>
          <w:lang w:eastAsia="ja-JP"/>
        </w:rPr>
      </w:pPr>
    </w:p>
    <w:tbl>
      <w:tblPr>
        <w:tblStyle w:val="Standardtableforma7"/>
        <w:tblW w:w="5000" w:type="pct"/>
        <w:jc w:val="center"/>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683"/>
        <w:gridCol w:w="1557"/>
        <w:gridCol w:w="9528"/>
      </w:tblGrid>
      <w:tr w:rsidR="00D32AA8" w:rsidRPr="00380B24" w14:paraId="37B0BABD" w14:textId="77777777">
        <w:trPr>
          <w:cnfStyle w:val="100000000000" w:firstRow="1" w:lastRow="0" w:firstColumn="0" w:lastColumn="0" w:oddVBand="0" w:evenVBand="0" w:oddHBand="0" w:evenHBand="0" w:firstRowFirstColumn="0" w:firstRowLastColumn="0" w:lastRowFirstColumn="0" w:lastRowLastColumn="0"/>
          <w:trHeight w:val="56"/>
          <w:jc w:val="center"/>
        </w:trPr>
        <w:tc>
          <w:tcPr>
            <w:tcW w:w="1247" w:type="pct"/>
            <w:shd w:val="clear" w:color="auto" w:fill="C6D9F1" w:themeFill="text2" w:themeFillTint="33"/>
          </w:tcPr>
          <w:p w14:paraId="3C2CC57A" w14:textId="77777777" w:rsidR="00D32AA8" w:rsidRPr="00380B24" w:rsidRDefault="00D32AA8">
            <w:pPr>
              <w:rPr>
                <w:b/>
                <w:bCs/>
                <w:i/>
                <w:noProof/>
                <w:color w:val="000000" w:themeColor="text1"/>
                <w:sz w:val="20"/>
                <w:lang w:eastAsia="ja-JP"/>
              </w:rPr>
            </w:pPr>
            <w:r w:rsidRPr="00380B24">
              <w:rPr>
                <w:b/>
                <w:bCs/>
                <w:i/>
                <w:noProof/>
                <w:color w:val="000000" w:themeColor="text1"/>
                <w:sz w:val="20"/>
                <w:lang w:eastAsia="ja-JP"/>
              </w:rPr>
              <w:t>Effectiveness</w:t>
            </w:r>
          </w:p>
          <w:p w14:paraId="1CA0B363" w14:textId="64CE64B4" w:rsidR="00D32AA8" w:rsidRPr="00380B24" w:rsidRDefault="00D32AA8">
            <w:pPr>
              <w:rPr>
                <w:b/>
                <w:bCs/>
                <w:noProof/>
                <w:color w:val="000000" w:themeColor="text1"/>
                <w:sz w:val="20"/>
                <w:lang w:eastAsia="ja-JP"/>
              </w:rPr>
            </w:pPr>
            <w:r w:rsidRPr="00380B24">
              <w:rPr>
                <w:b/>
                <w:bCs/>
                <w:noProof/>
                <w:color w:val="000000" w:themeColor="text1"/>
                <w:sz w:val="20"/>
                <w:lang w:eastAsia="ja-JP"/>
              </w:rPr>
              <w:t>EQ</w:t>
            </w:r>
            <w:r w:rsidR="00935B78" w:rsidRPr="00380B24">
              <w:rPr>
                <w:b/>
                <w:bCs/>
                <w:noProof/>
                <w:color w:val="000000" w:themeColor="text1"/>
                <w:sz w:val="20"/>
                <w:lang w:eastAsia="ja-JP"/>
              </w:rPr>
              <w:t>2</w:t>
            </w:r>
            <w:r w:rsidRPr="00380B24">
              <w:rPr>
                <w:b/>
                <w:bCs/>
                <w:noProof/>
                <w:color w:val="000000" w:themeColor="text1"/>
                <w:sz w:val="20"/>
                <w:lang w:eastAsia="ja-JP"/>
              </w:rPr>
              <w:t>, ENISA</w:t>
            </w:r>
          </w:p>
        </w:tc>
        <w:tc>
          <w:tcPr>
            <w:tcW w:w="3753" w:type="pct"/>
            <w:gridSpan w:val="2"/>
            <w:shd w:val="clear" w:color="auto" w:fill="C6D9F1" w:themeFill="text2" w:themeFillTint="33"/>
          </w:tcPr>
          <w:p w14:paraId="5C0E9D2D" w14:textId="77777777" w:rsidR="00D32AA8" w:rsidRPr="00380B24" w:rsidRDefault="00D32AA8">
            <w:pPr>
              <w:rPr>
                <w:b/>
                <w:bCs/>
                <w:noProof/>
                <w:color w:val="000000" w:themeColor="text1"/>
                <w:sz w:val="20"/>
                <w:lang w:eastAsia="ja-JP"/>
              </w:rPr>
            </w:pPr>
            <w:r w:rsidRPr="00380B24">
              <w:rPr>
                <w:b/>
                <w:bCs/>
                <w:noProof/>
                <w:color w:val="000000" w:themeColor="text1"/>
                <w:sz w:val="20"/>
                <w:lang w:eastAsia="ja-JP"/>
              </w:rPr>
              <w:t>To what extent has the governance framework been effective?</w:t>
            </w:r>
          </w:p>
        </w:tc>
      </w:tr>
      <w:tr w:rsidR="00D32AA8" w:rsidRPr="00380B24" w14:paraId="0D1E9848" w14:textId="77777777">
        <w:trPr>
          <w:trHeight w:val="229"/>
          <w:jc w:val="center"/>
        </w:trPr>
        <w:tc>
          <w:tcPr>
            <w:tcW w:w="5000" w:type="pct"/>
            <w:gridSpan w:val="3"/>
            <w:shd w:val="clear" w:color="auto" w:fill="F2F2F2"/>
          </w:tcPr>
          <w:p w14:paraId="11F8B403" w14:textId="77777777" w:rsidR="00D32AA8" w:rsidRPr="00380B24" w:rsidRDefault="00D32AA8">
            <w:pPr>
              <w:rPr>
                <w:b/>
                <w:caps/>
                <w:noProof/>
                <w:sz w:val="20"/>
                <w:lang w:eastAsia="ja-JP"/>
              </w:rPr>
            </w:pPr>
            <w:r w:rsidRPr="00380B24">
              <w:rPr>
                <w:b/>
                <w:caps/>
                <w:noProof/>
                <w:sz w:val="20"/>
                <w:lang w:eastAsia="ja-JP"/>
              </w:rPr>
              <w:t>Operational questions</w:t>
            </w:r>
          </w:p>
        </w:tc>
      </w:tr>
      <w:tr w:rsidR="00D32AA8" w:rsidRPr="00380B24" w14:paraId="3AA117B7" w14:textId="77777777">
        <w:trPr>
          <w:jc w:val="center"/>
        </w:trPr>
        <w:tc>
          <w:tcPr>
            <w:tcW w:w="5000" w:type="pct"/>
            <w:gridSpan w:val="3"/>
            <w:shd w:val="clear" w:color="auto" w:fill="F2F2F2"/>
          </w:tcPr>
          <w:p w14:paraId="5CE23137" w14:textId="0617581B" w:rsidR="00D32AA8" w:rsidRPr="00380B24" w:rsidRDefault="00D32AA8" w:rsidP="00EF1EE7">
            <w:pPr>
              <w:numPr>
                <w:ilvl w:val="0"/>
                <w:numId w:val="24"/>
              </w:numPr>
              <w:spacing w:before="120"/>
              <w:contextualSpacing/>
              <w:jc w:val="both"/>
              <w:rPr>
                <w:noProof/>
                <w:sz w:val="20"/>
                <w:lang w:eastAsia="ja-JP"/>
              </w:rPr>
            </w:pPr>
            <w:r w:rsidRPr="00380B24">
              <w:rPr>
                <w:noProof/>
                <w:sz w:val="20"/>
                <w:lang w:eastAsia="ja-JP"/>
              </w:rPr>
              <w:t>O</w:t>
            </w:r>
            <w:r w:rsidR="00FD7DCF" w:rsidRPr="00380B24">
              <w:rPr>
                <w:noProof/>
                <w:sz w:val="20"/>
                <w:lang w:eastAsia="ja-JP"/>
              </w:rPr>
              <w:t>Q</w:t>
            </w:r>
            <w:r w:rsidRPr="00380B24">
              <w:rPr>
                <w:bCs/>
                <w:noProof/>
                <w:sz w:val="20"/>
                <w:lang w:eastAsia="ja-JP"/>
              </w:rPr>
              <w:t>1</w:t>
            </w:r>
            <w:r w:rsidRPr="00380B24">
              <w:rPr>
                <w:noProof/>
                <w:sz w:val="20"/>
                <w:lang w:eastAsia="ja-JP"/>
              </w:rPr>
              <w:t xml:space="preserve">: How </w:t>
            </w:r>
            <w:r w:rsidRPr="00380B24">
              <w:rPr>
                <w:bCs/>
                <w:noProof/>
                <w:sz w:val="20"/>
                <w:lang w:eastAsia="ja-JP"/>
              </w:rPr>
              <w:t xml:space="preserve">effectively </w:t>
            </w:r>
            <w:r w:rsidRPr="00380B24">
              <w:rPr>
                <w:noProof/>
                <w:sz w:val="20"/>
                <w:lang w:eastAsia="ja-JP"/>
              </w:rPr>
              <w:t>ha</w:t>
            </w:r>
            <w:r w:rsidR="00BD754F" w:rsidRPr="00380B24">
              <w:rPr>
                <w:noProof/>
                <w:sz w:val="20"/>
                <w:lang w:eastAsia="ja-JP"/>
              </w:rPr>
              <w:t>ve</w:t>
            </w:r>
            <w:r w:rsidRPr="00380B24">
              <w:rPr>
                <w:noProof/>
                <w:sz w:val="20"/>
                <w:lang w:eastAsia="ja-JP"/>
              </w:rPr>
              <w:t xml:space="preserve"> the current governance, internal organisational structure and human resources policies and practices of ENISA contributed to </w:t>
            </w:r>
            <w:r w:rsidR="00FD7DCF" w:rsidRPr="00380B24">
              <w:rPr>
                <w:noProof/>
                <w:sz w:val="20"/>
                <w:lang w:eastAsia="ja-JP"/>
              </w:rPr>
              <w:t xml:space="preserve">its </w:t>
            </w:r>
            <w:r w:rsidRPr="00380B24">
              <w:rPr>
                <w:noProof/>
                <w:sz w:val="20"/>
                <w:lang w:eastAsia="ja-JP"/>
              </w:rPr>
              <w:t>effectiveness?</w:t>
            </w:r>
          </w:p>
          <w:p w14:paraId="69C4B6AE" w14:textId="5CCE4099" w:rsidR="0094452A" w:rsidRPr="00380B24" w:rsidRDefault="0094452A" w:rsidP="00EF1EE7">
            <w:pPr>
              <w:numPr>
                <w:ilvl w:val="0"/>
                <w:numId w:val="24"/>
              </w:numPr>
              <w:spacing w:before="120"/>
              <w:contextualSpacing/>
              <w:jc w:val="both"/>
              <w:rPr>
                <w:noProof/>
                <w:sz w:val="20"/>
                <w:lang w:eastAsia="ja-JP"/>
              </w:rPr>
            </w:pPr>
            <w:r w:rsidRPr="00380B24">
              <w:rPr>
                <w:noProof/>
                <w:sz w:val="20"/>
                <w:lang w:eastAsia="ja-JP"/>
              </w:rPr>
              <w:t>O</w:t>
            </w:r>
            <w:r w:rsidR="00E71079" w:rsidRPr="00380B24">
              <w:rPr>
                <w:noProof/>
                <w:sz w:val="20"/>
                <w:lang w:eastAsia="ja-JP"/>
              </w:rPr>
              <w:t>Q2: Were the internal mechanisms for programming, monitoring, reporting and evaluating ENISA</w:t>
            </w:r>
            <w:r w:rsidR="00403D57" w:rsidRPr="00380B24">
              <w:rPr>
                <w:noProof/>
                <w:sz w:val="20"/>
                <w:lang w:eastAsia="ja-JP"/>
              </w:rPr>
              <w:t xml:space="preserve"> effective?</w:t>
            </w:r>
          </w:p>
        </w:tc>
      </w:tr>
      <w:tr w:rsidR="00D32AA8" w:rsidRPr="00380B24" w14:paraId="0F9DBA9B" w14:textId="77777777">
        <w:trPr>
          <w:jc w:val="center"/>
        </w:trPr>
        <w:tc>
          <w:tcPr>
            <w:tcW w:w="5000" w:type="pct"/>
            <w:gridSpan w:val="3"/>
            <w:shd w:val="clear" w:color="auto" w:fill="F2F2F2"/>
          </w:tcPr>
          <w:p w14:paraId="51178D8A" w14:textId="77777777" w:rsidR="00D32AA8" w:rsidRPr="00380B24" w:rsidRDefault="00D32AA8">
            <w:pPr>
              <w:rPr>
                <w:noProof/>
                <w:sz w:val="20"/>
                <w:lang w:eastAsia="ja-JP"/>
              </w:rPr>
            </w:pPr>
            <w:r w:rsidRPr="00380B24">
              <w:rPr>
                <w:b/>
                <w:caps/>
                <w:noProof/>
                <w:sz w:val="20"/>
                <w:lang w:eastAsia="ja-JP"/>
              </w:rPr>
              <w:t>Judgement criteria and INDICATORS</w:t>
            </w:r>
          </w:p>
        </w:tc>
      </w:tr>
      <w:tr w:rsidR="00D32AA8" w:rsidRPr="00380B24" w14:paraId="03E8E73B" w14:textId="77777777">
        <w:trPr>
          <w:trHeight w:val="52"/>
          <w:jc w:val="center"/>
        </w:trPr>
        <w:tc>
          <w:tcPr>
            <w:tcW w:w="1774" w:type="pct"/>
            <w:gridSpan w:val="2"/>
            <w:shd w:val="clear" w:color="auto" w:fill="F2F2F2"/>
          </w:tcPr>
          <w:p w14:paraId="310C8D1F" w14:textId="77777777" w:rsidR="00D32AA8" w:rsidRPr="00380B24" w:rsidRDefault="00D32AA8">
            <w:pPr>
              <w:spacing w:before="120"/>
              <w:rPr>
                <w:noProof/>
                <w:sz w:val="20"/>
                <w:lang w:eastAsia="ja-JP"/>
              </w:rPr>
            </w:pPr>
            <w:r w:rsidRPr="00380B24">
              <w:rPr>
                <w:noProof/>
                <w:sz w:val="20"/>
                <w:lang w:eastAsia="ja-JP"/>
              </w:rPr>
              <w:t>OQ1: ENISA’s governance structure is conducive to the effectiveness of its work</w:t>
            </w:r>
          </w:p>
        </w:tc>
        <w:tc>
          <w:tcPr>
            <w:tcW w:w="3226" w:type="pct"/>
            <w:shd w:val="clear" w:color="auto" w:fill="F2F2F2"/>
          </w:tcPr>
          <w:p w14:paraId="498EBCAC" w14:textId="12A27715" w:rsidR="00D32AA8" w:rsidRPr="00380B24" w:rsidRDefault="00D32AA8">
            <w:pPr>
              <w:spacing w:before="120"/>
              <w:rPr>
                <w:noProof/>
                <w:sz w:val="20"/>
                <w:lang w:eastAsia="ja-JP"/>
              </w:rPr>
            </w:pPr>
            <w:r w:rsidRPr="00380B24">
              <w:rPr>
                <w:noProof/>
                <w:sz w:val="20"/>
                <w:lang w:eastAsia="ja-JP"/>
              </w:rPr>
              <w:t xml:space="preserve">ENISA’s stakeholders consider its governance structure effective; ENISA fulfils its annual activities </w:t>
            </w:r>
            <w:r w:rsidR="00FD7DCF" w:rsidRPr="00380B24">
              <w:rPr>
                <w:noProof/>
                <w:sz w:val="20"/>
                <w:lang w:eastAsia="ja-JP"/>
              </w:rPr>
              <w:t>and</w:t>
            </w:r>
            <w:r w:rsidRPr="00380B24">
              <w:rPr>
                <w:noProof/>
                <w:sz w:val="20"/>
                <w:lang w:eastAsia="ja-JP"/>
              </w:rPr>
              <w:t xml:space="preserve"> objectives and complies with the management target scores</w:t>
            </w:r>
          </w:p>
        </w:tc>
      </w:tr>
      <w:tr w:rsidR="00D32AA8" w:rsidRPr="00380B24" w14:paraId="2E7E636F" w14:textId="77777777">
        <w:trPr>
          <w:trHeight w:val="52"/>
          <w:jc w:val="center"/>
        </w:trPr>
        <w:tc>
          <w:tcPr>
            <w:tcW w:w="1774" w:type="pct"/>
            <w:gridSpan w:val="2"/>
            <w:shd w:val="clear" w:color="auto" w:fill="F2F2F2"/>
          </w:tcPr>
          <w:p w14:paraId="18FB869F" w14:textId="28A09C68" w:rsidR="00D32AA8" w:rsidRPr="00380B24" w:rsidRDefault="00D32AA8">
            <w:pPr>
              <w:spacing w:before="120"/>
              <w:rPr>
                <w:noProof/>
                <w:sz w:val="20"/>
                <w:lang w:eastAsia="ja-JP"/>
              </w:rPr>
            </w:pPr>
            <w:r w:rsidRPr="00380B24">
              <w:rPr>
                <w:noProof/>
                <w:sz w:val="20"/>
                <w:lang w:eastAsia="ja-JP"/>
              </w:rPr>
              <w:t>OQ2: The internal mechanisms for programming, monitoring, reporting</w:t>
            </w:r>
            <w:r w:rsidR="00B5380B" w:rsidRPr="00380B24">
              <w:rPr>
                <w:noProof/>
                <w:sz w:val="20"/>
                <w:lang w:eastAsia="ja-JP"/>
              </w:rPr>
              <w:t xml:space="preserve"> and</w:t>
            </w:r>
            <w:r w:rsidRPr="00380B24">
              <w:rPr>
                <w:noProof/>
                <w:sz w:val="20"/>
                <w:lang w:eastAsia="ja-JP"/>
              </w:rPr>
              <w:t xml:space="preserve"> evaluating ENISA were effective</w:t>
            </w:r>
          </w:p>
        </w:tc>
        <w:tc>
          <w:tcPr>
            <w:tcW w:w="3226" w:type="pct"/>
            <w:shd w:val="clear" w:color="auto" w:fill="F2F2F2"/>
          </w:tcPr>
          <w:p w14:paraId="0468407B" w14:textId="77777777" w:rsidR="00D32AA8" w:rsidRPr="00380B24" w:rsidRDefault="00D32AA8">
            <w:pPr>
              <w:spacing w:before="120"/>
              <w:rPr>
                <w:noProof/>
                <w:sz w:val="20"/>
                <w:lang w:eastAsia="ja-JP"/>
              </w:rPr>
            </w:pPr>
            <w:r w:rsidRPr="00380B24">
              <w:rPr>
                <w:noProof/>
                <w:sz w:val="20"/>
                <w:lang w:eastAsia="ja-JP"/>
              </w:rPr>
              <w:t>ENISA follows rules and procedures imposed by the Commission; ENISA staff considers the monitoring system effective; EC officials consider ENISA’s internal monitoring system effective</w:t>
            </w:r>
          </w:p>
        </w:tc>
      </w:tr>
      <w:tr w:rsidR="00D32AA8" w:rsidRPr="00380B24" w14:paraId="27B1541A" w14:textId="77777777">
        <w:trPr>
          <w:jc w:val="center"/>
        </w:trPr>
        <w:tc>
          <w:tcPr>
            <w:tcW w:w="5000" w:type="pct"/>
            <w:gridSpan w:val="3"/>
            <w:shd w:val="clear" w:color="auto" w:fill="F2F2F2"/>
          </w:tcPr>
          <w:p w14:paraId="35A8CC45" w14:textId="77777777" w:rsidR="00D32AA8" w:rsidRPr="00380B24" w:rsidRDefault="00D32AA8" w:rsidP="00EF1EE7">
            <w:pPr>
              <w:numPr>
                <w:ilvl w:val="0"/>
                <w:numId w:val="25"/>
              </w:numPr>
              <w:spacing w:before="120"/>
              <w:contextualSpacing/>
              <w:jc w:val="both"/>
              <w:rPr>
                <w:noProof/>
                <w:sz w:val="20"/>
                <w:lang w:eastAsia="ja-JP"/>
              </w:rPr>
            </w:pPr>
            <w:r w:rsidRPr="00380B24">
              <w:rPr>
                <w:b/>
                <w:caps/>
                <w:noProof/>
                <w:sz w:val="20"/>
                <w:lang w:eastAsia="ja-JP"/>
              </w:rPr>
              <w:t>Data sources</w:t>
            </w:r>
          </w:p>
        </w:tc>
      </w:tr>
      <w:tr w:rsidR="00D32AA8" w:rsidRPr="00380B24" w14:paraId="2B563387" w14:textId="77777777">
        <w:trPr>
          <w:trHeight w:val="744"/>
          <w:jc w:val="center"/>
        </w:trPr>
        <w:tc>
          <w:tcPr>
            <w:tcW w:w="5000" w:type="pct"/>
            <w:gridSpan w:val="3"/>
            <w:shd w:val="clear" w:color="auto" w:fill="F2F2F2"/>
          </w:tcPr>
          <w:p w14:paraId="58F42589" w14:textId="77777777" w:rsidR="00D32AA8" w:rsidRPr="00380B24" w:rsidRDefault="00D32AA8" w:rsidP="00EF1EE7">
            <w:pPr>
              <w:numPr>
                <w:ilvl w:val="0"/>
                <w:numId w:val="25"/>
              </w:numPr>
              <w:spacing w:before="120"/>
              <w:contextualSpacing/>
              <w:jc w:val="both"/>
              <w:rPr>
                <w:noProof/>
                <w:sz w:val="20"/>
                <w:lang w:eastAsia="ja-JP"/>
              </w:rPr>
            </w:pPr>
            <w:r w:rsidRPr="00380B24">
              <w:rPr>
                <w:noProof/>
                <w:sz w:val="20"/>
                <w:lang w:eastAsia="ja-JP"/>
              </w:rPr>
              <w:t>Desk research</w:t>
            </w:r>
          </w:p>
          <w:p w14:paraId="2950EC89" w14:textId="77777777" w:rsidR="00D32AA8" w:rsidRPr="00380B24" w:rsidRDefault="00D32AA8" w:rsidP="00EF1EE7">
            <w:pPr>
              <w:numPr>
                <w:ilvl w:val="0"/>
                <w:numId w:val="25"/>
              </w:numPr>
              <w:spacing w:before="120"/>
              <w:contextualSpacing/>
              <w:jc w:val="both"/>
              <w:rPr>
                <w:noProof/>
                <w:sz w:val="20"/>
                <w:lang w:eastAsia="ja-JP"/>
              </w:rPr>
            </w:pPr>
            <w:r w:rsidRPr="00380B24">
              <w:rPr>
                <w:noProof/>
                <w:sz w:val="20"/>
                <w:lang w:eastAsia="ja-JP"/>
              </w:rPr>
              <w:t>Interviews</w:t>
            </w:r>
          </w:p>
          <w:p w14:paraId="208F0F99" w14:textId="77777777" w:rsidR="00D32AA8" w:rsidRPr="00380B24" w:rsidRDefault="00D32AA8" w:rsidP="00EF1EE7">
            <w:pPr>
              <w:numPr>
                <w:ilvl w:val="0"/>
                <w:numId w:val="25"/>
              </w:numPr>
              <w:spacing w:before="120"/>
              <w:contextualSpacing/>
              <w:jc w:val="both"/>
              <w:rPr>
                <w:noProof/>
                <w:sz w:val="20"/>
                <w:lang w:eastAsia="ja-JP"/>
              </w:rPr>
            </w:pPr>
            <w:r w:rsidRPr="00380B24">
              <w:rPr>
                <w:noProof/>
                <w:sz w:val="20"/>
                <w:lang w:eastAsia="ja-JP"/>
              </w:rPr>
              <w:t>Survey</w:t>
            </w:r>
          </w:p>
        </w:tc>
      </w:tr>
    </w:tbl>
    <w:p w14:paraId="49BB714A" w14:textId="77777777" w:rsidR="00D32AA8" w:rsidRPr="00380B24" w:rsidRDefault="00D32AA8" w:rsidP="00FE5259">
      <w:pPr>
        <w:spacing w:before="120" w:line="240" w:lineRule="auto"/>
        <w:rPr>
          <w:rFonts w:eastAsia="Arial" w:cs="Times New Roman"/>
          <w:noProof/>
          <w:sz w:val="20"/>
          <w:szCs w:val="20"/>
          <w:lang w:eastAsia="ja-JP"/>
        </w:rPr>
      </w:pPr>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F5785C" w:rsidRPr="00380B24" w14:paraId="4A2680CD" w14:textId="77777777" w:rsidTr="0C98A873">
        <w:tc>
          <w:tcPr>
            <w:tcW w:w="5000" w:type="pct"/>
            <w:shd w:val="clear" w:color="auto" w:fill="C6D9F1" w:themeFill="text2" w:themeFillTint="33"/>
          </w:tcPr>
          <w:p w14:paraId="3E5125DE" w14:textId="77777777" w:rsidR="00F5785C" w:rsidRPr="00380B24" w:rsidRDefault="00F5785C">
            <w:pPr>
              <w:rPr>
                <w:rFonts w:ascii="Arial" w:eastAsia="Arial" w:hAnsi="Arial" w:cs="Arial"/>
                <w:b/>
                <w:noProof/>
                <w:color w:val="000000" w:themeColor="text1"/>
                <w:sz w:val="20"/>
              </w:rPr>
            </w:pPr>
            <w:r w:rsidRPr="00380B24">
              <w:rPr>
                <w:b/>
                <w:bCs/>
                <w:noProof/>
                <w:color w:val="000000" w:themeColor="text1"/>
                <w:sz w:val="20"/>
                <w:lang w:eastAsia="ja-JP"/>
              </w:rPr>
              <w:t>Evaluation results</w:t>
            </w:r>
          </w:p>
        </w:tc>
      </w:tr>
      <w:tr w:rsidR="00F5785C" w:rsidRPr="00380B24" w14:paraId="17646C74" w14:textId="77777777" w:rsidTr="0C98A873">
        <w:trPr>
          <w:trHeight w:val="1251"/>
        </w:trPr>
        <w:tc>
          <w:tcPr>
            <w:tcW w:w="5000" w:type="pct"/>
            <w:shd w:val="clear" w:color="auto" w:fill="F2F2F2" w:themeFill="background1" w:themeFillShade="F2"/>
          </w:tcPr>
          <w:p w14:paraId="7B3AC972" w14:textId="3A5C04EB" w:rsidR="00D85B14" w:rsidRPr="00380B24" w:rsidRDefault="49BF8074" w:rsidP="0C98A873">
            <w:pPr>
              <w:jc w:val="both"/>
              <w:rPr>
                <w:noProof/>
                <w:sz w:val="20"/>
                <w:lang w:eastAsia="ja-JP"/>
              </w:rPr>
            </w:pPr>
            <w:r w:rsidRPr="00380B24">
              <w:rPr>
                <w:noProof/>
                <w:sz w:val="20"/>
                <w:lang w:eastAsia="ja-JP"/>
              </w:rPr>
              <w:t>ENISA successfully fulfilled its mandate by delivering most planned outputs, even during challenging times like the COVID-19 pandemic and Russia</w:t>
            </w:r>
            <w:r w:rsidR="00FD7DCF" w:rsidRPr="00380B24">
              <w:rPr>
                <w:noProof/>
                <w:sz w:val="20"/>
                <w:lang w:eastAsia="ja-JP"/>
              </w:rPr>
              <w:t>'s</w:t>
            </w:r>
            <w:r w:rsidRPr="00380B24">
              <w:rPr>
                <w:noProof/>
                <w:sz w:val="20"/>
                <w:lang w:eastAsia="ja-JP"/>
              </w:rPr>
              <w:t xml:space="preserve"> war </w:t>
            </w:r>
            <w:r w:rsidR="00FD7DCF" w:rsidRPr="00380B24">
              <w:rPr>
                <w:noProof/>
                <w:sz w:val="20"/>
                <w:lang w:eastAsia="ja-JP"/>
              </w:rPr>
              <w:t xml:space="preserve">of aggression against </w:t>
            </w:r>
            <w:r w:rsidRPr="00380B24">
              <w:rPr>
                <w:noProof/>
                <w:sz w:val="20"/>
                <w:lang w:eastAsia="ja-JP"/>
              </w:rPr>
              <w:t>Ukraine. ENISA</w:t>
            </w:r>
            <w:r w:rsidR="00A12133" w:rsidRPr="00380B24">
              <w:rPr>
                <w:noProof/>
                <w:sz w:val="20"/>
                <w:lang w:eastAsia="ja-JP"/>
              </w:rPr>
              <w:t>’</w:t>
            </w:r>
            <w:r w:rsidRPr="00380B24">
              <w:rPr>
                <w:noProof/>
                <w:sz w:val="20"/>
                <w:lang w:eastAsia="ja-JP"/>
              </w:rPr>
              <w:t xml:space="preserve">s effectiveness </w:t>
            </w:r>
            <w:r w:rsidR="000F3E12" w:rsidRPr="00380B24">
              <w:rPr>
                <w:noProof/>
                <w:sz w:val="20"/>
                <w:lang w:eastAsia="ja-JP"/>
              </w:rPr>
              <w:t>is largely due to</w:t>
            </w:r>
            <w:r w:rsidRPr="00380B24">
              <w:rPr>
                <w:noProof/>
                <w:sz w:val="20"/>
                <w:lang w:eastAsia="ja-JP"/>
              </w:rPr>
              <w:t xml:space="preserve"> its strong governance and matrix-based organisational model, which aids task delivery and cooperation. However, key areas for improvement ha</w:t>
            </w:r>
            <w:r w:rsidR="1EEB169A" w:rsidRPr="00380B24">
              <w:rPr>
                <w:noProof/>
                <w:sz w:val="20"/>
                <w:lang w:eastAsia="ja-JP"/>
              </w:rPr>
              <w:t>v</w:t>
            </w:r>
            <w:r w:rsidR="28213EE1" w:rsidRPr="00380B24">
              <w:rPr>
                <w:noProof/>
                <w:sz w:val="20"/>
                <w:lang w:eastAsia="ja-JP"/>
              </w:rPr>
              <w:t>e</w:t>
            </w:r>
            <w:r w:rsidRPr="00380B24">
              <w:rPr>
                <w:noProof/>
                <w:sz w:val="20"/>
                <w:lang w:eastAsia="ja-JP"/>
              </w:rPr>
              <w:t xml:space="preserve"> been identified, particularly in strategic prioriti</w:t>
            </w:r>
            <w:r w:rsidR="00A12133" w:rsidRPr="00380B24">
              <w:rPr>
                <w:noProof/>
                <w:sz w:val="20"/>
                <w:lang w:eastAsia="ja-JP"/>
              </w:rPr>
              <w:t>s</w:t>
            </w:r>
            <w:r w:rsidRPr="00380B24">
              <w:rPr>
                <w:noProof/>
                <w:sz w:val="20"/>
                <w:lang w:eastAsia="ja-JP"/>
              </w:rPr>
              <w:t xml:space="preserve">ation and resource allocation. Despite a solid governance structure, ENISA experiences delays due to resource constraints and rigid strategic plans, </w:t>
            </w:r>
            <w:r w:rsidR="00A12133" w:rsidRPr="00380B24">
              <w:rPr>
                <w:noProof/>
                <w:sz w:val="20"/>
                <w:lang w:eastAsia="ja-JP"/>
              </w:rPr>
              <w:t>signalling</w:t>
            </w:r>
            <w:r w:rsidRPr="00380B24">
              <w:rPr>
                <w:noProof/>
                <w:sz w:val="20"/>
                <w:lang w:eastAsia="ja-JP"/>
              </w:rPr>
              <w:t xml:space="preserve"> a need for more agile management. Enhancing task prioriti</w:t>
            </w:r>
            <w:r w:rsidR="00A12133" w:rsidRPr="00380B24">
              <w:rPr>
                <w:noProof/>
                <w:sz w:val="20"/>
                <w:lang w:eastAsia="ja-JP"/>
              </w:rPr>
              <w:t>s</w:t>
            </w:r>
            <w:r w:rsidRPr="00380B24">
              <w:rPr>
                <w:noProof/>
                <w:sz w:val="20"/>
                <w:lang w:eastAsia="ja-JP"/>
              </w:rPr>
              <w:t>ation and aligning operational capacity with strategic objectives could bolster ENISA</w:t>
            </w:r>
            <w:r w:rsidR="00A12133" w:rsidRPr="00380B24">
              <w:rPr>
                <w:noProof/>
                <w:sz w:val="20"/>
                <w:lang w:eastAsia="ja-JP"/>
              </w:rPr>
              <w:t>’</w:t>
            </w:r>
            <w:r w:rsidRPr="00380B24">
              <w:rPr>
                <w:noProof/>
                <w:sz w:val="20"/>
                <w:lang w:eastAsia="ja-JP"/>
              </w:rPr>
              <w:t xml:space="preserve">s efficiency and responsiveness to emergent cybersecurity challenges. </w:t>
            </w:r>
            <w:r w:rsidR="4DD96B7D" w:rsidRPr="00380B24">
              <w:rPr>
                <w:noProof/>
                <w:sz w:val="20"/>
                <w:lang w:eastAsia="ja-JP"/>
              </w:rPr>
              <w:t xml:space="preserve">The evaluation shows the need for additional resources. </w:t>
            </w:r>
            <w:r w:rsidRPr="00380B24">
              <w:rPr>
                <w:noProof/>
                <w:sz w:val="20"/>
                <w:lang w:eastAsia="ja-JP"/>
              </w:rPr>
              <w:t xml:space="preserve">Additionally, more streamlined internal governance and dynamic reallocation of tasks and resources </w:t>
            </w:r>
            <w:r w:rsidR="740AF13F" w:rsidRPr="00380B24">
              <w:rPr>
                <w:noProof/>
                <w:sz w:val="20"/>
                <w:lang w:eastAsia="ja-JP"/>
              </w:rPr>
              <w:t xml:space="preserve">could help, to a certain extent, </w:t>
            </w:r>
            <w:r w:rsidR="32790BB6" w:rsidRPr="00380B24">
              <w:rPr>
                <w:noProof/>
                <w:sz w:val="20"/>
                <w:lang w:eastAsia="ja-JP"/>
              </w:rPr>
              <w:t>with</w:t>
            </w:r>
            <w:r w:rsidRPr="00380B24">
              <w:rPr>
                <w:noProof/>
                <w:sz w:val="20"/>
                <w:lang w:eastAsia="ja-JP"/>
              </w:rPr>
              <w:t xml:space="preserve"> timely </w:t>
            </w:r>
            <w:r w:rsidR="00A12133" w:rsidRPr="00380B24">
              <w:rPr>
                <w:noProof/>
                <w:sz w:val="20"/>
                <w:lang w:eastAsia="ja-JP"/>
              </w:rPr>
              <w:t>fulfilment</w:t>
            </w:r>
            <w:r w:rsidRPr="00380B24">
              <w:rPr>
                <w:noProof/>
                <w:sz w:val="20"/>
                <w:lang w:eastAsia="ja-JP"/>
              </w:rPr>
              <w:t xml:space="preserve"> of new requests.</w:t>
            </w:r>
            <w:r w:rsidR="60E3248C" w:rsidRPr="00380B24">
              <w:rPr>
                <w:noProof/>
                <w:sz w:val="20"/>
                <w:lang w:eastAsia="ja-JP"/>
              </w:rPr>
              <w:t xml:space="preserve"> </w:t>
            </w:r>
            <w:r w:rsidR="000F3E12" w:rsidRPr="00380B24">
              <w:rPr>
                <w:noProof/>
                <w:sz w:val="20"/>
                <w:lang w:eastAsia="ja-JP"/>
              </w:rPr>
              <w:t>Lastly</w:t>
            </w:r>
            <w:r w:rsidR="489F3B4B" w:rsidRPr="00380B24">
              <w:rPr>
                <w:noProof/>
                <w:sz w:val="20"/>
                <w:lang w:eastAsia="ja-JP"/>
              </w:rPr>
              <w:t xml:space="preserve">, </w:t>
            </w:r>
            <w:r w:rsidR="036820DF" w:rsidRPr="00380B24">
              <w:rPr>
                <w:noProof/>
                <w:sz w:val="20"/>
                <w:lang w:eastAsia="ja-JP"/>
              </w:rPr>
              <w:t xml:space="preserve">strengthened communication channels </w:t>
            </w:r>
            <w:r w:rsidR="66D2ADE8" w:rsidRPr="00380B24">
              <w:rPr>
                <w:noProof/>
                <w:sz w:val="20"/>
                <w:lang w:eastAsia="ja-JP"/>
              </w:rPr>
              <w:t>and a better</w:t>
            </w:r>
            <w:r w:rsidR="2CAD7A38" w:rsidRPr="00380B24">
              <w:rPr>
                <w:noProof/>
                <w:sz w:val="20"/>
                <w:lang w:eastAsia="ja-JP"/>
              </w:rPr>
              <w:t>-</w:t>
            </w:r>
            <w:r w:rsidR="66D2ADE8" w:rsidRPr="00380B24">
              <w:rPr>
                <w:noProof/>
                <w:sz w:val="20"/>
                <w:lang w:eastAsia="ja-JP"/>
              </w:rPr>
              <w:t>defined</w:t>
            </w:r>
            <w:r w:rsidR="2CAD7A38" w:rsidRPr="00380B24">
              <w:rPr>
                <w:noProof/>
                <w:sz w:val="20"/>
                <w:lang w:eastAsia="ja-JP"/>
              </w:rPr>
              <w:t xml:space="preserve"> commu</w:t>
            </w:r>
            <w:r w:rsidR="5EA46DF6" w:rsidRPr="00380B24">
              <w:rPr>
                <w:noProof/>
                <w:sz w:val="20"/>
                <w:lang w:eastAsia="ja-JP"/>
              </w:rPr>
              <w:t xml:space="preserve">nication strategy </w:t>
            </w:r>
            <w:r w:rsidR="04F5F41F" w:rsidRPr="00380B24">
              <w:rPr>
                <w:noProof/>
                <w:sz w:val="20"/>
                <w:lang w:eastAsia="ja-JP"/>
              </w:rPr>
              <w:t>would support ENISA’s outreach t</w:t>
            </w:r>
            <w:r w:rsidR="75EB3BF5" w:rsidRPr="00380B24">
              <w:rPr>
                <w:noProof/>
                <w:sz w:val="20"/>
                <w:lang w:eastAsia="ja-JP"/>
              </w:rPr>
              <w:t>o</w:t>
            </w:r>
            <w:r w:rsidR="3343315E" w:rsidRPr="00380B24">
              <w:rPr>
                <w:noProof/>
                <w:sz w:val="20"/>
                <w:lang w:eastAsia="ja-JP"/>
              </w:rPr>
              <w:t xml:space="preserve"> its public and private stakeholders.</w:t>
            </w:r>
            <w:r w:rsidR="66D2ADE8" w:rsidRPr="00380B24">
              <w:rPr>
                <w:noProof/>
                <w:sz w:val="20"/>
                <w:lang w:eastAsia="ja-JP"/>
              </w:rPr>
              <w:t xml:space="preserve"> </w:t>
            </w:r>
          </w:p>
          <w:p w14:paraId="4228196E" w14:textId="773582BC" w:rsidR="00F5785C" w:rsidRPr="00380B24" w:rsidRDefault="00F5785C" w:rsidP="143D5D28">
            <w:pPr>
              <w:jc w:val="both"/>
              <w:rPr>
                <w:noProof/>
                <w:sz w:val="20"/>
                <w:lang w:eastAsia="ja-JP"/>
              </w:rPr>
            </w:pPr>
          </w:p>
        </w:tc>
      </w:tr>
    </w:tbl>
    <w:p w14:paraId="1837838F" w14:textId="77777777" w:rsidR="000A55D2" w:rsidRPr="00380B24" w:rsidRDefault="000A55D2" w:rsidP="00FE5259">
      <w:pPr>
        <w:spacing w:before="120" w:line="240" w:lineRule="auto"/>
        <w:rPr>
          <w:rFonts w:eastAsia="Arial" w:cs="Times New Roman"/>
          <w:b/>
          <w:bCs/>
          <w:noProof/>
          <w:szCs w:val="20"/>
          <w:lang w:eastAsia="ja-JP"/>
        </w:rPr>
      </w:pPr>
    </w:p>
    <w:p w14:paraId="78BBB1B9" w14:textId="77777777" w:rsidR="003E4572" w:rsidRPr="00380B24" w:rsidRDefault="003E4572" w:rsidP="00FE5259">
      <w:pPr>
        <w:spacing w:before="120" w:line="240" w:lineRule="auto"/>
        <w:rPr>
          <w:rFonts w:eastAsia="Arial" w:cs="Times New Roman"/>
          <w:b/>
          <w:bCs/>
          <w:noProof/>
          <w:szCs w:val="20"/>
          <w:lang w:eastAsia="ja-JP"/>
        </w:rPr>
      </w:pPr>
    </w:p>
    <w:p w14:paraId="71A4EDAA" w14:textId="77777777" w:rsidR="003E4572" w:rsidRPr="00380B24" w:rsidRDefault="003E4572" w:rsidP="00FE5259">
      <w:pPr>
        <w:spacing w:before="120" w:line="240" w:lineRule="auto"/>
        <w:rPr>
          <w:rFonts w:eastAsia="Arial" w:cs="Times New Roman"/>
          <w:b/>
          <w:bCs/>
          <w:noProof/>
          <w:szCs w:val="20"/>
          <w:lang w:eastAsia="ja-JP"/>
        </w:rPr>
      </w:pPr>
    </w:p>
    <w:p w14:paraId="12EE7C68" w14:textId="77777777" w:rsidR="000F3E12" w:rsidRPr="00380B24" w:rsidRDefault="000F3E12" w:rsidP="00FE5259">
      <w:pPr>
        <w:spacing w:before="120" w:line="240" w:lineRule="auto"/>
        <w:rPr>
          <w:rFonts w:eastAsia="Arial" w:cs="Times New Roman"/>
          <w:b/>
          <w:bCs/>
          <w:noProof/>
          <w:szCs w:val="20"/>
          <w:lang w:eastAsia="ja-JP"/>
        </w:rPr>
      </w:pPr>
    </w:p>
    <w:p w14:paraId="2EB1DA1E" w14:textId="77777777" w:rsidR="000F3E12" w:rsidRPr="00380B24" w:rsidRDefault="000F3E12" w:rsidP="00FE5259">
      <w:pPr>
        <w:spacing w:before="120" w:line="240" w:lineRule="auto"/>
        <w:rPr>
          <w:rFonts w:eastAsia="Arial" w:cs="Times New Roman"/>
          <w:b/>
          <w:bCs/>
          <w:noProof/>
          <w:szCs w:val="20"/>
          <w:lang w:eastAsia="ja-JP"/>
        </w:rPr>
      </w:pPr>
    </w:p>
    <w:p w14:paraId="2F3FFC73" w14:textId="77777777" w:rsidR="004176F1" w:rsidRPr="00380B24" w:rsidRDefault="004176F1" w:rsidP="00FE5259">
      <w:pPr>
        <w:spacing w:before="120" w:line="240" w:lineRule="auto"/>
        <w:rPr>
          <w:rFonts w:eastAsia="Arial" w:cs="Times New Roman"/>
          <w:b/>
          <w:bCs/>
          <w:noProof/>
          <w:szCs w:val="20"/>
          <w:lang w:eastAsia="ja-JP"/>
        </w:rPr>
      </w:pPr>
    </w:p>
    <w:p w14:paraId="1794A28D" w14:textId="07A9CD59" w:rsidR="00D32AA8" w:rsidRPr="00380B24" w:rsidRDefault="00D32AA8" w:rsidP="00FE5259">
      <w:pPr>
        <w:spacing w:before="120" w:line="240" w:lineRule="auto"/>
        <w:rPr>
          <w:rFonts w:eastAsia="Arial" w:cs="Times New Roman"/>
          <w:b/>
          <w:bCs/>
          <w:noProof/>
          <w:szCs w:val="20"/>
          <w:lang w:eastAsia="ja-JP"/>
        </w:rPr>
      </w:pPr>
      <w:r w:rsidRPr="00380B24">
        <w:rPr>
          <w:rFonts w:eastAsia="Arial" w:cs="Times New Roman"/>
          <w:b/>
          <w:bCs/>
          <w:noProof/>
          <w:szCs w:val="20"/>
          <w:lang w:eastAsia="ja-JP"/>
        </w:rPr>
        <w:t>ECCF</w:t>
      </w:r>
    </w:p>
    <w:tbl>
      <w:tblPr>
        <w:tblStyle w:val="Standardtableforma7"/>
        <w:tblW w:w="5000" w:type="pct"/>
        <w:jc w:val="center"/>
        <w:tblBorders>
          <w:top w:val="double" w:sz="4" w:space="0" w:color="auto"/>
          <w:left w:val="double" w:sz="4" w:space="0" w:color="auto"/>
          <w:bottom w:val="double" w:sz="4" w:space="0" w:color="auto"/>
          <w:right w:val="double" w:sz="4" w:space="0" w:color="auto"/>
          <w:insideH w:val="single" w:sz="4" w:space="0" w:color="FFFFFF" w:themeColor="background1"/>
          <w:insideV w:val="single" w:sz="4" w:space="0" w:color="FFFFFF" w:themeColor="background1"/>
        </w:tblBorders>
        <w:tblLook w:val="04A0" w:firstRow="1" w:lastRow="0" w:firstColumn="1" w:lastColumn="0" w:noHBand="0" w:noVBand="1"/>
      </w:tblPr>
      <w:tblGrid>
        <w:gridCol w:w="3379"/>
        <w:gridCol w:w="4005"/>
        <w:gridCol w:w="7384"/>
      </w:tblGrid>
      <w:tr w:rsidR="00FE5259" w:rsidRPr="00380B24" w14:paraId="0DC06823" w14:textId="77777777" w:rsidTr="5EE4E8B7">
        <w:trPr>
          <w:cnfStyle w:val="100000000000" w:firstRow="1" w:lastRow="0" w:firstColumn="0" w:lastColumn="0" w:oddVBand="0" w:evenVBand="0" w:oddHBand="0" w:evenHBand="0" w:firstRowFirstColumn="0" w:firstRowLastColumn="0" w:lastRowFirstColumn="0" w:lastRowLastColumn="0"/>
          <w:trHeight w:val="343"/>
          <w:jc w:val="center"/>
        </w:trPr>
        <w:tc>
          <w:tcPr>
            <w:tcW w:w="1144" w:type="pct"/>
            <w:shd w:val="clear" w:color="auto" w:fill="C6D9F1" w:themeFill="text2" w:themeFillTint="33"/>
          </w:tcPr>
          <w:p w14:paraId="77C0EB1A" w14:textId="77777777" w:rsidR="00FE5259" w:rsidRPr="00380B24" w:rsidRDefault="00FE5259">
            <w:pPr>
              <w:rPr>
                <w:b/>
                <w:bCs/>
                <w:i/>
                <w:noProof/>
                <w:color w:val="000000" w:themeColor="text1"/>
                <w:sz w:val="20"/>
                <w:lang w:eastAsia="ja-JP"/>
              </w:rPr>
            </w:pPr>
            <w:r w:rsidRPr="00380B24">
              <w:rPr>
                <w:b/>
                <w:bCs/>
                <w:i/>
                <w:noProof/>
                <w:color w:val="000000" w:themeColor="text1"/>
                <w:sz w:val="20"/>
                <w:lang w:eastAsia="ja-JP"/>
              </w:rPr>
              <w:t>Effectiveness</w:t>
            </w:r>
          </w:p>
          <w:p w14:paraId="3F082F5E" w14:textId="08B93AD1" w:rsidR="00FE5259" w:rsidRPr="00380B24" w:rsidRDefault="00FE5259">
            <w:pPr>
              <w:rPr>
                <w:b/>
                <w:bCs/>
                <w:noProof/>
                <w:color w:val="000000" w:themeColor="text1"/>
                <w:sz w:val="20"/>
                <w:lang w:eastAsia="ja-JP"/>
              </w:rPr>
            </w:pPr>
            <w:r w:rsidRPr="00380B24">
              <w:rPr>
                <w:b/>
                <w:bCs/>
                <w:noProof/>
                <w:color w:val="000000" w:themeColor="text1"/>
                <w:sz w:val="20"/>
                <w:lang w:eastAsia="ja-JP"/>
              </w:rPr>
              <w:t>EQ</w:t>
            </w:r>
            <w:r w:rsidR="00935B78" w:rsidRPr="00380B24">
              <w:rPr>
                <w:b/>
                <w:bCs/>
                <w:noProof/>
                <w:color w:val="000000" w:themeColor="text1"/>
                <w:sz w:val="20"/>
                <w:lang w:eastAsia="ja-JP"/>
              </w:rPr>
              <w:t>3</w:t>
            </w:r>
            <w:r w:rsidRPr="00380B24">
              <w:rPr>
                <w:b/>
                <w:bCs/>
                <w:noProof/>
                <w:color w:val="000000" w:themeColor="text1"/>
                <w:sz w:val="20"/>
                <w:lang w:eastAsia="ja-JP"/>
              </w:rPr>
              <w:t>, ECCF</w:t>
            </w:r>
          </w:p>
        </w:tc>
        <w:tc>
          <w:tcPr>
            <w:tcW w:w="3856" w:type="pct"/>
            <w:gridSpan w:val="2"/>
            <w:shd w:val="clear" w:color="auto" w:fill="C6D9F1" w:themeFill="text2" w:themeFillTint="33"/>
            <w:vAlign w:val="center"/>
          </w:tcPr>
          <w:p w14:paraId="380E0AC8" w14:textId="77777777" w:rsidR="00FE5259" w:rsidRPr="00380B24" w:rsidRDefault="00FE5259" w:rsidP="00464C6C">
            <w:pPr>
              <w:rPr>
                <w:b/>
                <w:bCs/>
                <w:noProof/>
                <w:color w:val="000000" w:themeColor="text1"/>
                <w:sz w:val="20"/>
                <w:lang w:eastAsia="ja-JP"/>
              </w:rPr>
            </w:pPr>
            <w:r w:rsidRPr="00380B24">
              <w:rPr>
                <w:b/>
                <w:bCs/>
                <w:noProof/>
                <w:color w:val="000000" w:themeColor="text1"/>
                <w:sz w:val="20"/>
                <w:lang w:eastAsia="ja-JP"/>
              </w:rPr>
              <w:t>To what extent has the ECCF achieved its objectives?</w:t>
            </w:r>
          </w:p>
        </w:tc>
      </w:tr>
      <w:tr w:rsidR="00FE5259" w:rsidRPr="00380B24" w14:paraId="0A5087A2" w14:textId="77777777" w:rsidTr="5EE4E8B7">
        <w:trPr>
          <w:trHeight w:val="229"/>
          <w:jc w:val="center"/>
        </w:trPr>
        <w:tc>
          <w:tcPr>
            <w:tcW w:w="5000" w:type="pct"/>
            <w:gridSpan w:val="3"/>
            <w:shd w:val="clear" w:color="auto" w:fill="F2F2F2" w:themeFill="background1" w:themeFillShade="F2"/>
          </w:tcPr>
          <w:p w14:paraId="2967B326" w14:textId="77777777" w:rsidR="00FE5259" w:rsidRPr="00380B24" w:rsidRDefault="00FE5259">
            <w:pPr>
              <w:rPr>
                <w:b/>
                <w:caps/>
                <w:noProof/>
                <w:sz w:val="20"/>
                <w:lang w:eastAsia="ja-JP"/>
              </w:rPr>
            </w:pPr>
            <w:r w:rsidRPr="00380B24">
              <w:rPr>
                <w:b/>
                <w:caps/>
                <w:noProof/>
                <w:sz w:val="20"/>
                <w:lang w:eastAsia="ja-JP"/>
              </w:rPr>
              <w:t>Operational questions</w:t>
            </w:r>
          </w:p>
        </w:tc>
      </w:tr>
      <w:tr w:rsidR="00FE5259" w:rsidRPr="00380B24" w14:paraId="5F7741E9" w14:textId="77777777" w:rsidTr="5EE4E8B7">
        <w:trPr>
          <w:jc w:val="center"/>
        </w:trPr>
        <w:tc>
          <w:tcPr>
            <w:tcW w:w="5000" w:type="pct"/>
            <w:gridSpan w:val="3"/>
            <w:shd w:val="clear" w:color="auto" w:fill="F2F2F2" w:themeFill="background1" w:themeFillShade="F2"/>
          </w:tcPr>
          <w:p w14:paraId="4E7008A0" w14:textId="2C695BF5" w:rsidR="00FE5259" w:rsidRPr="00380B24" w:rsidRDefault="00FE5259" w:rsidP="00EF1EE7">
            <w:pPr>
              <w:numPr>
                <w:ilvl w:val="0"/>
                <w:numId w:val="30"/>
              </w:numPr>
              <w:spacing w:before="120"/>
              <w:contextualSpacing/>
              <w:jc w:val="both"/>
              <w:rPr>
                <w:noProof/>
                <w:sz w:val="20"/>
                <w:lang w:eastAsia="ja-JP"/>
              </w:rPr>
            </w:pPr>
            <w:r w:rsidRPr="00380B24">
              <w:rPr>
                <w:noProof/>
                <w:sz w:val="20"/>
                <w:lang w:eastAsia="ja-JP"/>
              </w:rPr>
              <w:t>O</w:t>
            </w:r>
            <w:r w:rsidR="000F3E12" w:rsidRPr="00380B24">
              <w:rPr>
                <w:noProof/>
                <w:sz w:val="20"/>
                <w:lang w:eastAsia="ja-JP"/>
              </w:rPr>
              <w:t>Q</w:t>
            </w:r>
            <w:r w:rsidRPr="00380B24">
              <w:rPr>
                <w:noProof/>
                <w:sz w:val="20"/>
                <w:lang w:eastAsia="ja-JP"/>
              </w:rPr>
              <w:t>1: To what extent has the ECCF increased capabilities and preparedness of Member States and businesses, in particular regarding critical infrastructures?</w:t>
            </w:r>
          </w:p>
          <w:p w14:paraId="3B07B37F" w14:textId="60E9707F" w:rsidR="00FE5259" w:rsidRPr="00380B24" w:rsidRDefault="00FE5259" w:rsidP="00EF1EE7">
            <w:pPr>
              <w:numPr>
                <w:ilvl w:val="0"/>
                <w:numId w:val="30"/>
              </w:numPr>
              <w:spacing w:before="120"/>
              <w:contextualSpacing/>
              <w:jc w:val="both"/>
              <w:rPr>
                <w:noProof/>
                <w:sz w:val="20"/>
                <w:lang w:eastAsia="ja-JP"/>
              </w:rPr>
            </w:pPr>
            <w:r w:rsidRPr="00380B24">
              <w:rPr>
                <w:noProof/>
                <w:sz w:val="20"/>
                <w:lang w:eastAsia="ja-JP"/>
              </w:rPr>
              <w:t>O</w:t>
            </w:r>
            <w:r w:rsidR="000F3E12" w:rsidRPr="00380B24">
              <w:rPr>
                <w:noProof/>
                <w:sz w:val="20"/>
                <w:lang w:eastAsia="ja-JP"/>
              </w:rPr>
              <w:t>Q</w:t>
            </w:r>
            <w:r w:rsidRPr="00380B24">
              <w:rPr>
                <w:noProof/>
                <w:sz w:val="20"/>
                <w:lang w:eastAsia="ja-JP"/>
              </w:rPr>
              <w:t>2: To what extent has the ECCF improved cooperation and coordination across Member States and EU institutions, agencies</w:t>
            </w:r>
            <w:r w:rsidR="00B5380B" w:rsidRPr="00380B24">
              <w:rPr>
                <w:noProof/>
                <w:sz w:val="20"/>
                <w:lang w:eastAsia="ja-JP"/>
              </w:rPr>
              <w:t xml:space="preserve"> and</w:t>
            </w:r>
            <w:r w:rsidRPr="00380B24">
              <w:rPr>
                <w:noProof/>
                <w:sz w:val="20"/>
                <w:lang w:eastAsia="ja-JP"/>
              </w:rPr>
              <w:t xml:space="preserve"> bodies as well as well as with other relevant stakeholders (e.g. industry, standardisation bodies)?</w:t>
            </w:r>
          </w:p>
          <w:p w14:paraId="317DF304" w14:textId="01D0BD5C" w:rsidR="00FE5259" w:rsidRPr="00380B24" w:rsidRDefault="00FE5259" w:rsidP="00EF1EE7">
            <w:pPr>
              <w:numPr>
                <w:ilvl w:val="0"/>
                <w:numId w:val="30"/>
              </w:numPr>
              <w:spacing w:before="120"/>
              <w:contextualSpacing/>
              <w:jc w:val="both"/>
              <w:rPr>
                <w:noProof/>
                <w:sz w:val="20"/>
                <w:lang w:eastAsia="ja-JP"/>
              </w:rPr>
            </w:pPr>
            <w:r w:rsidRPr="00380B24">
              <w:rPr>
                <w:noProof/>
                <w:sz w:val="20"/>
                <w:lang w:eastAsia="ja-JP"/>
              </w:rPr>
              <w:t>O</w:t>
            </w:r>
            <w:r w:rsidR="000F3E12" w:rsidRPr="00380B24">
              <w:rPr>
                <w:noProof/>
                <w:sz w:val="20"/>
                <w:lang w:eastAsia="ja-JP"/>
              </w:rPr>
              <w:t>Q</w:t>
            </w:r>
            <w:r w:rsidRPr="00380B24">
              <w:rPr>
                <w:noProof/>
                <w:sz w:val="20"/>
                <w:lang w:eastAsia="ja-JP"/>
              </w:rPr>
              <w:t>3: To what extent has the ECCF improved EU</w:t>
            </w:r>
            <w:r w:rsidR="004176F1" w:rsidRPr="00380B24">
              <w:rPr>
                <w:noProof/>
                <w:sz w:val="20"/>
                <w:lang w:eastAsia="ja-JP"/>
              </w:rPr>
              <w:t>-</w:t>
            </w:r>
            <w:r w:rsidRPr="00380B24">
              <w:rPr>
                <w:noProof/>
                <w:sz w:val="20"/>
                <w:lang w:eastAsia="ja-JP"/>
              </w:rPr>
              <w:t>level capabilities to support and complement the action of Member States?</w:t>
            </w:r>
          </w:p>
          <w:p w14:paraId="47E0BF2A" w14:textId="4F2403C9" w:rsidR="00FE5259" w:rsidRPr="00380B24" w:rsidRDefault="00FE5259" w:rsidP="00EF1EE7">
            <w:pPr>
              <w:numPr>
                <w:ilvl w:val="0"/>
                <w:numId w:val="30"/>
              </w:numPr>
              <w:spacing w:before="120"/>
              <w:contextualSpacing/>
              <w:jc w:val="both"/>
              <w:rPr>
                <w:noProof/>
                <w:sz w:val="20"/>
                <w:lang w:eastAsia="ja-JP"/>
              </w:rPr>
            </w:pPr>
            <w:r w:rsidRPr="00380B24">
              <w:rPr>
                <w:noProof/>
                <w:sz w:val="20"/>
                <w:lang w:eastAsia="ja-JP"/>
              </w:rPr>
              <w:t>O</w:t>
            </w:r>
            <w:r w:rsidR="000F3E12" w:rsidRPr="00380B24">
              <w:rPr>
                <w:noProof/>
                <w:sz w:val="20"/>
                <w:lang w:eastAsia="ja-JP"/>
              </w:rPr>
              <w:t>Q</w:t>
            </w:r>
            <w:r w:rsidRPr="00380B24">
              <w:rPr>
                <w:noProof/>
                <w:sz w:val="20"/>
                <w:lang w:eastAsia="ja-JP"/>
              </w:rPr>
              <w:t xml:space="preserve">4: To what extent has the ECCF enhanced trust and awareness </w:t>
            </w:r>
            <w:r w:rsidR="004176F1" w:rsidRPr="00380B24">
              <w:rPr>
                <w:noProof/>
                <w:sz w:val="20"/>
                <w:lang w:eastAsia="ja-JP"/>
              </w:rPr>
              <w:t xml:space="preserve">among the general public </w:t>
            </w:r>
            <w:r w:rsidRPr="00380B24">
              <w:rPr>
                <w:noProof/>
                <w:sz w:val="20"/>
                <w:lang w:eastAsia="ja-JP"/>
              </w:rPr>
              <w:t>and businesses on cybersecurity issues through transparent information?</w:t>
            </w:r>
          </w:p>
          <w:p w14:paraId="14127884" w14:textId="01574E56" w:rsidR="00FE5259" w:rsidRPr="00380B24" w:rsidRDefault="00FE5259" w:rsidP="00EF1EE7">
            <w:pPr>
              <w:numPr>
                <w:ilvl w:val="0"/>
                <w:numId w:val="30"/>
              </w:numPr>
              <w:spacing w:before="120"/>
              <w:contextualSpacing/>
              <w:jc w:val="both"/>
              <w:rPr>
                <w:noProof/>
                <w:sz w:val="20"/>
                <w:lang w:eastAsia="ja-JP"/>
              </w:rPr>
            </w:pPr>
            <w:r w:rsidRPr="00380B24">
              <w:rPr>
                <w:noProof/>
                <w:sz w:val="20"/>
                <w:lang w:eastAsia="ja-JP"/>
              </w:rPr>
              <w:t>O</w:t>
            </w:r>
            <w:r w:rsidR="000F3E12" w:rsidRPr="00380B24">
              <w:rPr>
                <w:noProof/>
                <w:sz w:val="20"/>
                <w:lang w:eastAsia="ja-JP"/>
              </w:rPr>
              <w:t>Q</w:t>
            </w:r>
            <w:r w:rsidRPr="00380B24">
              <w:rPr>
                <w:noProof/>
                <w:sz w:val="20"/>
                <w:lang w:eastAsia="ja-JP"/>
              </w:rPr>
              <w:t>5: To what extent has the ECCF increased the overall transparency of cybersecurity assurance of ICT products and services</w:t>
            </w:r>
            <w:r w:rsidR="004176F1" w:rsidRPr="00380B24">
              <w:rPr>
                <w:noProof/>
                <w:sz w:val="20"/>
                <w:lang w:eastAsia="ja-JP"/>
              </w:rPr>
              <w:t>,</w:t>
            </w:r>
            <w:r w:rsidRPr="00380B24">
              <w:rPr>
                <w:noProof/>
                <w:sz w:val="20"/>
                <w:lang w:eastAsia="ja-JP"/>
              </w:rPr>
              <w:t xml:space="preserve"> ensuring security by default and design as well as mitigation of vulnerabilities?</w:t>
            </w:r>
          </w:p>
          <w:p w14:paraId="23A613A8" w14:textId="71A3D9FE" w:rsidR="00FE5259" w:rsidRPr="00380B24" w:rsidRDefault="00FE5259" w:rsidP="00EF1EE7">
            <w:pPr>
              <w:numPr>
                <w:ilvl w:val="0"/>
                <w:numId w:val="30"/>
              </w:numPr>
              <w:spacing w:before="120"/>
              <w:contextualSpacing/>
              <w:jc w:val="both"/>
              <w:rPr>
                <w:noProof/>
                <w:sz w:val="20"/>
                <w:lang w:eastAsia="ja-JP"/>
              </w:rPr>
            </w:pPr>
            <w:r w:rsidRPr="00380B24">
              <w:rPr>
                <w:noProof/>
                <w:sz w:val="20"/>
                <w:lang w:eastAsia="ja-JP"/>
              </w:rPr>
              <w:t>O</w:t>
            </w:r>
            <w:r w:rsidR="000F3E12" w:rsidRPr="00380B24">
              <w:rPr>
                <w:noProof/>
                <w:sz w:val="20"/>
                <w:lang w:eastAsia="ja-JP"/>
              </w:rPr>
              <w:t>Q</w:t>
            </w:r>
            <w:r w:rsidRPr="00380B24">
              <w:rPr>
                <w:noProof/>
                <w:sz w:val="20"/>
                <w:lang w:eastAsia="ja-JP"/>
              </w:rPr>
              <w:t>6: To what extent has the ECCF ensured that businesses can sell secure ICT products, services</w:t>
            </w:r>
            <w:r w:rsidR="00B5380B" w:rsidRPr="00380B24">
              <w:rPr>
                <w:noProof/>
                <w:sz w:val="20"/>
                <w:lang w:eastAsia="ja-JP"/>
              </w:rPr>
              <w:t xml:space="preserve"> and</w:t>
            </w:r>
            <w:r w:rsidRPr="00380B24">
              <w:rPr>
                <w:noProof/>
                <w:sz w:val="20"/>
                <w:lang w:eastAsia="ja-JP"/>
              </w:rPr>
              <w:t xml:space="preserve"> processes across the internal market at lower administrative and financial costs? </w:t>
            </w:r>
          </w:p>
          <w:p w14:paraId="354CD43F" w14:textId="25BD1F70" w:rsidR="00FE5259" w:rsidRPr="00380B24" w:rsidRDefault="00FE5259" w:rsidP="00EF1EE7">
            <w:pPr>
              <w:numPr>
                <w:ilvl w:val="0"/>
                <w:numId w:val="30"/>
              </w:numPr>
              <w:spacing w:before="120"/>
              <w:contextualSpacing/>
              <w:jc w:val="both"/>
              <w:rPr>
                <w:noProof/>
                <w:sz w:val="20"/>
                <w:lang w:eastAsia="ja-JP"/>
              </w:rPr>
            </w:pPr>
            <w:r w:rsidRPr="00380B24">
              <w:rPr>
                <w:noProof/>
                <w:sz w:val="20"/>
                <w:lang w:eastAsia="ja-JP"/>
              </w:rPr>
              <w:t>O</w:t>
            </w:r>
            <w:r w:rsidR="000F3E12" w:rsidRPr="00380B24">
              <w:rPr>
                <w:noProof/>
                <w:sz w:val="20"/>
                <w:lang w:eastAsia="ja-JP"/>
              </w:rPr>
              <w:t>Q</w:t>
            </w:r>
            <w:r w:rsidRPr="00380B24">
              <w:rPr>
                <w:noProof/>
                <w:sz w:val="20"/>
                <w:lang w:eastAsia="ja-JP"/>
              </w:rPr>
              <w:t>7: To what extent has the ECCF reduced fragmentation of certification schemes in the EU and related security requirements and evaluation criteria across Member States and sectors?</w:t>
            </w:r>
          </w:p>
        </w:tc>
      </w:tr>
      <w:tr w:rsidR="00FE5259" w:rsidRPr="00380B24" w14:paraId="155DF39D" w14:textId="77777777" w:rsidTr="5EE4E8B7">
        <w:trPr>
          <w:jc w:val="center"/>
        </w:trPr>
        <w:tc>
          <w:tcPr>
            <w:tcW w:w="5000" w:type="pct"/>
            <w:gridSpan w:val="3"/>
            <w:shd w:val="clear" w:color="auto" w:fill="F2F2F2" w:themeFill="background1" w:themeFillShade="F2"/>
          </w:tcPr>
          <w:p w14:paraId="7D287D5A" w14:textId="77777777" w:rsidR="00FE5259" w:rsidRPr="00380B24" w:rsidRDefault="00FE5259">
            <w:pPr>
              <w:rPr>
                <w:noProof/>
                <w:sz w:val="20"/>
                <w:lang w:eastAsia="ja-JP"/>
              </w:rPr>
            </w:pPr>
            <w:r w:rsidRPr="00380B24">
              <w:rPr>
                <w:b/>
                <w:caps/>
                <w:noProof/>
                <w:sz w:val="20"/>
                <w:lang w:eastAsia="ja-JP"/>
              </w:rPr>
              <w:t>Judgement criteria and INDICATORS</w:t>
            </w:r>
          </w:p>
        </w:tc>
      </w:tr>
      <w:tr w:rsidR="00FE5259" w:rsidRPr="00380B24" w14:paraId="194A91FC" w14:textId="77777777" w:rsidTr="5EE4E8B7">
        <w:trPr>
          <w:trHeight w:val="48"/>
          <w:jc w:val="center"/>
        </w:trPr>
        <w:tc>
          <w:tcPr>
            <w:tcW w:w="2500" w:type="pct"/>
            <w:gridSpan w:val="2"/>
            <w:shd w:val="clear" w:color="auto" w:fill="F2F2F2" w:themeFill="background1" w:themeFillShade="F2"/>
          </w:tcPr>
          <w:p w14:paraId="505782B6" w14:textId="77777777" w:rsidR="00FE5259" w:rsidRPr="00380B24" w:rsidRDefault="00FE5259">
            <w:pPr>
              <w:spacing w:before="120"/>
              <w:rPr>
                <w:noProof/>
                <w:sz w:val="20"/>
                <w:lang w:eastAsia="ja-JP"/>
              </w:rPr>
            </w:pPr>
            <w:r w:rsidRPr="00380B24">
              <w:rPr>
                <w:noProof/>
                <w:sz w:val="20"/>
                <w:lang w:eastAsia="ja-JP"/>
              </w:rPr>
              <w:t xml:space="preserve">OQ1: All Member States appointed national cybersecurity certification authorities </w:t>
            </w:r>
          </w:p>
        </w:tc>
        <w:tc>
          <w:tcPr>
            <w:tcW w:w="2500" w:type="pct"/>
            <w:shd w:val="clear" w:color="auto" w:fill="F2F2F2" w:themeFill="background1" w:themeFillShade="F2"/>
          </w:tcPr>
          <w:p w14:paraId="483E4E31" w14:textId="77777777" w:rsidR="00FE5259" w:rsidRPr="00380B24" w:rsidRDefault="00FE5259">
            <w:pPr>
              <w:spacing w:before="120"/>
              <w:rPr>
                <w:noProof/>
                <w:sz w:val="20"/>
                <w:lang w:eastAsia="ja-JP"/>
              </w:rPr>
            </w:pPr>
            <w:r w:rsidRPr="00380B24">
              <w:rPr>
                <w:noProof/>
                <w:sz w:val="20"/>
                <w:lang w:eastAsia="ja-JP"/>
              </w:rPr>
              <w:t xml:space="preserve">Number of national cybersecurity certification authorities appointed; resources allocated to national cybersecurity certification authorities </w:t>
            </w:r>
          </w:p>
        </w:tc>
      </w:tr>
      <w:tr w:rsidR="00FE5259" w:rsidRPr="00380B24" w14:paraId="51E93DC9" w14:textId="77777777" w:rsidTr="5EE4E8B7">
        <w:trPr>
          <w:trHeight w:val="44"/>
          <w:jc w:val="center"/>
        </w:trPr>
        <w:tc>
          <w:tcPr>
            <w:tcW w:w="2500" w:type="pct"/>
            <w:gridSpan w:val="2"/>
            <w:shd w:val="clear" w:color="auto" w:fill="F2F2F2" w:themeFill="background1" w:themeFillShade="F2"/>
          </w:tcPr>
          <w:p w14:paraId="5CCF1E67" w14:textId="1FE35980" w:rsidR="00FE5259" w:rsidRPr="00380B24" w:rsidRDefault="00FE5259">
            <w:pPr>
              <w:spacing w:before="120"/>
              <w:rPr>
                <w:noProof/>
                <w:sz w:val="20"/>
                <w:lang w:eastAsia="ja-JP"/>
              </w:rPr>
            </w:pPr>
            <w:r w:rsidRPr="00380B24">
              <w:rPr>
                <w:noProof/>
                <w:sz w:val="20"/>
                <w:lang w:eastAsia="ja-JP"/>
              </w:rPr>
              <w:t>OQ1: ICT product</w:t>
            </w:r>
            <w:r w:rsidR="48478C90" w:rsidRPr="00380B24">
              <w:rPr>
                <w:noProof/>
                <w:sz w:val="20"/>
                <w:lang w:eastAsia="ja-JP"/>
              </w:rPr>
              <w:t>s</w:t>
            </w:r>
            <w:r w:rsidRPr="00380B24">
              <w:rPr>
                <w:noProof/>
                <w:sz w:val="20"/>
                <w:lang w:eastAsia="ja-JP"/>
              </w:rPr>
              <w:t>, service</w:t>
            </w:r>
            <w:r w:rsidR="679DAF55" w:rsidRPr="00380B24">
              <w:rPr>
                <w:noProof/>
                <w:sz w:val="20"/>
                <w:lang w:eastAsia="ja-JP"/>
              </w:rPr>
              <w:t>s</w:t>
            </w:r>
            <w:r w:rsidRPr="00380B24">
              <w:rPr>
                <w:noProof/>
                <w:sz w:val="20"/>
                <w:lang w:eastAsia="ja-JP"/>
              </w:rPr>
              <w:t xml:space="preserve"> or process</w:t>
            </w:r>
            <w:r w:rsidR="4C6A6799" w:rsidRPr="00380B24">
              <w:rPr>
                <w:noProof/>
                <w:sz w:val="20"/>
                <w:lang w:eastAsia="ja-JP"/>
              </w:rPr>
              <w:t>es</w:t>
            </w:r>
            <w:r w:rsidRPr="00380B24">
              <w:rPr>
                <w:noProof/>
                <w:sz w:val="20"/>
                <w:lang w:eastAsia="ja-JP"/>
              </w:rPr>
              <w:t xml:space="preserve"> certified under the EU cybersecurity certification schemes </w:t>
            </w:r>
          </w:p>
        </w:tc>
        <w:tc>
          <w:tcPr>
            <w:tcW w:w="2500" w:type="pct"/>
            <w:shd w:val="clear" w:color="auto" w:fill="F2F2F2" w:themeFill="background1" w:themeFillShade="F2"/>
          </w:tcPr>
          <w:p w14:paraId="10CE358E" w14:textId="58516438" w:rsidR="00FE5259" w:rsidRPr="00380B24" w:rsidRDefault="00FE5259">
            <w:pPr>
              <w:spacing w:before="120"/>
              <w:rPr>
                <w:noProof/>
                <w:sz w:val="20"/>
                <w:lang w:eastAsia="ja-JP"/>
              </w:rPr>
            </w:pPr>
            <w:r w:rsidRPr="00380B24">
              <w:rPr>
                <w:noProof/>
                <w:sz w:val="20"/>
                <w:lang w:eastAsia="ja-JP"/>
              </w:rPr>
              <w:t>Number of certification schemes issued</w:t>
            </w:r>
            <w:r w:rsidR="00B5380B" w:rsidRPr="00380B24">
              <w:rPr>
                <w:noProof/>
                <w:sz w:val="20"/>
                <w:lang w:eastAsia="ja-JP"/>
              </w:rPr>
              <w:t xml:space="preserve"> and</w:t>
            </w:r>
            <w:r w:rsidRPr="00380B24">
              <w:rPr>
                <w:noProof/>
                <w:sz w:val="20"/>
                <w:lang w:eastAsia="ja-JP"/>
              </w:rPr>
              <w:t xml:space="preserve"> businesses certified </w:t>
            </w:r>
          </w:p>
        </w:tc>
      </w:tr>
      <w:tr w:rsidR="00FE5259" w:rsidRPr="00380B24" w14:paraId="33B31C94" w14:textId="77777777" w:rsidTr="5EE4E8B7">
        <w:trPr>
          <w:trHeight w:val="44"/>
          <w:jc w:val="center"/>
        </w:trPr>
        <w:tc>
          <w:tcPr>
            <w:tcW w:w="2500" w:type="pct"/>
            <w:gridSpan w:val="2"/>
            <w:shd w:val="clear" w:color="auto" w:fill="F2F2F2" w:themeFill="background1" w:themeFillShade="F2"/>
          </w:tcPr>
          <w:p w14:paraId="7BF42082" w14:textId="77777777" w:rsidR="00FE5259" w:rsidRPr="00380B24" w:rsidRDefault="00FE5259">
            <w:pPr>
              <w:spacing w:before="120"/>
              <w:rPr>
                <w:noProof/>
                <w:sz w:val="20"/>
                <w:lang w:eastAsia="ja-JP"/>
              </w:rPr>
            </w:pPr>
            <w:r w:rsidRPr="00380B24">
              <w:rPr>
                <w:noProof/>
                <w:sz w:val="20"/>
                <w:lang w:eastAsia="ja-JP"/>
              </w:rPr>
              <w:t>OQ2: ECCG set up and taking decisions</w:t>
            </w:r>
          </w:p>
        </w:tc>
        <w:tc>
          <w:tcPr>
            <w:tcW w:w="2500" w:type="pct"/>
            <w:shd w:val="clear" w:color="auto" w:fill="F2F2F2" w:themeFill="background1" w:themeFillShade="F2"/>
          </w:tcPr>
          <w:p w14:paraId="5F9008EC" w14:textId="77777777" w:rsidR="00FE5259" w:rsidRPr="00380B24" w:rsidRDefault="00FE5259">
            <w:pPr>
              <w:spacing w:before="120"/>
              <w:rPr>
                <w:noProof/>
                <w:sz w:val="20"/>
                <w:lang w:eastAsia="ja-JP"/>
              </w:rPr>
            </w:pPr>
            <w:r w:rsidRPr="00380B24">
              <w:rPr>
                <w:noProof/>
                <w:sz w:val="20"/>
                <w:lang w:eastAsia="ja-JP"/>
              </w:rPr>
              <w:t>Number of ECCG meetings that took place; type of issues discussed; number and type of decisions taken and documents adopted</w:t>
            </w:r>
          </w:p>
        </w:tc>
      </w:tr>
      <w:tr w:rsidR="00FE5259" w:rsidRPr="00380B24" w14:paraId="2F942970" w14:textId="77777777" w:rsidTr="5EE4E8B7">
        <w:trPr>
          <w:trHeight w:val="44"/>
          <w:jc w:val="center"/>
        </w:trPr>
        <w:tc>
          <w:tcPr>
            <w:tcW w:w="2500" w:type="pct"/>
            <w:gridSpan w:val="2"/>
            <w:shd w:val="clear" w:color="auto" w:fill="F2F2F2" w:themeFill="background1" w:themeFillShade="F2"/>
          </w:tcPr>
          <w:p w14:paraId="795C213E" w14:textId="47DE6722" w:rsidR="00FE5259" w:rsidRPr="00380B24" w:rsidRDefault="4677CD4D" w:rsidP="5EE4E8B7">
            <w:pPr>
              <w:spacing w:before="120"/>
              <w:rPr>
                <w:noProof/>
                <w:sz w:val="20"/>
                <w:lang w:eastAsia="ja-JP"/>
              </w:rPr>
            </w:pPr>
            <w:r w:rsidRPr="00380B24">
              <w:rPr>
                <w:noProof/>
                <w:sz w:val="20"/>
                <w:lang w:eastAsia="ja-JP"/>
              </w:rPr>
              <w:t xml:space="preserve">OQ2: Certificates issued under the </w:t>
            </w:r>
            <w:r w:rsidR="00A12133" w:rsidRPr="00380B24">
              <w:rPr>
                <w:noProof/>
                <w:sz w:val="20"/>
                <w:lang w:eastAsia="ja-JP"/>
              </w:rPr>
              <w:t>‘</w:t>
            </w:r>
            <w:r w:rsidR="065CD914" w:rsidRPr="00380B24">
              <w:rPr>
                <w:noProof/>
                <w:sz w:val="20"/>
                <w:lang w:eastAsia="ja-JP"/>
              </w:rPr>
              <w:t>Senior Officials Group Information Systems Security - Mutual Recognition Agreement</w:t>
            </w:r>
            <w:r w:rsidR="0017356C" w:rsidRPr="00380B24">
              <w:rPr>
                <w:noProof/>
                <w:sz w:val="20"/>
                <w:lang w:eastAsia="ja-JP"/>
              </w:rPr>
              <w:t>'</w:t>
            </w:r>
            <w:r w:rsidR="065CD914" w:rsidRPr="00380B24">
              <w:rPr>
                <w:noProof/>
                <w:sz w:val="20"/>
                <w:lang w:eastAsia="ja-JP"/>
              </w:rPr>
              <w:t xml:space="preserve"> (</w:t>
            </w:r>
            <w:r w:rsidRPr="00380B24">
              <w:rPr>
                <w:noProof/>
                <w:sz w:val="20"/>
                <w:lang w:eastAsia="ja-JP"/>
              </w:rPr>
              <w:t>SOG-IS-MRA</w:t>
            </w:r>
            <w:r w:rsidR="065CD914" w:rsidRPr="00380B24">
              <w:rPr>
                <w:noProof/>
                <w:sz w:val="20"/>
                <w:lang w:eastAsia="ja-JP"/>
              </w:rPr>
              <w:t>)</w:t>
            </w:r>
            <w:r w:rsidRPr="00380B24">
              <w:rPr>
                <w:noProof/>
                <w:sz w:val="20"/>
                <w:lang w:eastAsia="ja-JP"/>
              </w:rPr>
              <w:t xml:space="preserve"> extended to </w:t>
            </w:r>
            <w:r w:rsidR="004176F1" w:rsidRPr="00380B24">
              <w:rPr>
                <w:noProof/>
                <w:sz w:val="20"/>
                <w:lang w:eastAsia="ja-JP"/>
              </w:rPr>
              <w:t xml:space="preserve">the </w:t>
            </w:r>
            <w:r w:rsidRPr="00380B24">
              <w:rPr>
                <w:noProof/>
                <w:sz w:val="20"/>
                <w:lang w:eastAsia="ja-JP"/>
              </w:rPr>
              <w:t>EU</w:t>
            </w:r>
            <w:r w:rsidR="003C32EC" w:rsidRPr="00380B24">
              <w:rPr>
                <w:noProof/>
                <w:sz w:val="20"/>
                <w:lang w:eastAsia="ja-JP"/>
              </w:rPr>
              <w:t>27</w:t>
            </w:r>
            <w:r w:rsidRPr="00380B24">
              <w:rPr>
                <w:noProof/>
                <w:sz w:val="20"/>
                <w:lang w:eastAsia="ja-JP"/>
              </w:rPr>
              <w:t xml:space="preserve"> in view of an equivalent EU scheme</w:t>
            </w:r>
          </w:p>
        </w:tc>
        <w:tc>
          <w:tcPr>
            <w:tcW w:w="2500" w:type="pct"/>
            <w:shd w:val="clear" w:color="auto" w:fill="F2F2F2" w:themeFill="background1" w:themeFillShade="F2"/>
          </w:tcPr>
          <w:p w14:paraId="5E7452AA" w14:textId="3A2760A3" w:rsidR="00FE5259" w:rsidRPr="00380B24" w:rsidRDefault="4677CD4D" w:rsidP="5EE4E8B7">
            <w:pPr>
              <w:spacing w:before="120"/>
              <w:rPr>
                <w:noProof/>
                <w:sz w:val="20"/>
                <w:lang w:eastAsia="ja-JP"/>
              </w:rPr>
            </w:pPr>
            <w:r w:rsidRPr="00380B24">
              <w:rPr>
                <w:noProof/>
                <w:sz w:val="20"/>
                <w:lang w:eastAsia="ja-JP"/>
              </w:rPr>
              <w:t>Number of SOGIS-MRA equivalent schemes at EU level, extended to EU27; number and type of decisions taken and documents adopted by the SOG-IS MRA</w:t>
            </w:r>
            <w:r w:rsidR="065CD914" w:rsidRPr="00380B24">
              <w:rPr>
                <w:noProof/>
                <w:sz w:val="20"/>
                <w:lang w:eastAsia="ja-JP"/>
              </w:rPr>
              <w:t xml:space="preserve"> and transferred to EU level </w:t>
            </w:r>
          </w:p>
        </w:tc>
      </w:tr>
      <w:tr w:rsidR="00FE5259" w:rsidRPr="00380B24" w14:paraId="1565D7A1" w14:textId="77777777" w:rsidTr="5EE4E8B7">
        <w:trPr>
          <w:trHeight w:val="44"/>
          <w:jc w:val="center"/>
        </w:trPr>
        <w:tc>
          <w:tcPr>
            <w:tcW w:w="2500" w:type="pct"/>
            <w:gridSpan w:val="2"/>
            <w:shd w:val="clear" w:color="auto" w:fill="F2F2F2" w:themeFill="background1" w:themeFillShade="F2"/>
          </w:tcPr>
          <w:p w14:paraId="620673D2" w14:textId="77777777" w:rsidR="00FE5259" w:rsidRPr="00380B24" w:rsidRDefault="00FE5259">
            <w:pPr>
              <w:spacing w:before="120"/>
              <w:rPr>
                <w:noProof/>
                <w:sz w:val="20"/>
                <w:lang w:eastAsia="ja-JP"/>
              </w:rPr>
            </w:pPr>
            <w:r w:rsidRPr="00380B24">
              <w:rPr>
                <w:noProof/>
                <w:sz w:val="20"/>
                <w:lang w:eastAsia="ja-JP"/>
              </w:rPr>
              <w:t xml:space="preserve">OQ3: ENISA has more resources to tackle cybersecurity certification issues </w:t>
            </w:r>
          </w:p>
        </w:tc>
        <w:tc>
          <w:tcPr>
            <w:tcW w:w="2500" w:type="pct"/>
            <w:shd w:val="clear" w:color="auto" w:fill="F2F2F2" w:themeFill="background1" w:themeFillShade="F2"/>
          </w:tcPr>
          <w:p w14:paraId="2C9619BB" w14:textId="77777777" w:rsidR="00FE5259" w:rsidRPr="00380B24" w:rsidRDefault="00FE5259">
            <w:pPr>
              <w:spacing w:before="120"/>
              <w:rPr>
                <w:noProof/>
                <w:sz w:val="20"/>
                <w:lang w:eastAsia="ja-JP"/>
              </w:rPr>
            </w:pPr>
            <w:r w:rsidRPr="00380B24">
              <w:rPr>
                <w:noProof/>
                <w:sz w:val="20"/>
                <w:lang w:eastAsia="ja-JP"/>
              </w:rPr>
              <w:t>Resources effectively allocated to ENISA (number of staff and financial endowment) to carry out certification-related tasks</w:t>
            </w:r>
          </w:p>
        </w:tc>
      </w:tr>
      <w:tr w:rsidR="00FE5259" w:rsidRPr="00380B24" w14:paraId="6CA1D497" w14:textId="77777777" w:rsidTr="5EE4E8B7">
        <w:trPr>
          <w:trHeight w:val="44"/>
          <w:jc w:val="center"/>
        </w:trPr>
        <w:tc>
          <w:tcPr>
            <w:tcW w:w="2500" w:type="pct"/>
            <w:gridSpan w:val="2"/>
            <w:shd w:val="clear" w:color="auto" w:fill="F2F2F2" w:themeFill="background1" w:themeFillShade="F2"/>
          </w:tcPr>
          <w:p w14:paraId="7F0DF3E8" w14:textId="13B32C87" w:rsidR="00FE5259" w:rsidRPr="00380B24" w:rsidRDefault="00FE5259">
            <w:pPr>
              <w:spacing w:before="120"/>
              <w:rPr>
                <w:noProof/>
                <w:sz w:val="20"/>
                <w:lang w:eastAsia="ja-JP"/>
              </w:rPr>
            </w:pPr>
            <w:r w:rsidRPr="00380B24">
              <w:rPr>
                <w:noProof/>
                <w:sz w:val="20"/>
                <w:lang w:eastAsia="ja-JP"/>
              </w:rPr>
              <w:t xml:space="preserve">OQ4: More </w:t>
            </w:r>
            <w:r w:rsidR="003C32EC" w:rsidRPr="00380B24">
              <w:rPr>
                <w:noProof/>
                <w:sz w:val="20"/>
                <w:lang w:eastAsia="ja-JP"/>
              </w:rPr>
              <w:t xml:space="preserve">people </w:t>
            </w:r>
            <w:r w:rsidRPr="00380B24">
              <w:rPr>
                <w:noProof/>
                <w:sz w:val="20"/>
                <w:lang w:eastAsia="ja-JP"/>
              </w:rPr>
              <w:t>and businesses know about cybersecurity certification</w:t>
            </w:r>
          </w:p>
        </w:tc>
        <w:tc>
          <w:tcPr>
            <w:tcW w:w="2500" w:type="pct"/>
            <w:shd w:val="clear" w:color="auto" w:fill="F2F2F2" w:themeFill="background1" w:themeFillShade="F2"/>
          </w:tcPr>
          <w:p w14:paraId="555302DE" w14:textId="6CD9BEE2" w:rsidR="00FE5259" w:rsidRPr="00380B24" w:rsidRDefault="00FE5259">
            <w:pPr>
              <w:spacing w:before="120"/>
              <w:rPr>
                <w:noProof/>
                <w:sz w:val="20"/>
                <w:lang w:eastAsia="ja-JP"/>
              </w:rPr>
            </w:pPr>
            <w:r w:rsidRPr="00380B24">
              <w:rPr>
                <w:noProof/>
                <w:sz w:val="20"/>
                <w:lang w:eastAsia="ja-JP"/>
              </w:rPr>
              <w:t xml:space="preserve">Percentage of </w:t>
            </w:r>
            <w:r w:rsidR="003C32EC" w:rsidRPr="00380B24">
              <w:rPr>
                <w:noProof/>
                <w:sz w:val="20"/>
                <w:lang w:eastAsia="ja-JP"/>
              </w:rPr>
              <w:t xml:space="preserve">the general public </w:t>
            </w:r>
            <w:r w:rsidRPr="00380B24">
              <w:rPr>
                <w:noProof/>
                <w:sz w:val="20"/>
                <w:lang w:eastAsia="ja-JP"/>
              </w:rPr>
              <w:t xml:space="preserve">and businesses aware of cybersecurity certification; percentage of </w:t>
            </w:r>
            <w:r w:rsidR="003C32EC" w:rsidRPr="00380B24">
              <w:rPr>
                <w:noProof/>
                <w:sz w:val="20"/>
                <w:lang w:eastAsia="ja-JP"/>
              </w:rPr>
              <w:t>the general public</w:t>
            </w:r>
            <w:r w:rsidR="003C32EC" w:rsidRPr="00380B24" w:rsidDel="003C32EC">
              <w:rPr>
                <w:noProof/>
                <w:sz w:val="20"/>
                <w:lang w:eastAsia="ja-JP"/>
              </w:rPr>
              <w:t xml:space="preserve"> </w:t>
            </w:r>
            <w:r w:rsidRPr="00380B24">
              <w:rPr>
                <w:noProof/>
                <w:sz w:val="20"/>
                <w:lang w:eastAsia="ja-JP"/>
              </w:rPr>
              <w:t xml:space="preserve">and businesses aware of the importance of a high level of security of ICT products, services and processes </w:t>
            </w:r>
          </w:p>
        </w:tc>
      </w:tr>
      <w:tr w:rsidR="00FE5259" w:rsidRPr="00380B24" w14:paraId="0604933E" w14:textId="77777777" w:rsidTr="5EE4E8B7">
        <w:trPr>
          <w:trHeight w:val="44"/>
          <w:jc w:val="center"/>
        </w:trPr>
        <w:tc>
          <w:tcPr>
            <w:tcW w:w="2500" w:type="pct"/>
            <w:gridSpan w:val="2"/>
            <w:shd w:val="clear" w:color="auto" w:fill="F2F2F2" w:themeFill="background1" w:themeFillShade="F2"/>
          </w:tcPr>
          <w:p w14:paraId="17658BCF" w14:textId="77777777" w:rsidR="00FE5259" w:rsidRPr="00380B24" w:rsidRDefault="00FE5259">
            <w:pPr>
              <w:spacing w:before="120"/>
              <w:rPr>
                <w:noProof/>
                <w:sz w:val="20"/>
                <w:lang w:eastAsia="ja-JP"/>
              </w:rPr>
            </w:pPr>
            <w:r w:rsidRPr="00380B24">
              <w:rPr>
                <w:noProof/>
                <w:sz w:val="20"/>
                <w:lang w:eastAsia="ja-JP"/>
              </w:rPr>
              <w:t>OQ5: Buyers, in particular operators of essential services, are more incentivised to purchase certified ICT products, services and processes compared to before the Cybersecurity Act</w:t>
            </w:r>
          </w:p>
        </w:tc>
        <w:tc>
          <w:tcPr>
            <w:tcW w:w="2500" w:type="pct"/>
            <w:shd w:val="clear" w:color="auto" w:fill="F2F2F2" w:themeFill="background1" w:themeFillShade="F2"/>
          </w:tcPr>
          <w:p w14:paraId="2DB14DDB" w14:textId="787CCDAC" w:rsidR="00FE5259" w:rsidRPr="00380B24" w:rsidRDefault="00FE5259">
            <w:pPr>
              <w:spacing w:before="120"/>
              <w:rPr>
                <w:noProof/>
                <w:sz w:val="20"/>
                <w:lang w:eastAsia="ja-JP"/>
              </w:rPr>
            </w:pPr>
            <w:r w:rsidRPr="00380B24">
              <w:rPr>
                <w:noProof/>
                <w:sz w:val="20"/>
                <w:lang w:eastAsia="ja-JP"/>
              </w:rPr>
              <w:t xml:space="preserve">Extent to which the ECCF has contributed to </w:t>
            </w:r>
            <w:r w:rsidR="003C32EC" w:rsidRPr="00380B24">
              <w:rPr>
                <w:noProof/>
                <w:sz w:val="20"/>
                <w:lang w:eastAsia="ja-JP"/>
              </w:rPr>
              <w:t xml:space="preserve">the purchase of </w:t>
            </w:r>
            <w:r w:rsidRPr="00380B24">
              <w:rPr>
                <w:noProof/>
                <w:sz w:val="20"/>
                <w:lang w:eastAsia="ja-JP"/>
              </w:rPr>
              <w:t>certified ICT products, services and processes</w:t>
            </w:r>
          </w:p>
        </w:tc>
      </w:tr>
      <w:tr w:rsidR="00FE5259" w:rsidRPr="00380B24" w14:paraId="69826328" w14:textId="77777777" w:rsidTr="5EE4E8B7">
        <w:trPr>
          <w:trHeight w:val="44"/>
          <w:jc w:val="center"/>
        </w:trPr>
        <w:tc>
          <w:tcPr>
            <w:tcW w:w="2500" w:type="pct"/>
            <w:gridSpan w:val="2"/>
            <w:shd w:val="clear" w:color="auto" w:fill="F2F2F2" w:themeFill="background1" w:themeFillShade="F2"/>
          </w:tcPr>
          <w:p w14:paraId="78916C57" w14:textId="77777777" w:rsidR="00FE5259" w:rsidRPr="00380B24" w:rsidRDefault="00FE5259">
            <w:pPr>
              <w:spacing w:before="120"/>
              <w:rPr>
                <w:noProof/>
                <w:sz w:val="20"/>
                <w:lang w:eastAsia="ja-JP"/>
              </w:rPr>
            </w:pPr>
            <w:r w:rsidRPr="00380B24">
              <w:rPr>
                <w:noProof/>
                <w:sz w:val="20"/>
                <w:lang w:eastAsia="ja-JP"/>
              </w:rPr>
              <w:t>OQ6: Vendors are more incentivised to certify their ICT products, services and processes compared to before the Cybersecurity Act</w:t>
            </w:r>
          </w:p>
        </w:tc>
        <w:tc>
          <w:tcPr>
            <w:tcW w:w="2500" w:type="pct"/>
            <w:shd w:val="clear" w:color="auto" w:fill="F2F2F2" w:themeFill="background1" w:themeFillShade="F2"/>
          </w:tcPr>
          <w:p w14:paraId="7DF635FF" w14:textId="66EB3D23" w:rsidR="00FE5259" w:rsidRPr="00380B24" w:rsidRDefault="00FE5259">
            <w:pPr>
              <w:spacing w:before="120"/>
              <w:rPr>
                <w:noProof/>
                <w:sz w:val="20"/>
                <w:lang w:eastAsia="ja-JP"/>
              </w:rPr>
            </w:pPr>
            <w:r w:rsidRPr="00380B24">
              <w:rPr>
                <w:noProof/>
                <w:sz w:val="20"/>
                <w:lang w:eastAsia="ja-JP"/>
              </w:rPr>
              <w:t xml:space="preserve">Extent to which the ECCF has contributed to </w:t>
            </w:r>
            <w:r w:rsidR="003C32EC" w:rsidRPr="00380B24">
              <w:rPr>
                <w:noProof/>
                <w:sz w:val="20"/>
                <w:lang w:eastAsia="ja-JP"/>
              </w:rPr>
              <w:t xml:space="preserve">the certification of </w:t>
            </w:r>
            <w:r w:rsidRPr="00380B24">
              <w:rPr>
                <w:noProof/>
                <w:sz w:val="20"/>
                <w:lang w:eastAsia="ja-JP"/>
              </w:rPr>
              <w:t>ICT products, services and processes</w:t>
            </w:r>
          </w:p>
        </w:tc>
      </w:tr>
      <w:tr w:rsidR="00FE5259" w:rsidRPr="00380B24" w14:paraId="0D8E7CBB" w14:textId="77777777" w:rsidTr="5EE4E8B7">
        <w:trPr>
          <w:trHeight w:val="44"/>
          <w:jc w:val="center"/>
        </w:trPr>
        <w:tc>
          <w:tcPr>
            <w:tcW w:w="2500" w:type="pct"/>
            <w:gridSpan w:val="2"/>
            <w:shd w:val="clear" w:color="auto" w:fill="F2F2F2" w:themeFill="background1" w:themeFillShade="F2"/>
          </w:tcPr>
          <w:p w14:paraId="4A22E88C" w14:textId="77777777" w:rsidR="00FE5259" w:rsidRPr="00380B24" w:rsidRDefault="00FE5259">
            <w:pPr>
              <w:spacing w:before="120"/>
              <w:rPr>
                <w:noProof/>
                <w:sz w:val="20"/>
                <w:lang w:eastAsia="ja-JP"/>
              </w:rPr>
            </w:pPr>
            <w:r w:rsidRPr="00380B24">
              <w:rPr>
                <w:noProof/>
                <w:sz w:val="20"/>
                <w:lang w:eastAsia="ja-JP"/>
              </w:rPr>
              <w:t>OQ7: Less or no cybersecurity certification schemes were developed outside the perimeter of the ECCF compared to before its adoption</w:t>
            </w:r>
          </w:p>
        </w:tc>
        <w:tc>
          <w:tcPr>
            <w:tcW w:w="2500" w:type="pct"/>
            <w:shd w:val="clear" w:color="auto" w:fill="F2F2F2" w:themeFill="background1" w:themeFillShade="F2"/>
          </w:tcPr>
          <w:p w14:paraId="384015BB" w14:textId="21874DA7" w:rsidR="00FE5259" w:rsidRPr="00380B24" w:rsidRDefault="4677CD4D" w:rsidP="5EE4E8B7">
            <w:pPr>
              <w:spacing w:before="120"/>
              <w:rPr>
                <w:noProof/>
                <w:sz w:val="20"/>
                <w:lang w:eastAsia="ja-JP"/>
              </w:rPr>
            </w:pPr>
            <w:r w:rsidRPr="00380B24">
              <w:rPr>
                <w:noProof/>
                <w:sz w:val="20"/>
                <w:lang w:eastAsia="ja-JP"/>
              </w:rPr>
              <w:t xml:space="preserve">Number and type of cybersecurity certification schemes developed outside the ECCF perimeter </w:t>
            </w:r>
          </w:p>
        </w:tc>
      </w:tr>
      <w:tr w:rsidR="00FE5259" w:rsidRPr="00380B24" w14:paraId="7E1DBB3D" w14:textId="77777777" w:rsidTr="5EE4E8B7">
        <w:trPr>
          <w:jc w:val="center"/>
        </w:trPr>
        <w:tc>
          <w:tcPr>
            <w:tcW w:w="5000" w:type="pct"/>
            <w:gridSpan w:val="3"/>
            <w:shd w:val="clear" w:color="auto" w:fill="F2F2F2" w:themeFill="background1" w:themeFillShade="F2"/>
          </w:tcPr>
          <w:p w14:paraId="479A1B7F" w14:textId="77777777" w:rsidR="00FE5259" w:rsidRPr="00380B24" w:rsidRDefault="00FE5259">
            <w:pPr>
              <w:rPr>
                <w:noProof/>
                <w:sz w:val="20"/>
                <w:lang w:eastAsia="ja-JP"/>
              </w:rPr>
            </w:pPr>
            <w:r w:rsidRPr="00380B24">
              <w:rPr>
                <w:b/>
                <w:caps/>
                <w:noProof/>
                <w:sz w:val="20"/>
                <w:lang w:eastAsia="ja-JP"/>
              </w:rPr>
              <w:t>Data sources</w:t>
            </w:r>
          </w:p>
        </w:tc>
      </w:tr>
      <w:tr w:rsidR="00FE5259" w:rsidRPr="00380B24" w14:paraId="72C282D5" w14:textId="77777777" w:rsidTr="5EE4E8B7">
        <w:trPr>
          <w:jc w:val="center"/>
        </w:trPr>
        <w:tc>
          <w:tcPr>
            <w:tcW w:w="5000" w:type="pct"/>
            <w:gridSpan w:val="3"/>
            <w:shd w:val="clear" w:color="auto" w:fill="F2F2F2" w:themeFill="background1" w:themeFillShade="F2"/>
          </w:tcPr>
          <w:p w14:paraId="55A506C6" w14:textId="77777777" w:rsidR="00FE5259" w:rsidRPr="00380B24" w:rsidRDefault="00FE5259" w:rsidP="00EF1EE7">
            <w:pPr>
              <w:numPr>
                <w:ilvl w:val="0"/>
                <w:numId w:val="31"/>
              </w:numPr>
              <w:spacing w:before="120"/>
              <w:contextualSpacing/>
              <w:jc w:val="both"/>
              <w:rPr>
                <w:noProof/>
                <w:sz w:val="20"/>
                <w:lang w:eastAsia="ja-JP"/>
              </w:rPr>
            </w:pPr>
            <w:r w:rsidRPr="00380B24">
              <w:rPr>
                <w:noProof/>
                <w:sz w:val="20"/>
                <w:lang w:eastAsia="ja-JP"/>
              </w:rPr>
              <w:t>Desk research</w:t>
            </w:r>
          </w:p>
          <w:p w14:paraId="3701BE42" w14:textId="77777777" w:rsidR="00FE5259" w:rsidRPr="00380B24" w:rsidRDefault="00FE5259" w:rsidP="00EF1EE7">
            <w:pPr>
              <w:numPr>
                <w:ilvl w:val="0"/>
                <w:numId w:val="31"/>
              </w:numPr>
              <w:spacing w:before="120"/>
              <w:contextualSpacing/>
              <w:jc w:val="both"/>
              <w:rPr>
                <w:noProof/>
                <w:sz w:val="20"/>
                <w:lang w:eastAsia="ja-JP"/>
              </w:rPr>
            </w:pPr>
            <w:r w:rsidRPr="00380B24">
              <w:rPr>
                <w:noProof/>
                <w:sz w:val="20"/>
                <w:lang w:eastAsia="ja-JP"/>
              </w:rPr>
              <w:t>Interviews</w:t>
            </w:r>
          </w:p>
          <w:p w14:paraId="58ECCC22" w14:textId="77777777" w:rsidR="00FE5259" w:rsidRPr="00380B24" w:rsidRDefault="00FE5259" w:rsidP="00EF1EE7">
            <w:pPr>
              <w:numPr>
                <w:ilvl w:val="0"/>
                <w:numId w:val="31"/>
              </w:numPr>
              <w:spacing w:before="120"/>
              <w:contextualSpacing/>
              <w:jc w:val="both"/>
              <w:rPr>
                <w:noProof/>
                <w:sz w:val="20"/>
                <w:lang w:eastAsia="ja-JP"/>
              </w:rPr>
            </w:pPr>
            <w:r w:rsidRPr="00380B24">
              <w:rPr>
                <w:noProof/>
                <w:sz w:val="20"/>
                <w:lang w:eastAsia="ja-JP"/>
              </w:rPr>
              <w:t>Survey</w:t>
            </w:r>
          </w:p>
          <w:p w14:paraId="0F600C3F" w14:textId="77777777" w:rsidR="00FE5259" w:rsidRPr="00380B24" w:rsidRDefault="00FE5259" w:rsidP="00EF1EE7">
            <w:pPr>
              <w:numPr>
                <w:ilvl w:val="0"/>
                <w:numId w:val="31"/>
              </w:numPr>
              <w:spacing w:before="120"/>
              <w:contextualSpacing/>
              <w:jc w:val="both"/>
              <w:rPr>
                <w:noProof/>
                <w:sz w:val="20"/>
                <w:lang w:eastAsia="ja-JP"/>
              </w:rPr>
            </w:pPr>
            <w:r w:rsidRPr="00380B24">
              <w:rPr>
                <w:noProof/>
                <w:sz w:val="20"/>
                <w:lang w:eastAsia="ja-JP"/>
              </w:rPr>
              <w:t xml:space="preserve">Workshop on the intervention logic </w:t>
            </w:r>
          </w:p>
        </w:tc>
      </w:tr>
    </w:tbl>
    <w:p w14:paraId="0C627B4F" w14:textId="77777777" w:rsidR="00FE5259" w:rsidRPr="00380B24" w:rsidRDefault="00FE5259" w:rsidP="00FE5259">
      <w:pPr>
        <w:spacing w:before="120" w:line="240" w:lineRule="auto"/>
        <w:rPr>
          <w:rFonts w:eastAsia="Arial" w:cs="Times New Roman"/>
          <w:noProof/>
          <w:szCs w:val="20"/>
          <w:lang w:eastAsia="ja-JP"/>
        </w:rPr>
      </w:pPr>
    </w:p>
    <w:tbl>
      <w:tblPr>
        <w:tblStyle w:val="Standardtableforma7"/>
        <w:tblW w:w="5000" w:type="pct"/>
        <w:jc w:val="center"/>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683"/>
        <w:gridCol w:w="2032"/>
        <w:gridCol w:w="9053"/>
      </w:tblGrid>
      <w:tr w:rsidR="00FE5259" w:rsidRPr="00380B24" w14:paraId="04AF969C" w14:textId="77777777" w:rsidTr="00F8331B">
        <w:trPr>
          <w:cnfStyle w:val="100000000000" w:firstRow="1" w:lastRow="0" w:firstColumn="0" w:lastColumn="0" w:oddVBand="0" w:evenVBand="0" w:oddHBand="0" w:evenHBand="0" w:firstRowFirstColumn="0" w:firstRowLastColumn="0" w:lastRowFirstColumn="0" w:lastRowLastColumn="0"/>
          <w:trHeight w:val="56"/>
          <w:jc w:val="center"/>
        </w:trPr>
        <w:tc>
          <w:tcPr>
            <w:tcW w:w="1247" w:type="pct"/>
            <w:shd w:val="clear" w:color="auto" w:fill="C6D9F1" w:themeFill="text2" w:themeFillTint="33"/>
          </w:tcPr>
          <w:p w14:paraId="39214CCF" w14:textId="77777777" w:rsidR="00FE5259" w:rsidRPr="00380B24" w:rsidRDefault="00FE5259">
            <w:pPr>
              <w:rPr>
                <w:b/>
                <w:bCs/>
                <w:i/>
                <w:noProof/>
                <w:color w:val="000000" w:themeColor="text1"/>
                <w:sz w:val="20"/>
                <w:lang w:eastAsia="ja-JP"/>
              </w:rPr>
            </w:pPr>
            <w:r w:rsidRPr="00380B24">
              <w:rPr>
                <w:b/>
                <w:bCs/>
                <w:i/>
                <w:noProof/>
                <w:color w:val="000000" w:themeColor="text1"/>
                <w:sz w:val="20"/>
                <w:lang w:eastAsia="ja-JP"/>
              </w:rPr>
              <w:t>Effectiveness</w:t>
            </w:r>
          </w:p>
          <w:p w14:paraId="4D8C6323" w14:textId="77777777" w:rsidR="00FE5259" w:rsidRPr="00380B24" w:rsidRDefault="00FE5259">
            <w:pPr>
              <w:rPr>
                <w:b/>
                <w:bCs/>
                <w:noProof/>
                <w:color w:val="000000" w:themeColor="text1"/>
                <w:sz w:val="20"/>
                <w:lang w:eastAsia="ja-JP"/>
              </w:rPr>
            </w:pPr>
            <w:r w:rsidRPr="00380B24">
              <w:rPr>
                <w:b/>
                <w:bCs/>
                <w:noProof/>
                <w:color w:val="000000" w:themeColor="text1"/>
                <w:sz w:val="20"/>
                <w:lang w:eastAsia="ja-JP"/>
              </w:rPr>
              <w:t>EQ4, ECCF</w:t>
            </w:r>
          </w:p>
        </w:tc>
        <w:tc>
          <w:tcPr>
            <w:tcW w:w="3753" w:type="pct"/>
            <w:gridSpan w:val="2"/>
            <w:shd w:val="clear" w:color="auto" w:fill="C6D9F1" w:themeFill="text2" w:themeFillTint="33"/>
          </w:tcPr>
          <w:p w14:paraId="1DC40990" w14:textId="77777777" w:rsidR="00FE5259" w:rsidRPr="00380B24" w:rsidRDefault="00FE5259">
            <w:pPr>
              <w:rPr>
                <w:b/>
                <w:bCs/>
                <w:noProof/>
                <w:color w:val="000000" w:themeColor="text1"/>
                <w:sz w:val="20"/>
                <w:lang w:eastAsia="ja-JP"/>
              </w:rPr>
            </w:pPr>
            <w:r w:rsidRPr="00380B24">
              <w:rPr>
                <w:b/>
                <w:bCs/>
                <w:noProof/>
                <w:color w:val="000000" w:themeColor="text1"/>
                <w:sz w:val="20"/>
                <w:lang w:eastAsia="ja-JP"/>
              </w:rPr>
              <w:t>What are the main gaps and challenges that have hindered the achievement of the objectives of the ECCF? Why?</w:t>
            </w:r>
          </w:p>
        </w:tc>
      </w:tr>
      <w:tr w:rsidR="00FE5259" w:rsidRPr="00380B24" w14:paraId="09596928" w14:textId="77777777" w:rsidTr="00F8331B">
        <w:trPr>
          <w:trHeight w:val="229"/>
          <w:jc w:val="center"/>
        </w:trPr>
        <w:tc>
          <w:tcPr>
            <w:tcW w:w="5000" w:type="pct"/>
            <w:gridSpan w:val="3"/>
            <w:shd w:val="clear" w:color="auto" w:fill="F2F2F2"/>
          </w:tcPr>
          <w:p w14:paraId="5F31821D" w14:textId="77777777" w:rsidR="00FE5259" w:rsidRPr="00380B24" w:rsidRDefault="00FE5259">
            <w:pPr>
              <w:rPr>
                <w:b/>
                <w:caps/>
                <w:noProof/>
                <w:sz w:val="20"/>
                <w:lang w:eastAsia="ja-JP"/>
              </w:rPr>
            </w:pPr>
            <w:r w:rsidRPr="00380B24">
              <w:rPr>
                <w:b/>
                <w:caps/>
                <w:noProof/>
                <w:sz w:val="20"/>
                <w:lang w:eastAsia="ja-JP"/>
              </w:rPr>
              <w:t>Operational questions</w:t>
            </w:r>
          </w:p>
        </w:tc>
      </w:tr>
      <w:tr w:rsidR="00FE5259" w:rsidRPr="00380B24" w14:paraId="5BEC3C34" w14:textId="77777777" w:rsidTr="00F8331B">
        <w:trPr>
          <w:jc w:val="center"/>
        </w:trPr>
        <w:tc>
          <w:tcPr>
            <w:tcW w:w="5000" w:type="pct"/>
            <w:gridSpan w:val="3"/>
            <w:shd w:val="clear" w:color="auto" w:fill="F2F2F2"/>
          </w:tcPr>
          <w:p w14:paraId="4623D61C" w14:textId="2288AB66" w:rsidR="00FE5259" w:rsidRPr="00380B24" w:rsidRDefault="00FE5259" w:rsidP="00EF1EE7">
            <w:pPr>
              <w:numPr>
                <w:ilvl w:val="0"/>
                <w:numId w:val="32"/>
              </w:numPr>
              <w:spacing w:before="120"/>
              <w:contextualSpacing/>
              <w:jc w:val="both"/>
              <w:rPr>
                <w:noProof/>
                <w:sz w:val="20"/>
                <w:lang w:eastAsia="ja-JP"/>
              </w:rPr>
            </w:pPr>
            <w:r w:rsidRPr="00380B24">
              <w:rPr>
                <w:noProof/>
                <w:sz w:val="20"/>
                <w:lang w:eastAsia="ja-JP"/>
              </w:rPr>
              <w:t>O</w:t>
            </w:r>
            <w:r w:rsidR="003C32EC" w:rsidRPr="00380B24">
              <w:rPr>
                <w:noProof/>
                <w:sz w:val="20"/>
                <w:lang w:eastAsia="ja-JP"/>
              </w:rPr>
              <w:t>Q</w:t>
            </w:r>
            <w:r w:rsidRPr="00380B24">
              <w:rPr>
                <w:noProof/>
                <w:sz w:val="20"/>
                <w:lang w:eastAsia="ja-JP"/>
              </w:rPr>
              <w:t xml:space="preserve">1: Which administrative shortcomings have prevented the ECCF </w:t>
            </w:r>
            <w:r w:rsidR="003C32EC" w:rsidRPr="00380B24">
              <w:rPr>
                <w:noProof/>
                <w:sz w:val="20"/>
                <w:lang w:eastAsia="ja-JP"/>
              </w:rPr>
              <w:t xml:space="preserve">from </w:t>
            </w:r>
            <w:r w:rsidRPr="00380B24">
              <w:rPr>
                <w:noProof/>
                <w:sz w:val="20"/>
                <w:lang w:eastAsia="ja-JP"/>
              </w:rPr>
              <w:t>achiev</w:t>
            </w:r>
            <w:r w:rsidR="003C32EC" w:rsidRPr="00380B24">
              <w:rPr>
                <w:noProof/>
                <w:sz w:val="20"/>
                <w:lang w:eastAsia="ja-JP"/>
              </w:rPr>
              <w:t>ing</w:t>
            </w:r>
            <w:r w:rsidRPr="00380B24">
              <w:rPr>
                <w:noProof/>
                <w:sz w:val="20"/>
                <w:lang w:eastAsia="ja-JP"/>
              </w:rPr>
              <w:t xml:space="preserve"> its objectives? Did these shortcomings appear or increase during the COVID-19 pandemic, following geo</w:t>
            </w:r>
            <w:r w:rsidR="0017356C" w:rsidRPr="00380B24">
              <w:rPr>
                <w:noProof/>
                <w:sz w:val="20"/>
                <w:lang w:eastAsia="ja-JP"/>
              </w:rPr>
              <w:t>political</w:t>
            </w:r>
            <w:r w:rsidRPr="00380B24">
              <w:rPr>
                <w:noProof/>
                <w:sz w:val="20"/>
                <w:lang w:eastAsia="ja-JP"/>
              </w:rPr>
              <w:t xml:space="preserve"> tensions or the emerge</w:t>
            </w:r>
            <w:r w:rsidR="003C32EC" w:rsidRPr="00380B24">
              <w:rPr>
                <w:noProof/>
                <w:sz w:val="20"/>
                <w:lang w:eastAsia="ja-JP"/>
              </w:rPr>
              <w:t>nce</w:t>
            </w:r>
            <w:r w:rsidRPr="00380B24">
              <w:rPr>
                <w:noProof/>
                <w:sz w:val="20"/>
                <w:lang w:eastAsia="ja-JP"/>
              </w:rPr>
              <w:t xml:space="preserve"> of other EU policy priorities? </w:t>
            </w:r>
          </w:p>
          <w:p w14:paraId="67D9BAF3" w14:textId="61828267" w:rsidR="00FE5259" w:rsidRPr="00380B24" w:rsidRDefault="00FE5259" w:rsidP="00EF1EE7">
            <w:pPr>
              <w:numPr>
                <w:ilvl w:val="0"/>
                <w:numId w:val="32"/>
              </w:numPr>
              <w:spacing w:before="120"/>
              <w:contextualSpacing/>
              <w:jc w:val="both"/>
              <w:rPr>
                <w:noProof/>
                <w:sz w:val="20"/>
                <w:lang w:eastAsia="ja-JP"/>
              </w:rPr>
            </w:pPr>
            <w:r w:rsidRPr="00380B24">
              <w:rPr>
                <w:noProof/>
                <w:sz w:val="20"/>
                <w:lang w:eastAsia="ja-JP"/>
              </w:rPr>
              <w:t>O</w:t>
            </w:r>
            <w:r w:rsidR="003C32EC" w:rsidRPr="00380B24">
              <w:rPr>
                <w:noProof/>
                <w:sz w:val="20"/>
                <w:lang w:eastAsia="ja-JP"/>
              </w:rPr>
              <w:t>Q</w:t>
            </w:r>
            <w:r w:rsidRPr="00380B24">
              <w:rPr>
                <w:noProof/>
                <w:sz w:val="20"/>
                <w:lang w:eastAsia="ja-JP"/>
              </w:rPr>
              <w:t xml:space="preserve">2: Which legal shortcomings have prevented the ECCF </w:t>
            </w:r>
            <w:r w:rsidR="003C32EC" w:rsidRPr="00380B24">
              <w:rPr>
                <w:noProof/>
                <w:sz w:val="20"/>
                <w:lang w:eastAsia="ja-JP"/>
              </w:rPr>
              <w:t xml:space="preserve">from </w:t>
            </w:r>
            <w:r w:rsidRPr="00380B24">
              <w:rPr>
                <w:noProof/>
                <w:sz w:val="20"/>
                <w:lang w:eastAsia="ja-JP"/>
              </w:rPr>
              <w:t>achiev</w:t>
            </w:r>
            <w:r w:rsidR="003C32EC" w:rsidRPr="00380B24">
              <w:rPr>
                <w:noProof/>
                <w:sz w:val="20"/>
                <w:lang w:eastAsia="ja-JP"/>
              </w:rPr>
              <w:t>ing</w:t>
            </w:r>
            <w:r w:rsidRPr="00380B24">
              <w:rPr>
                <w:noProof/>
                <w:sz w:val="20"/>
                <w:lang w:eastAsia="ja-JP"/>
              </w:rPr>
              <w:t xml:space="preserve"> its objectives? Did these shortcomings appear or increase during the COVID-19 pandemic, following geo</w:t>
            </w:r>
            <w:r w:rsidR="0017356C" w:rsidRPr="00380B24">
              <w:rPr>
                <w:noProof/>
                <w:sz w:val="20"/>
                <w:lang w:eastAsia="ja-JP"/>
              </w:rPr>
              <w:t>political</w:t>
            </w:r>
            <w:r w:rsidRPr="00380B24">
              <w:rPr>
                <w:noProof/>
                <w:sz w:val="20"/>
                <w:lang w:eastAsia="ja-JP"/>
              </w:rPr>
              <w:t xml:space="preserve"> tensions or the emerge</w:t>
            </w:r>
            <w:r w:rsidR="003C32EC" w:rsidRPr="00380B24">
              <w:rPr>
                <w:noProof/>
                <w:sz w:val="20"/>
                <w:lang w:eastAsia="ja-JP"/>
              </w:rPr>
              <w:t>nce</w:t>
            </w:r>
            <w:r w:rsidRPr="00380B24">
              <w:rPr>
                <w:noProof/>
                <w:sz w:val="20"/>
                <w:lang w:eastAsia="ja-JP"/>
              </w:rPr>
              <w:t xml:space="preserve"> of other EU policy priorities? </w:t>
            </w:r>
          </w:p>
          <w:p w14:paraId="26E5E0C2" w14:textId="621C0C88" w:rsidR="00FE5259" w:rsidRPr="00380B24" w:rsidRDefault="00FE5259" w:rsidP="00EF1EE7">
            <w:pPr>
              <w:numPr>
                <w:ilvl w:val="0"/>
                <w:numId w:val="32"/>
              </w:numPr>
              <w:spacing w:before="120"/>
              <w:contextualSpacing/>
              <w:jc w:val="both"/>
              <w:rPr>
                <w:noProof/>
                <w:sz w:val="20"/>
                <w:lang w:eastAsia="ja-JP"/>
              </w:rPr>
            </w:pPr>
            <w:r w:rsidRPr="00380B24">
              <w:rPr>
                <w:noProof/>
                <w:sz w:val="20"/>
                <w:lang w:eastAsia="ja-JP"/>
              </w:rPr>
              <w:t>O</w:t>
            </w:r>
            <w:r w:rsidR="003C32EC" w:rsidRPr="00380B24">
              <w:rPr>
                <w:noProof/>
                <w:sz w:val="20"/>
                <w:lang w:eastAsia="ja-JP"/>
              </w:rPr>
              <w:t>Q</w:t>
            </w:r>
            <w:r w:rsidRPr="00380B24">
              <w:rPr>
                <w:noProof/>
                <w:sz w:val="20"/>
                <w:lang w:eastAsia="ja-JP"/>
              </w:rPr>
              <w:t xml:space="preserve">3: Which operational shortcomings have prevented the ECCF </w:t>
            </w:r>
            <w:r w:rsidR="003C32EC" w:rsidRPr="00380B24">
              <w:rPr>
                <w:noProof/>
                <w:sz w:val="20"/>
                <w:lang w:eastAsia="ja-JP"/>
              </w:rPr>
              <w:t xml:space="preserve">from </w:t>
            </w:r>
            <w:r w:rsidRPr="00380B24">
              <w:rPr>
                <w:noProof/>
                <w:sz w:val="20"/>
                <w:lang w:eastAsia="ja-JP"/>
              </w:rPr>
              <w:t>achiev</w:t>
            </w:r>
            <w:r w:rsidR="003C32EC" w:rsidRPr="00380B24">
              <w:rPr>
                <w:noProof/>
                <w:sz w:val="20"/>
                <w:lang w:eastAsia="ja-JP"/>
              </w:rPr>
              <w:t>ing</w:t>
            </w:r>
            <w:r w:rsidRPr="00380B24">
              <w:rPr>
                <w:noProof/>
                <w:sz w:val="20"/>
                <w:lang w:eastAsia="ja-JP"/>
              </w:rPr>
              <w:t xml:space="preserve"> its objectives? Did these shortcomings appear or increase during the COVID-19 pandemic, following geo</w:t>
            </w:r>
            <w:r w:rsidR="0017356C" w:rsidRPr="00380B24">
              <w:rPr>
                <w:noProof/>
                <w:sz w:val="20"/>
                <w:lang w:eastAsia="ja-JP"/>
              </w:rPr>
              <w:t>political</w:t>
            </w:r>
            <w:r w:rsidRPr="00380B24">
              <w:rPr>
                <w:noProof/>
                <w:sz w:val="20"/>
                <w:lang w:eastAsia="ja-JP"/>
              </w:rPr>
              <w:t xml:space="preserve"> tensions or the emerge</w:t>
            </w:r>
            <w:r w:rsidR="003C32EC" w:rsidRPr="00380B24">
              <w:rPr>
                <w:noProof/>
                <w:sz w:val="20"/>
                <w:lang w:eastAsia="ja-JP"/>
              </w:rPr>
              <w:t>nce</w:t>
            </w:r>
            <w:r w:rsidRPr="00380B24">
              <w:rPr>
                <w:noProof/>
                <w:sz w:val="20"/>
                <w:lang w:eastAsia="ja-JP"/>
              </w:rPr>
              <w:t xml:space="preserve"> of other EU policy priorities? </w:t>
            </w:r>
          </w:p>
        </w:tc>
      </w:tr>
      <w:tr w:rsidR="00FE5259" w:rsidRPr="00380B24" w14:paraId="5F0056FA" w14:textId="77777777" w:rsidTr="00F8331B">
        <w:trPr>
          <w:jc w:val="center"/>
        </w:trPr>
        <w:tc>
          <w:tcPr>
            <w:tcW w:w="5000" w:type="pct"/>
            <w:gridSpan w:val="3"/>
            <w:shd w:val="clear" w:color="auto" w:fill="F2F2F2"/>
          </w:tcPr>
          <w:p w14:paraId="10CE8CE8" w14:textId="77777777" w:rsidR="00FE5259" w:rsidRPr="00380B24" w:rsidRDefault="00FE5259">
            <w:pPr>
              <w:rPr>
                <w:noProof/>
                <w:sz w:val="20"/>
                <w:lang w:eastAsia="ja-JP"/>
              </w:rPr>
            </w:pPr>
            <w:r w:rsidRPr="00380B24">
              <w:rPr>
                <w:b/>
                <w:caps/>
                <w:noProof/>
                <w:sz w:val="20"/>
                <w:lang w:eastAsia="ja-JP"/>
              </w:rPr>
              <w:t>Judgement criteria and INDICATORS</w:t>
            </w:r>
          </w:p>
        </w:tc>
      </w:tr>
      <w:tr w:rsidR="00FE5259" w:rsidRPr="00380B24" w14:paraId="2155E71C" w14:textId="77777777" w:rsidTr="00F8331B">
        <w:trPr>
          <w:trHeight w:val="48"/>
          <w:jc w:val="center"/>
        </w:trPr>
        <w:tc>
          <w:tcPr>
            <w:tcW w:w="1935" w:type="pct"/>
            <w:gridSpan w:val="2"/>
            <w:shd w:val="clear" w:color="auto" w:fill="F2F2F2"/>
          </w:tcPr>
          <w:p w14:paraId="2B15A597" w14:textId="77777777" w:rsidR="00FE5259" w:rsidRPr="00380B24" w:rsidRDefault="00FE5259">
            <w:pPr>
              <w:spacing w:before="120"/>
              <w:rPr>
                <w:noProof/>
                <w:sz w:val="20"/>
                <w:lang w:eastAsia="ja-JP"/>
              </w:rPr>
            </w:pPr>
            <w:r w:rsidRPr="00380B24">
              <w:rPr>
                <w:noProof/>
                <w:sz w:val="20"/>
                <w:lang w:eastAsia="ja-JP"/>
              </w:rPr>
              <w:t>OQ1: Administrative barriers, such as time-consuming procedures and lack of effective decision-making tools as well as conflicting national certification procedures/requests</w:t>
            </w:r>
          </w:p>
        </w:tc>
        <w:tc>
          <w:tcPr>
            <w:tcW w:w="3065" w:type="pct"/>
            <w:shd w:val="clear" w:color="auto" w:fill="F2F2F2"/>
          </w:tcPr>
          <w:p w14:paraId="787E537D" w14:textId="6919B870" w:rsidR="00FE5259" w:rsidRPr="00380B24" w:rsidRDefault="00FE5259">
            <w:pPr>
              <w:spacing w:before="120"/>
              <w:rPr>
                <w:noProof/>
                <w:sz w:val="20"/>
                <w:lang w:eastAsia="ja-JP"/>
              </w:rPr>
            </w:pPr>
            <w:r w:rsidRPr="00380B24">
              <w:rPr>
                <w:noProof/>
                <w:sz w:val="20"/>
                <w:lang w:eastAsia="ja-JP"/>
              </w:rPr>
              <w:t>Number of administrative procedures initiated and finalised; type of shortcomings in decision-making highlighted by participants in the ECCF (in particular ENISA, Member States</w:t>
            </w:r>
            <w:r w:rsidR="00B5380B" w:rsidRPr="00380B24">
              <w:rPr>
                <w:noProof/>
                <w:sz w:val="20"/>
                <w:lang w:eastAsia="ja-JP"/>
              </w:rPr>
              <w:t xml:space="preserve"> and</w:t>
            </w:r>
            <w:r w:rsidRPr="00380B24">
              <w:rPr>
                <w:noProof/>
                <w:sz w:val="20"/>
                <w:lang w:eastAsia="ja-JP"/>
              </w:rPr>
              <w:t xml:space="preserve"> the Commission)</w:t>
            </w:r>
          </w:p>
        </w:tc>
      </w:tr>
      <w:tr w:rsidR="00FE5259" w:rsidRPr="00380B24" w14:paraId="6D7586DF" w14:textId="77777777" w:rsidTr="00F8331B">
        <w:trPr>
          <w:trHeight w:val="44"/>
          <w:jc w:val="center"/>
        </w:trPr>
        <w:tc>
          <w:tcPr>
            <w:tcW w:w="1935" w:type="pct"/>
            <w:gridSpan w:val="2"/>
            <w:shd w:val="clear" w:color="auto" w:fill="F2F2F2"/>
          </w:tcPr>
          <w:p w14:paraId="778FEB05" w14:textId="77777777" w:rsidR="00FE5259" w:rsidRPr="00380B24" w:rsidRDefault="00FE5259">
            <w:pPr>
              <w:spacing w:before="120"/>
              <w:rPr>
                <w:noProof/>
                <w:sz w:val="20"/>
                <w:lang w:eastAsia="ja-JP"/>
              </w:rPr>
            </w:pPr>
            <w:r w:rsidRPr="00380B24">
              <w:rPr>
                <w:noProof/>
                <w:sz w:val="20"/>
                <w:lang w:eastAsia="ja-JP"/>
              </w:rPr>
              <w:t>OQ2: Legal barriers, such as national legal frameworks and requirements hindering the adoption of EU cybersecurity certification schemes</w:t>
            </w:r>
          </w:p>
        </w:tc>
        <w:tc>
          <w:tcPr>
            <w:tcW w:w="3065" w:type="pct"/>
            <w:shd w:val="clear" w:color="auto" w:fill="F2F2F2"/>
          </w:tcPr>
          <w:p w14:paraId="67381474" w14:textId="21C7D299" w:rsidR="00FE5259" w:rsidRPr="00380B24" w:rsidRDefault="00FE5259">
            <w:pPr>
              <w:spacing w:before="120"/>
              <w:rPr>
                <w:noProof/>
                <w:sz w:val="20"/>
                <w:lang w:eastAsia="ja-JP"/>
              </w:rPr>
            </w:pPr>
            <w:r w:rsidRPr="00380B24">
              <w:rPr>
                <w:noProof/>
                <w:sz w:val="20"/>
                <w:lang w:eastAsia="ja-JP"/>
              </w:rPr>
              <w:t>Number of</w:t>
            </w:r>
            <w:r w:rsidR="00635E47" w:rsidRPr="00380B24">
              <w:rPr>
                <w:noProof/>
                <w:sz w:val="20"/>
                <w:lang w:eastAsia="ja-JP"/>
              </w:rPr>
              <w:t xml:space="preserve"> initiated and finalised </w:t>
            </w:r>
            <w:r w:rsidRPr="00380B24">
              <w:rPr>
                <w:noProof/>
                <w:sz w:val="20"/>
                <w:lang w:eastAsia="ja-JP"/>
              </w:rPr>
              <w:t xml:space="preserve">legal acts, including implementing law, at </w:t>
            </w:r>
            <w:r w:rsidR="00635E47" w:rsidRPr="00380B24">
              <w:rPr>
                <w:noProof/>
                <w:sz w:val="20"/>
                <w:lang w:eastAsia="ja-JP"/>
              </w:rPr>
              <w:t xml:space="preserve">both </w:t>
            </w:r>
            <w:r w:rsidRPr="00380B24">
              <w:rPr>
                <w:noProof/>
                <w:sz w:val="20"/>
                <w:lang w:eastAsia="ja-JP"/>
              </w:rPr>
              <w:t>EU and national level; type of shortcomings highlighted by participants in the ECCF (in particular ENISA, Member States</w:t>
            </w:r>
            <w:r w:rsidR="00B5380B" w:rsidRPr="00380B24">
              <w:rPr>
                <w:noProof/>
                <w:sz w:val="20"/>
                <w:lang w:eastAsia="ja-JP"/>
              </w:rPr>
              <w:t xml:space="preserve"> and</w:t>
            </w:r>
            <w:r w:rsidRPr="00380B24">
              <w:rPr>
                <w:noProof/>
                <w:sz w:val="20"/>
                <w:lang w:eastAsia="ja-JP"/>
              </w:rPr>
              <w:t xml:space="preserve"> the Commission, SCCG members)</w:t>
            </w:r>
          </w:p>
        </w:tc>
      </w:tr>
      <w:tr w:rsidR="00FE5259" w:rsidRPr="00380B24" w14:paraId="34C865E6" w14:textId="77777777" w:rsidTr="00F8331B">
        <w:trPr>
          <w:trHeight w:val="44"/>
          <w:jc w:val="center"/>
        </w:trPr>
        <w:tc>
          <w:tcPr>
            <w:tcW w:w="1935" w:type="pct"/>
            <w:gridSpan w:val="2"/>
            <w:shd w:val="clear" w:color="auto" w:fill="F2F2F2"/>
          </w:tcPr>
          <w:p w14:paraId="50C405F5" w14:textId="77777777" w:rsidR="00FE5259" w:rsidRPr="00380B24" w:rsidRDefault="00FE5259">
            <w:pPr>
              <w:spacing w:before="120"/>
              <w:rPr>
                <w:noProof/>
                <w:sz w:val="20"/>
                <w:lang w:eastAsia="ja-JP"/>
              </w:rPr>
            </w:pPr>
            <w:r w:rsidRPr="00380B24">
              <w:rPr>
                <w:noProof/>
                <w:sz w:val="20"/>
                <w:lang w:eastAsia="ja-JP"/>
              </w:rPr>
              <w:t>OQ3: Operational barriers, such as the lack of online platforms and adequate collaboration tools</w:t>
            </w:r>
          </w:p>
        </w:tc>
        <w:tc>
          <w:tcPr>
            <w:tcW w:w="3065" w:type="pct"/>
            <w:shd w:val="clear" w:color="auto" w:fill="F2F2F2"/>
          </w:tcPr>
          <w:p w14:paraId="0B25660B" w14:textId="7ED981D2" w:rsidR="00FE5259" w:rsidRPr="00380B24" w:rsidRDefault="00FE5259">
            <w:pPr>
              <w:spacing w:before="120"/>
              <w:rPr>
                <w:noProof/>
                <w:sz w:val="20"/>
                <w:lang w:eastAsia="ja-JP"/>
              </w:rPr>
            </w:pPr>
            <w:r w:rsidRPr="00380B24">
              <w:rPr>
                <w:noProof/>
                <w:sz w:val="20"/>
                <w:lang w:eastAsia="ja-JP"/>
              </w:rPr>
              <w:t>Number and type of exchanges allowed by existing collaboration tools; type of shortcomings in operational tools highlighted by participants in the ECCF (in particular ENISA, Member States</w:t>
            </w:r>
            <w:r w:rsidR="00B5380B" w:rsidRPr="00380B24">
              <w:rPr>
                <w:noProof/>
                <w:sz w:val="20"/>
                <w:lang w:eastAsia="ja-JP"/>
              </w:rPr>
              <w:t xml:space="preserve"> and</w:t>
            </w:r>
            <w:r w:rsidRPr="00380B24">
              <w:rPr>
                <w:noProof/>
                <w:sz w:val="20"/>
                <w:lang w:eastAsia="ja-JP"/>
              </w:rPr>
              <w:t xml:space="preserve"> the Commission)</w:t>
            </w:r>
          </w:p>
        </w:tc>
      </w:tr>
      <w:tr w:rsidR="00FE5259" w:rsidRPr="00380B24" w14:paraId="7E53ECEC" w14:textId="77777777" w:rsidTr="00F8331B">
        <w:trPr>
          <w:jc w:val="center"/>
        </w:trPr>
        <w:tc>
          <w:tcPr>
            <w:tcW w:w="5000" w:type="pct"/>
            <w:gridSpan w:val="3"/>
            <w:shd w:val="clear" w:color="auto" w:fill="F2F2F2"/>
          </w:tcPr>
          <w:p w14:paraId="57D415C4" w14:textId="77777777" w:rsidR="00FE5259" w:rsidRPr="00380B24" w:rsidRDefault="00FE5259">
            <w:pPr>
              <w:rPr>
                <w:noProof/>
                <w:sz w:val="20"/>
                <w:lang w:eastAsia="ja-JP"/>
              </w:rPr>
            </w:pPr>
            <w:r w:rsidRPr="00380B24">
              <w:rPr>
                <w:b/>
                <w:caps/>
                <w:noProof/>
                <w:sz w:val="20"/>
                <w:lang w:eastAsia="ja-JP"/>
              </w:rPr>
              <w:t>Data sources</w:t>
            </w:r>
          </w:p>
        </w:tc>
      </w:tr>
      <w:tr w:rsidR="00FE5259" w:rsidRPr="00380B24" w14:paraId="31477352" w14:textId="77777777" w:rsidTr="00F8331B">
        <w:trPr>
          <w:jc w:val="center"/>
        </w:trPr>
        <w:tc>
          <w:tcPr>
            <w:tcW w:w="5000" w:type="pct"/>
            <w:gridSpan w:val="3"/>
            <w:shd w:val="clear" w:color="auto" w:fill="F2F2F2"/>
          </w:tcPr>
          <w:p w14:paraId="74B50913" w14:textId="77777777" w:rsidR="00FE5259" w:rsidRPr="00380B24" w:rsidRDefault="00FE5259" w:rsidP="00EF1EE7">
            <w:pPr>
              <w:numPr>
                <w:ilvl w:val="0"/>
                <w:numId w:val="33"/>
              </w:numPr>
              <w:spacing w:before="120"/>
              <w:contextualSpacing/>
              <w:jc w:val="both"/>
              <w:rPr>
                <w:noProof/>
                <w:sz w:val="20"/>
                <w:lang w:eastAsia="ja-JP"/>
              </w:rPr>
            </w:pPr>
            <w:r w:rsidRPr="00380B24">
              <w:rPr>
                <w:noProof/>
                <w:sz w:val="20"/>
                <w:lang w:eastAsia="ja-JP"/>
              </w:rPr>
              <w:t>Desk research</w:t>
            </w:r>
          </w:p>
          <w:p w14:paraId="602A1B1B" w14:textId="77777777" w:rsidR="00FE5259" w:rsidRPr="00380B24" w:rsidRDefault="00FE5259" w:rsidP="00EF1EE7">
            <w:pPr>
              <w:numPr>
                <w:ilvl w:val="0"/>
                <w:numId w:val="33"/>
              </w:numPr>
              <w:spacing w:before="120"/>
              <w:contextualSpacing/>
              <w:jc w:val="both"/>
              <w:rPr>
                <w:noProof/>
                <w:sz w:val="20"/>
                <w:lang w:eastAsia="ja-JP"/>
              </w:rPr>
            </w:pPr>
            <w:r w:rsidRPr="00380B24">
              <w:rPr>
                <w:noProof/>
                <w:sz w:val="20"/>
                <w:lang w:eastAsia="ja-JP"/>
              </w:rPr>
              <w:t>Interviews</w:t>
            </w:r>
          </w:p>
          <w:p w14:paraId="4A5EC8BA" w14:textId="77777777" w:rsidR="00FE5259" w:rsidRPr="00380B24" w:rsidRDefault="00FE5259" w:rsidP="00EF1EE7">
            <w:pPr>
              <w:numPr>
                <w:ilvl w:val="0"/>
                <w:numId w:val="33"/>
              </w:numPr>
              <w:spacing w:before="120"/>
              <w:contextualSpacing/>
              <w:jc w:val="both"/>
              <w:rPr>
                <w:noProof/>
                <w:sz w:val="20"/>
                <w:lang w:eastAsia="ja-JP"/>
              </w:rPr>
            </w:pPr>
            <w:r w:rsidRPr="00380B24">
              <w:rPr>
                <w:noProof/>
                <w:sz w:val="20"/>
                <w:lang w:eastAsia="ja-JP"/>
              </w:rPr>
              <w:t>Survey</w:t>
            </w:r>
          </w:p>
        </w:tc>
      </w:tr>
    </w:tbl>
    <w:p w14:paraId="18C9F4A5" w14:textId="77777777" w:rsidR="00F5785C" w:rsidRPr="00380B24" w:rsidRDefault="00F5785C" w:rsidP="00F5785C">
      <w:pPr>
        <w:rPr>
          <w:noProof/>
          <w:sz w:val="20"/>
          <w:szCs w:val="20"/>
        </w:rPr>
      </w:pPr>
      <w:bookmarkStart w:id="89" w:name="_Toc138265008"/>
      <w:bookmarkStart w:id="90" w:name="_Toc151458063"/>
      <w:bookmarkStart w:id="91" w:name="_Toc152321590"/>
      <w:bookmarkStart w:id="92" w:name="_Toc152513850"/>
      <w:bookmarkStart w:id="93" w:name="_Toc152592636"/>
      <w:bookmarkStart w:id="94" w:name="_Toc165880397"/>
      <w:bookmarkStart w:id="95" w:name="_Toc168425941"/>
      <w:bookmarkStart w:id="96" w:name="_Toc173138007"/>
      <w:bookmarkStart w:id="97" w:name="_Toc173138094"/>
      <w:bookmarkStart w:id="98" w:name="_Toc173520888"/>
      <w:bookmarkStart w:id="99" w:name="_Toc173524273"/>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283D37" w:rsidRPr="00380B24" w14:paraId="77779026" w14:textId="77777777" w:rsidTr="5EE4E8B7">
        <w:tc>
          <w:tcPr>
            <w:tcW w:w="5000" w:type="pct"/>
            <w:shd w:val="clear" w:color="auto" w:fill="C6D9F1" w:themeFill="text2" w:themeFillTint="33"/>
          </w:tcPr>
          <w:p w14:paraId="1258E5E0" w14:textId="77777777" w:rsidR="00283D37" w:rsidRPr="00380B24" w:rsidRDefault="00283D37">
            <w:pPr>
              <w:rPr>
                <w:rFonts w:ascii="Arial" w:eastAsia="Arial" w:hAnsi="Arial" w:cs="Arial"/>
                <w:b/>
                <w:noProof/>
                <w:color w:val="000000" w:themeColor="text1"/>
                <w:sz w:val="20"/>
              </w:rPr>
            </w:pPr>
            <w:r w:rsidRPr="00380B24">
              <w:rPr>
                <w:b/>
                <w:bCs/>
                <w:i/>
                <w:noProof/>
                <w:color w:val="000000" w:themeColor="text1"/>
                <w:sz w:val="20"/>
                <w:lang w:eastAsia="ja-JP"/>
              </w:rPr>
              <w:t>Evaluation results</w:t>
            </w:r>
          </w:p>
        </w:tc>
      </w:tr>
      <w:tr w:rsidR="00283D37" w:rsidRPr="00380B24" w14:paraId="36D336BD" w14:textId="77777777" w:rsidTr="5EE4E8B7">
        <w:trPr>
          <w:trHeight w:val="1211"/>
        </w:trPr>
        <w:tc>
          <w:tcPr>
            <w:tcW w:w="5000" w:type="pct"/>
            <w:shd w:val="clear" w:color="auto" w:fill="F2F2F2" w:themeFill="background1" w:themeFillShade="F2"/>
          </w:tcPr>
          <w:p w14:paraId="40E1F079" w14:textId="7D68B38E" w:rsidR="00283D37" w:rsidRPr="00380B24" w:rsidRDefault="633E301D" w:rsidP="5EE4E8B7">
            <w:pPr>
              <w:jc w:val="both"/>
              <w:rPr>
                <w:rFonts w:ascii="Arial" w:eastAsia="Arial" w:hAnsi="Arial" w:cs="Arial"/>
                <w:noProof/>
                <w:sz w:val="20"/>
              </w:rPr>
            </w:pPr>
            <w:r w:rsidRPr="00380B24">
              <w:rPr>
                <w:noProof/>
                <w:sz w:val="20"/>
                <w:lang w:eastAsia="ja-JP"/>
              </w:rPr>
              <w:t>The ECCF made a modest contribution to enhancing the cybersecurity capabilities of Member States and private companies. National authorities recognised the ECCF’s support in developing national cybersecurity certification capabilities but highlighted significant resource disparities between Member States. ENISA reported staffing difficulties, mainly related to turnover and the limited number of personnel available to carry out all activities arising from new schemes</w:t>
            </w:r>
            <w:r w:rsidR="00B9EA38" w:rsidRPr="00380B24">
              <w:rPr>
                <w:noProof/>
                <w:sz w:val="20"/>
                <w:lang w:eastAsia="ja-JP"/>
              </w:rPr>
              <w:t xml:space="preserve">, including </w:t>
            </w:r>
            <w:r w:rsidR="00635E47" w:rsidRPr="00380B24">
              <w:rPr>
                <w:noProof/>
                <w:sz w:val="20"/>
                <w:lang w:eastAsia="ja-JP"/>
              </w:rPr>
              <w:t>in</w:t>
            </w:r>
            <w:r w:rsidR="068A23BA" w:rsidRPr="00380B24">
              <w:rPr>
                <w:noProof/>
                <w:sz w:val="20"/>
                <w:lang w:eastAsia="ja-JP"/>
              </w:rPr>
              <w:t xml:space="preserve"> Member States</w:t>
            </w:r>
            <w:r w:rsidRPr="00380B24">
              <w:rPr>
                <w:noProof/>
                <w:sz w:val="20"/>
                <w:lang w:eastAsia="ja-JP"/>
              </w:rPr>
              <w:t xml:space="preserve">. Delays in the adoption of certification schemes caused by disagreements between Member States, legal complications, politicisation and coordination issues, negatively affected the ECCF’s </w:t>
            </w:r>
            <w:r w:rsidR="378C6C05" w:rsidRPr="00380B24">
              <w:rPr>
                <w:noProof/>
                <w:sz w:val="20"/>
                <w:lang w:eastAsia="ja-JP"/>
              </w:rPr>
              <w:t>effectiveness</w:t>
            </w:r>
            <w:r w:rsidR="00635E47" w:rsidRPr="00380B24">
              <w:rPr>
                <w:noProof/>
                <w:sz w:val="20"/>
                <w:lang w:eastAsia="ja-JP"/>
              </w:rPr>
              <w:t>, thus</w:t>
            </w:r>
            <w:r w:rsidR="378C6C05" w:rsidRPr="00380B24">
              <w:rPr>
                <w:noProof/>
                <w:sz w:val="20"/>
                <w:lang w:eastAsia="ja-JP"/>
              </w:rPr>
              <w:t xml:space="preserve"> impacting the achievement of its </w:t>
            </w:r>
            <w:r w:rsidRPr="00380B24">
              <w:rPr>
                <w:noProof/>
                <w:sz w:val="20"/>
                <w:lang w:eastAsia="ja-JP"/>
              </w:rPr>
              <w:t>objectives. Despite these obstacles, the ECCF strengthened cooperation and coordination between Member States and EU institutions</w:t>
            </w:r>
            <w:r w:rsidR="378C6C05" w:rsidRPr="00380B24">
              <w:rPr>
                <w:noProof/>
                <w:sz w:val="20"/>
                <w:lang w:eastAsia="ja-JP"/>
              </w:rPr>
              <w:t xml:space="preserve"> </w:t>
            </w:r>
            <w:r w:rsidR="0933CAF6" w:rsidRPr="00380B24">
              <w:rPr>
                <w:noProof/>
                <w:sz w:val="20"/>
                <w:lang w:eastAsia="ja-JP"/>
              </w:rPr>
              <w:t>in</w:t>
            </w:r>
            <w:r w:rsidR="378C6C05" w:rsidRPr="00380B24">
              <w:rPr>
                <w:noProof/>
                <w:sz w:val="20"/>
                <w:lang w:eastAsia="ja-JP"/>
              </w:rPr>
              <w:t xml:space="preserve"> cybersecurity certification</w:t>
            </w:r>
            <w:r w:rsidRPr="00380B24">
              <w:rPr>
                <w:noProof/>
                <w:sz w:val="20"/>
                <w:lang w:eastAsia="ja-JP"/>
              </w:rPr>
              <w:t>.</w:t>
            </w:r>
          </w:p>
        </w:tc>
      </w:tr>
    </w:tbl>
    <w:p w14:paraId="1D1FCBE9" w14:textId="2FFD0588" w:rsidR="00FE5259" w:rsidRPr="00380B24" w:rsidRDefault="00FE5259" w:rsidP="00EF77B4">
      <w:pPr>
        <w:pStyle w:val="Heading3"/>
        <w:spacing w:line="240" w:lineRule="auto"/>
        <w:rPr>
          <w:noProof/>
          <w:lang w:eastAsia="ja-JP"/>
        </w:rPr>
      </w:pPr>
      <w:bookmarkStart w:id="100" w:name="_Toc218855967"/>
      <w:r w:rsidRPr="00380B24">
        <w:rPr>
          <w:noProof/>
          <w:lang w:eastAsia="ja-JP"/>
        </w:rPr>
        <w:t>Efficiency</w:t>
      </w:r>
      <w:bookmarkEnd w:id="89"/>
      <w:bookmarkEnd w:id="90"/>
      <w:bookmarkEnd w:id="91"/>
      <w:bookmarkEnd w:id="92"/>
      <w:bookmarkEnd w:id="93"/>
      <w:bookmarkEnd w:id="94"/>
      <w:bookmarkEnd w:id="95"/>
      <w:bookmarkEnd w:id="96"/>
      <w:bookmarkEnd w:id="97"/>
      <w:bookmarkEnd w:id="98"/>
      <w:bookmarkEnd w:id="99"/>
      <w:bookmarkEnd w:id="100"/>
    </w:p>
    <w:p w14:paraId="63F3302B" w14:textId="47BA193F" w:rsidR="008B03DA" w:rsidRPr="00380B24" w:rsidRDefault="175D0FE7" w:rsidP="5EE4E8B7">
      <w:pPr>
        <w:spacing w:before="120" w:line="240" w:lineRule="auto"/>
        <w:jc w:val="both"/>
        <w:rPr>
          <w:rFonts w:eastAsia="Arial" w:cs="Times New Roman"/>
          <w:noProof/>
          <w:lang w:eastAsia="ja-JP"/>
        </w:rPr>
      </w:pPr>
      <w:r w:rsidRPr="00380B24">
        <w:rPr>
          <w:rFonts w:eastAsia="Arial" w:cs="Times New Roman"/>
          <w:noProof/>
          <w:lang w:eastAsia="ja-JP"/>
        </w:rPr>
        <w:t xml:space="preserve">Efficiency-related questions examine the resources invested in relation to the changes generated by the </w:t>
      </w:r>
      <w:r w:rsidR="006C2422" w:rsidRPr="00380B24">
        <w:rPr>
          <w:rFonts w:eastAsia="Arial" w:cs="Times New Roman"/>
          <w:noProof/>
          <w:lang w:eastAsia="ja-JP"/>
        </w:rPr>
        <w:t>measure</w:t>
      </w:r>
      <w:r w:rsidRPr="00380B24">
        <w:rPr>
          <w:rFonts w:eastAsia="Arial" w:cs="Times New Roman"/>
          <w:noProof/>
          <w:lang w:eastAsia="ja-JP"/>
        </w:rPr>
        <w:t>. This involves assessing the inputs against the outputs, results</w:t>
      </w:r>
      <w:r w:rsidR="5B57EC45" w:rsidRPr="00380B24">
        <w:rPr>
          <w:rFonts w:eastAsia="Arial" w:cs="Times New Roman"/>
          <w:noProof/>
          <w:lang w:eastAsia="ja-JP"/>
        </w:rPr>
        <w:t xml:space="preserve"> and</w:t>
      </w:r>
      <w:r w:rsidRPr="00380B24">
        <w:rPr>
          <w:rFonts w:eastAsia="Arial" w:cs="Times New Roman"/>
          <w:noProof/>
          <w:lang w:eastAsia="ja-JP"/>
        </w:rPr>
        <w:t xml:space="preserve"> impacts, essentially weighing costs against benefits. The efficiency </w:t>
      </w:r>
      <w:r w:rsidR="001572E2" w:rsidRPr="00380B24">
        <w:rPr>
          <w:rFonts w:eastAsia="Arial" w:cs="Times New Roman"/>
          <w:noProof/>
          <w:lang w:eastAsia="ja-JP"/>
        </w:rPr>
        <w:t xml:space="preserve">evaluation </w:t>
      </w:r>
      <w:r w:rsidRPr="00380B24">
        <w:rPr>
          <w:rFonts w:eastAsia="Arial" w:cs="Times New Roman"/>
          <w:noProof/>
          <w:lang w:eastAsia="ja-JP"/>
        </w:rPr>
        <w:t xml:space="preserve">explored the costs associated with the EU </w:t>
      </w:r>
      <w:r w:rsidR="006C2422" w:rsidRPr="00380B24">
        <w:rPr>
          <w:rFonts w:eastAsia="Arial" w:cs="Times New Roman"/>
          <w:noProof/>
          <w:lang w:eastAsia="ja-JP"/>
        </w:rPr>
        <w:t xml:space="preserve">measure </w:t>
      </w:r>
      <w:r w:rsidRPr="00380B24">
        <w:rPr>
          <w:rFonts w:eastAsia="Arial" w:cs="Times New Roman"/>
          <w:noProof/>
          <w:lang w:eastAsia="ja-JP"/>
        </w:rPr>
        <w:t>as they affect various stakeholder groups, along with the factors influencing these costs and their connection to ENISA and the ECCF.</w:t>
      </w:r>
    </w:p>
    <w:p w14:paraId="038BD34B" w14:textId="560B90D8" w:rsidR="008B03DA" w:rsidRPr="00380B24" w:rsidRDefault="175D0FE7" w:rsidP="5EE4E8B7">
      <w:pPr>
        <w:spacing w:before="120" w:line="240" w:lineRule="auto"/>
        <w:jc w:val="both"/>
        <w:rPr>
          <w:rFonts w:eastAsia="Arial" w:cs="Times New Roman"/>
          <w:noProof/>
          <w:lang w:eastAsia="ja-JP"/>
        </w:rPr>
      </w:pPr>
      <w:r w:rsidRPr="00380B24">
        <w:rPr>
          <w:rFonts w:eastAsia="Arial" w:cs="Times New Roman"/>
          <w:noProof/>
          <w:lang w:eastAsia="ja-JP"/>
        </w:rPr>
        <w:t xml:space="preserve">This </w:t>
      </w:r>
      <w:r w:rsidR="00F52EF0" w:rsidRPr="00380B24">
        <w:rPr>
          <w:rFonts w:eastAsia="Arial" w:cs="Times New Roman"/>
          <w:noProof/>
          <w:lang w:eastAsia="ja-JP"/>
        </w:rPr>
        <w:t xml:space="preserve">evaluation </w:t>
      </w:r>
      <w:r w:rsidRPr="00380B24">
        <w:rPr>
          <w:rFonts w:eastAsia="Arial" w:cs="Times New Roman"/>
          <w:noProof/>
          <w:lang w:eastAsia="ja-JP"/>
        </w:rPr>
        <w:t xml:space="preserve">was conducted </w:t>
      </w:r>
      <w:r w:rsidR="002F3E48" w:rsidRPr="00380B24">
        <w:rPr>
          <w:rFonts w:eastAsia="Arial" w:cs="Times New Roman"/>
          <w:noProof/>
          <w:lang w:eastAsia="ja-JP"/>
        </w:rPr>
        <w:t>based on</w:t>
      </w:r>
      <w:r w:rsidRPr="00380B24">
        <w:rPr>
          <w:rFonts w:eastAsia="Arial" w:cs="Times New Roman"/>
          <w:noProof/>
          <w:lang w:eastAsia="ja-JP"/>
        </w:rPr>
        <w:t xml:space="preserve"> the outcomes experienced by different stakeholder groups, as identified in the effectiveness analysis. Where feasible, these </w:t>
      </w:r>
      <w:r w:rsidR="002F3E48" w:rsidRPr="00380B24">
        <w:rPr>
          <w:rFonts w:eastAsia="Arial" w:cs="Times New Roman"/>
          <w:noProof/>
          <w:lang w:eastAsia="ja-JP"/>
        </w:rPr>
        <w:t xml:space="preserve">outputs </w:t>
      </w:r>
      <w:r w:rsidRPr="00380B24">
        <w:rPr>
          <w:rFonts w:eastAsia="Arial" w:cs="Times New Roman"/>
          <w:noProof/>
          <w:lang w:eastAsia="ja-JP"/>
        </w:rPr>
        <w:t>were quantified. The analysis also acknowledged that while costs may initially outweigh benefits, net benefits could emerge over time, particularly given ENISA’s recently extended mandate and the early-stage development of the ECCF.</w:t>
      </w:r>
    </w:p>
    <w:p w14:paraId="6E7263C0" w14:textId="39C9C9E8" w:rsidR="008B03DA" w:rsidRPr="00380B24" w:rsidRDefault="008B03DA"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 xml:space="preserve">The overall conclusions drawn from the efficiency questions provided insight into whether the resources allocated to ENISA’s activities and the implementation of the ECCF are being used optimally and are necessary to achieve the </w:t>
      </w:r>
      <w:r w:rsidR="006C2422" w:rsidRPr="00380B24">
        <w:rPr>
          <w:rFonts w:eastAsia="Arial" w:cs="Times New Roman"/>
          <w:noProof/>
          <w:szCs w:val="24"/>
          <w:lang w:eastAsia="ja-JP"/>
        </w:rPr>
        <w:t xml:space="preserve">measure’s </w:t>
      </w:r>
      <w:r w:rsidRPr="00380B24">
        <w:rPr>
          <w:rFonts w:eastAsia="Arial" w:cs="Times New Roman"/>
          <w:noProof/>
          <w:szCs w:val="24"/>
          <w:lang w:eastAsia="ja-JP"/>
        </w:rPr>
        <w:t xml:space="preserve">objectives. Where findings indicated inefficiencies, opportunities for simplification and burden reduction were identified and examined. Where applicable, the evaluation also highlighted areas with </w:t>
      </w:r>
      <w:r w:rsidR="002F3E48" w:rsidRPr="00380B24">
        <w:rPr>
          <w:rFonts w:eastAsia="Arial" w:cs="Times New Roman"/>
          <w:noProof/>
          <w:szCs w:val="24"/>
          <w:lang w:eastAsia="ja-JP"/>
        </w:rPr>
        <w:t>the</w:t>
      </w:r>
      <w:r w:rsidRPr="00380B24">
        <w:rPr>
          <w:rFonts w:eastAsia="Arial" w:cs="Times New Roman"/>
          <w:noProof/>
          <w:szCs w:val="24"/>
          <w:lang w:eastAsia="ja-JP"/>
        </w:rPr>
        <w:t xml:space="preserve"> potential for improving efficiency and streamlining the design and implementation of the </w:t>
      </w:r>
      <w:r w:rsidR="006C2422" w:rsidRPr="00380B24">
        <w:rPr>
          <w:rFonts w:eastAsia="Arial" w:cs="Times New Roman"/>
          <w:noProof/>
          <w:szCs w:val="24"/>
          <w:lang w:eastAsia="ja-JP"/>
        </w:rPr>
        <w:t>measure</w:t>
      </w:r>
      <w:r w:rsidRPr="00380B24">
        <w:rPr>
          <w:rFonts w:eastAsia="Arial" w:cs="Times New Roman"/>
          <w:noProof/>
          <w:szCs w:val="24"/>
          <w:lang w:eastAsia="ja-JP"/>
        </w:rPr>
        <w:t>.</w:t>
      </w:r>
    </w:p>
    <w:p w14:paraId="2ADD407E" w14:textId="09794EAD" w:rsidR="00FE5259" w:rsidRPr="00380B24" w:rsidRDefault="175D0FE7" w:rsidP="00EF77B4">
      <w:pPr>
        <w:spacing w:before="120" w:line="240" w:lineRule="auto"/>
        <w:jc w:val="both"/>
        <w:rPr>
          <w:rFonts w:eastAsia="Arial" w:cs="Times New Roman"/>
          <w:noProof/>
          <w:lang w:eastAsia="ja-JP"/>
        </w:rPr>
      </w:pPr>
      <w:r w:rsidRPr="00380B24">
        <w:rPr>
          <w:rFonts w:eastAsia="Arial" w:cs="Times New Roman"/>
          <w:noProof/>
          <w:lang w:eastAsia="ja-JP"/>
        </w:rPr>
        <w:t xml:space="preserve">The tables below outline the structure of the evaluation matrix. </w:t>
      </w:r>
      <w:r w:rsidR="5383F29E" w:rsidRPr="00380B24">
        <w:rPr>
          <w:rFonts w:eastAsia="Arial" w:cs="Times New Roman"/>
          <w:noProof/>
          <w:lang w:eastAsia="ja-JP"/>
        </w:rPr>
        <w:t>F</w:t>
      </w:r>
      <w:r w:rsidRPr="00380B24">
        <w:rPr>
          <w:rFonts w:eastAsia="Arial" w:cs="Times New Roman"/>
          <w:noProof/>
          <w:lang w:eastAsia="ja-JP"/>
        </w:rPr>
        <w:t>indings are presented separately for ENISA and the ECCF.</w:t>
      </w:r>
    </w:p>
    <w:p w14:paraId="60AB5D2F" w14:textId="66E920B5" w:rsidR="00283D37" w:rsidRPr="00380B24" w:rsidRDefault="00283D37" w:rsidP="008B03DA">
      <w:pPr>
        <w:spacing w:before="120"/>
        <w:jc w:val="both"/>
        <w:rPr>
          <w:rFonts w:eastAsia="Arial" w:cs="Times New Roman"/>
          <w:b/>
          <w:bCs/>
          <w:noProof/>
          <w:szCs w:val="24"/>
          <w:lang w:eastAsia="ja-JP"/>
        </w:rPr>
      </w:pPr>
      <w:r w:rsidRPr="00380B24">
        <w:rPr>
          <w:rFonts w:eastAsia="Arial" w:cs="Times New Roman"/>
          <w:b/>
          <w:bCs/>
          <w:noProof/>
          <w:szCs w:val="24"/>
          <w:lang w:eastAsia="ja-JP"/>
        </w:rPr>
        <w:t>ENISA</w:t>
      </w:r>
    </w:p>
    <w:tbl>
      <w:tblPr>
        <w:tblStyle w:val="Standardtableforma8"/>
        <w:tblW w:w="5000" w:type="pct"/>
        <w:jc w:val="center"/>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67"/>
        <w:gridCol w:w="3341"/>
        <w:gridCol w:w="7860"/>
      </w:tblGrid>
      <w:tr w:rsidR="00FE5259" w:rsidRPr="00380B24" w14:paraId="5949D9BD" w14:textId="77777777" w:rsidTr="00F8331B">
        <w:trPr>
          <w:cnfStyle w:val="100000000000" w:firstRow="1" w:lastRow="0" w:firstColumn="0" w:lastColumn="0" w:oddVBand="0" w:evenVBand="0" w:oddHBand="0" w:evenHBand="0" w:firstRowFirstColumn="0" w:firstRowLastColumn="0" w:lastRowFirstColumn="0" w:lastRowLastColumn="0"/>
          <w:trHeight w:val="56"/>
          <w:jc w:val="center"/>
        </w:trPr>
        <w:tc>
          <w:tcPr>
            <w:tcW w:w="1208" w:type="pct"/>
            <w:shd w:val="clear" w:color="auto" w:fill="C6D9F1" w:themeFill="text2" w:themeFillTint="33"/>
          </w:tcPr>
          <w:p w14:paraId="04FFE284" w14:textId="77777777" w:rsidR="00FE5259" w:rsidRPr="00380B24" w:rsidRDefault="00FE5259">
            <w:pPr>
              <w:spacing w:before="40" w:after="40"/>
              <w:rPr>
                <w:b/>
                <w:bCs/>
                <w:i/>
                <w:noProof/>
                <w:color w:val="000000" w:themeColor="text1"/>
                <w:sz w:val="20"/>
                <w:lang w:eastAsia="ja-JP"/>
              </w:rPr>
            </w:pPr>
            <w:r w:rsidRPr="00380B24">
              <w:rPr>
                <w:b/>
                <w:bCs/>
                <w:i/>
                <w:noProof/>
                <w:color w:val="000000" w:themeColor="text1"/>
                <w:sz w:val="20"/>
                <w:lang w:eastAsia="ja-JP"/>
              </w:rPr>
              <w:t>Efficiency</w:t>
            </w:r>
          </w:p>
          <w:p w14:paraId="67A19307"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EQ1, ENISA</w:t>
            </w:r>
          </w:p>
        </w:tc>
        <w:tc>
          <w:tcPr>
            <w:tcW w:w="3792" w:type="pct"/>
            <w:gridSpan w:val="2"/>
            <w:shd w:val="clear" w:color="auto" w:fill="C6D9F1" w:themeFill="text2" w:themeFillTint="33"/>
          </w:tcPr>
          <w:p w14:paraId="3C9272C6"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To what extent has ENISA been efficient in implementing the tasks set out in its mandate as laid down in its Regulation?</w:t>
            </w:r>
          </w:p>
        </w:tc>
      </w:tr>
      <w:tr w:rsidR="00FE5259" w:rsidRPr="00380B24" w14:paraId="1F03A3B2" w14:textId="77777777" w:rsidTr="00F8331B">
        <w:trPr>
          <w:trHeight w:val="229"/>
          <w:jc w:val="center"/>
        </w:trPr>
        <w:tc>
          <w:tcPr>
            <w:tcW w:w="5000" w:type="pct"/>
            <w:gridSpan w:val="3"/>
            <w:shd w:val="clear" w:color="auto" w:fill="F2F2F2"/>
          </w:tcPr>
          <w:p w14:paraId="01331044"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2C120014" w14:textId="77777777" w:rsidTr="00F8331B">
        <w:trPr>
          <w:jc w:val="center"/>
        </w:trPr>
        <w:tc>
          <w:tcPr>
            <w:tcW w:w="5000" w:type="pct"/>
            <w:gridSpan w:val="3"/>
            <w:shd w:val="clear" w:color="auto" w:fill="F2F2F2"/>
          </w:tcPr>
          <w:p w14:paraId="69ABB6D5" w14:textId="505F3B76" w:rsidR="00FE5259" w:rsidRPr="00380B24" w:rsidRDefault="00FE5259" w:rsidP="00EF1EE7">
            <w:pPr>
              <w:numPr>
                <w:ilvl w:val="0"/>
                <w:numId w:val="14"/>
              </w:numPr>
              <w:spacing w:before="40" w:after="40"/>
              <w:contextualSpacing/>
              <w:jc w:val="both"/>
              <w:rPr>
                <w:noProof/>
                <w:sz w:val="20"/>
                <w:lang w:eastAsia="ja-JP"/>
              </w:rPr>
            </w:pPr>
            <w:r w:rsidRPr="00380B24">
              <w:rPr>
                <w:bCs/>
                <w:noProof/>
                <w:sz w:val="20"/>
                <w:lang w:eastAsia="ja-JP"/>
              </w:rPr>
              <w:t>O</w:t>
            </w:r>
            <w:r w:rsidR="002F3E48" w:rsidRPr="00380B24">
              <w:rPr>
                <w:bCs/>
                <w:noProof/>
                <w:sz w:val="20"/>
                <w:lang w:eastAsia="ja-JP"/>
              </w:rPr>
              <w:t>Q</w:t>
            </w:r>
            <w:r w:rsidRPr="00380B24">
              <w:rPr>
                <w:bCs/>
                <w:noProof/>
                <w:sz w:val="20"/>
                <w:lang w:eastAsia="ja-JP"/>
              </w:rPr>
              <w:t xml:space="preserve">1: Have the resources allocated to </w:t>
            </w:r>
            <w:r w:rsidR="002F3E48" w:rsidRPr="00380B24">
              <w:rPr>
                <w:bCs/>
                <w:noProof/>
                <w:sz w:val="20"/>
                <w:lang w:eastAsia="ja-JP"/>
              </w:rPr>
              <w:t>ENISA</w:t>
            </w:r>
            <w:r w:rsidRPr="00380B24">
              <w:rPr>
                <w:bCs/>
                <w:noProof/>
                <w:sz w:val="20"/>
                <w:lang w:eastAsia="ja-JP"/>
              </w:rPr>
              <w:t xml:space="preserve"> been sufficient for the pursuit of its tasks (input/output analysis)?</w:t>
            </w:r>
            <w:r w:rsidRPr="00380B24">
              <w:rPr>
                <w:noProof/>
                <w:sz w:val="20"/>
                <w:lang w:eastAsia="ja-JP"/>
              </w:rPr>
              <w:t xml:space="preserve"> To what extent </w:t>
            </w:r>
            <w:r w:rsidR="002F3E48" w:rsidRPr="00380B24">
              <w:rPr>
                <w:noProof/>
                <w:sz w:val="20"/>
                <w:lang w:eastAsia="ja-JP"/>
              </w:rPr>
              <w:t xml:space="preserve">has </w:t>
            </w:r>
            <w:r w:rsidRPr="00380B24">
              <w:rPr>
                <w:noProof/>
                <w:sz w:val="20"/>
                <w:lang w:eastAsia="ja-JP"/>
              </w:rPr>
              <w:t>the execution of the tasks been effectively resourced?</w:t>
            </w:r>
          </w:p>
          <w:p w14:paraId="7B92068B" w14:textId="24BF0827" w:rsidR="00FE5259" w:rsidRPr="00380B24" w:rsidRDefault="00FE5259" w:rsidP="00EF1EE7">
            <w:pPr>
              <w:numPr>
                <w:ilvl w:val="0"/>
                <w:numId w:val="14"/>
              </w:numPr>
              <w:spacing w:before="40" w:after="40"/>
              <w:contextualSpacing/>
              <w:jc w:val="both"/>
              <w:rPr>
                <w:noProof/>
                <w:sz w:val="20"/>
                <w:lang w:eastAsia="ja-JP"/>
              </w:rPr>
            </w:pPr>
            <w:r w:rsidRPr="00380B24">
              <w:rPr>
                <w:bCs/>
                <w:noProof/>
                <w:sz w:val="20"/>
                <w:lang w:eastAsia="ja-JP"/>
              </w:rPr>
              <w:t>O</w:t>
            </w:r>
            <w:r w:rsidR="002F3E48" w:rsidRPr="00380B24">
              <w:rPr>
                <w:bCs/>
                <w:noProof/>
                <w:sz w:val="20"/>
                <w:lang w:eastAsia="ja-JP"/>
              </w:rPr>
              <w:t>Q</w:t>
            </w:r>
            <w:r w:rsidRPr="00380B24">
              <w:rPr>
                <w:bCs/>
                <w:noProof/>
                <w:sz w:val="20"/>
                <w:lang w:eastAsia="ja-JP"/>
              </w:rPr>
              <w:t xml:space="preserve">2: Were the annual budgets of </w:t>
            </w:r>
            <w:r w:rsidR="002F3E48" w:rsidRPr="00380B24">
              <w:rPr>
                <w:bCs/>
                <w:noProof/>
                <w:sz w:val="20"/>
                <w:lang w:eastAsia="ja-JP"/>
              </w:rPr>
              <w:t>ENISA</w:t>
            </w:r>
            <w:r w:rsidRPr="00380B24">
              <w:rPr>
                <w:bCs/>
                <w:noProof/>
                <w:sz w:val="20"/>
                <w:lang w:eastAsia="ja-JP"/>
              </w:rPr>
              <w:t xml:space="preserve"> implemented in an efficient way considering the results achieved? </w:t>
            </w:r>
          </w:p>
        </w:tc>
      </w:tr>
      <w:tr w:rsidR="00FE5259" w:rsidRPr="00380B24" w14:paraId="2AE3583F" w14:textId="77777777" w:rsidTr="00F8331B">
        <w:trPr>
          <w:jc w:val="center"/>
        </w:trPr>
        <w:tc>
          <w:tcPr>
            <w:tcW w:w="5000" w:type="pct"/>
            <w:gridSpan w:val="3"/>
            <w:shd w:val="clear" w:color="auto" w:fill="F2F2F2"/>
          </w:tcPr>
          <w:p w14:paraId="4999C33A"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46B2C2FE" w14:textId="77777777" w:rsidTr="00F8331B">
        <w:trPr>
          <w:trHeight w:val="156"/>
          <w:jc w:val="center"/>
        </w:trPr>
        <w:tc>
          <w:tcPr>
            <w:tcW w:w="2339" w:type="pct"/>
            <w:gridSpan w:val="2"/>
            <w:shd w:val="clear" w:color="auto" w:fill="F2F2F2"/>
          </w:tcPr>
          <w:p w14:paraId="6EBD29FF" w14:textId="4FA87AD6" w:rsidR="00FE5259" w:rsidRPr="00380B24" w:rsidRDefault="00FE5259">
            <w:pPr>
              <w:spacing w:before="40" w:after="40"/>
              <w:rPr>
                <w:noProof/>
                <w:sz w:val="20"/>
                <w:lang w:eastAsia="ja-JP"/>
              </w:rPr>
            </w:pPr>
            <w:r w:rsidRPr="00380B24">
              <w:rPr>
                <w:noProof/>
                <w:sz w:val="20"/>
                <w:lang w:eastAsia="ja-JP"/>
              </w:rPr>
              <w:t xml:space="preserve">OQ1: The extent to which the resources allocated to </w:t>
            </w:r>
            <w:r w:rsidR="002F3E48" w:rsidRPr="00380B24">
              <w:rPr>
                <w:noProof/>
                <w:sz w:val="20"/>
                <w:lang w:eastAsia="ja-JP"/>
              </w:rPr>
              <w:t>ENISA</w:t>
            </w:r>
            <w:r w:rsidRPr="00380B24">
              <w:rPr>
                <w:noProof/>
                <w:sz w:val="20"/>
                <w:lang w:eastAsia="ja-JP"/>
              </w:rPr>
              <w:t xml:space="preserve"> have been sufficient for the pursuit of its individual tasks</w:t>
            </w:r>
          </w:p>
        </w:tc>
        <w:tc>
          <w:tcPr>
            <w:tcW w:w="2661" w:type="pct"/>
            <w:shd w:val="clear" w:color="auto" w:fill="F2F2F2"/>
          </w:tcPr>
          <w:p w14:paraId="6A0115EB" w14:textId="77777777" w:rsidR="00FE5259" w:rsidRPr="00380B24" w:rsidRDefault="00FE5259">
            <w:pPr>
              <w:spacing w:before="40" w:after="40"/>
              <w:rPr>
                <w:noProof/>
                <w:sz w:val="20"/>
                <w:lang w:eastAsia="ja-JP"/>
              </w:rPr>
            </w:pPr>
            <w:r w:rsidRPr="00380B24">
              <w:rPr>
                <w:noProof/>
                <w:sz w:val="20"/>
                <w:lang w:eastAsia="ja-JP"/>
              </w:rPr>
              <w:t xml:space="preserve">Title II commitment and paid budget share; opinions of ENISA staff and EC officials on the extent to which individual tasks were effectively resourced </w:t>
            </w:r>
          </w:p>
        </w:tc>
      </w:tr>
      <w:tr w:rsidR="00FE5259" w:rsidRPr="00380B24" w14:paraId="202D1414" w14:textId="77777777" w:rsidTr="00F8331B">
        <w:trPr>
          <w:trHeight w:val="156"/>
          <w:jc w:val="center"/>
        </w:trPr>
        <w:tc>
          <w:tcPr>
            <w:tcW w:w="2339" w:type="pct"/>
            <w:gridSpan w:val="2"/>
            <w:shd w:val="clear" w:color="auto" w:fill="F2F2F2"/>
          </w:tcPr>
          <w:p w14:paraId="52EF7652" w14:textId="0D7D4634" w:rsidR="00FE5259" w:rsidRPr="00380B24" w:rsidRDefault="00FE5259">
            <w:pPr>
              <w:spacing w:before="40" w:after="40"/>
              <w:rPr>
                <w:noProof/>
                <w:sz w:val="20"/>
                <w:lang w:eastAsia="ja-JP"/>
              </w:rPr>
            </w:pPr>
            <w:r w:rsidRPr="00380B24">
              <w:rPr>
                <w:noProof/>
                <w:sz w:val="20"/>
                <w:lang w:eastAsia="ja-JP"/>
              </w:rPr>
              <w:t xml:space="preserve">OQ2: The annual budget of </w:t>
            </w:r>
            <w:r w:rsidR="002F3E48" w:rsidRPr="00380B24">
              <w:rPr>
                <w:noProof/>
                <w:sz w:val="20"/>
                <w:lang w:eastAsia="ja-JP"/>
              </w:rPr>
              <w:t>ENISA</w:t>
            </w:r>
            <w:r w:rsidRPr="00380B24">
              <w:rPr>
                <w:noProof/>
                <w:sz w:val="20"/>
                <w:lang w:eastAsia="ja-JP"/>
              </w:rPr>
              <w:t xml:space="preserve"> has been implemented efficiently</w:t>
            </w:r>
          </w:p>
        </w:tc>
        <w:tc>
          <w:tcPr>
            <w:tcW w:w="2661" w:type="pct"/>
            <w:shd w:val="clear" w:color="auto" w:fill="F2F2F2"/>
          </w:tcPr>
          <w:p w14:paraId="479AFEC8" w14:textId="77777777" w:rsidR="00FE5259" w:rsidRPr="00380B24" w:rsidRDefault="00FE5259">
            <w:pPr>
              <w:spacing w:before="40" w:after="40"/>
              <w:rPr>
                <w:noProof/>
                <w:sz w:val="20"/>
                <w:lang w:eastAsia="ja-JP"/>
              </w:rPr>
            </w:pPr>
            <w:r w:rsidRPr="00380B24">
              <w:rPr>
                <w:noProof/>
                <w:sz w:val="20"/>
                <w:lang w:eastAsia="ja-JP"/>
              </w:rPr>
              <w:t>ENISA commitment and paid budget; annual budget implementation targets</w:t>
            </w:r>
          </w:p>
        </w:tc>
      </w:tr>
      <w:tr w:rsidR="00FE5259" w:rsidRPr="00380B24" w14:paraId="3F573519" w14:textId="77777777" w:rsidTr="00F8331B">
        <w:trPr>
          <w:jc w:val="center"/>
        </w:trPr>
        <w:tc>
          <w:tcPr>
            <w:tcW w:w="5000" w:type="pct"/>
            <w:gridSpan w:val="3"/>
            <w:shd w:val="clear" w:color="auto" w:fill="F2F2F2"/>
          </w:tcPr>
          <w:p w14:paraId="0AECF3F2"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3F14BA69" w14:textId="77777777" w:rsidTr="00F8331B">
        <w:trPr>
          <w:jc w:val="center"/>
        </w:trPr>
        <w:tc>
          <w:tcPr>
            <w:tcW w:w="5000" w:type="pct"/>
            <w:gridSpan w:val="3"/>
            <w:shd w:val="clear" w:color="auto" w:fill="F2F2F2"/>
          </w:tcPr>
          <w:p w14:paraId="0F9CE40A" w14:textId="77777777" w:rsidR="00FE5259" w:rsidRPr="00380B24" w:rsidRDefault="00FE5259" w:rsidP="00EF1EE7">
            <w:pPr>
              <w:numPr>
                <w:ilvl w:val="0"/>
                <w:numId w:val="14"/>
              </w:numPr>
              <w:spacing w:before="40" w:after="40"/>
              <w:contextualSpacing/>
              <w:jc w:val="both"/>
              <w:rPr>
                <w:noProof/>
                <w:sz w:val="20"/>
                <w:lang w:eastAsia="ja-JP"/>
              </w:rPr>
            </w:pPr>
            <w:r w:rsidRPr="00380B24">
              <w:rPr>
                <w:noProof/>
                <w:sz w:val="20"/>
                <w:lang w:eastAsia="ja-JP"/>
              </w:rPr>
              <w:t>Desk research</w:t>
            </w:r>
          </w:p>
          <w:p w14:paraId="10E512F3" w14:textId="77777777" w:rsidR="00FE5259" w:rsidRPr="00380B24" w:rsidRDefault="00FE5259" w:rsidP="00EF1EE7">
            <w:pPr>
              <w:numPr>
                <w:ilvl w:val="0"/>
                <w:numId w:val="14"/>
              </w:numPr>
              <w:spacing w:before="40" w:after="40"/>
              <w:contextualSpacing/>
              <w:jc w:val="both"/>
              <w:rPr>
                <w:noProof/>
                <w:sz w:val="20"/>
                <w:lang w:eastAsia="ja-JP"/>
              </w:rPr>
            </w:pPr>
            <w:r w:rsidRPr="00380B24">
              <w:rPr>
                <w:bCs/>
                <w:noProof/>
                <w:sz w:val="20"/>
                <w:lang w:eastAsia="ja-JP"/>
              </w:rPr>
              <w:t>Interviews</w:t>
            </w:r>
          </w:p>
        </w:tc>
      </w:tr>
    </w:tbl>
    <w:p w14:paraId="19402896" w14:textId="77777777" w:rsidR="00FE5259" w:rsidRPr="00380B24" w:rsidRDefault="00FE5259" w:rsidP="00FE5259">
      <w:pPr>
        <w:spacing w:before="40" w:after="40" w:line="240" w:lineRule="auto"/>
        <w:rPr>
          <w:rFonts w:eastAsia="Arial" w:cs="Times New Roman"/>
          <w:noProof/>
          <w:sz w:val="20"/>
          <w:szCs w:val="20"/>
          <w:lang w:eastAsia="ja-JP"/>
        </w:rPr>
      </w:pPr>
    </w:p>
    <w:tbl>
      <w:tblPr>
        <w:tblStyle w:val="Standardtableforma8"/>
        <w:tblW w:w="5000" w:type="pct"/>
        <w:jc w:val="center"/>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71"/>
        <w:gridCol w:w="3831"/>
        <w:gridCol w:w="7366"/>
      </w:tblGrid>
      <w:tr w:rsidR="00FE5259" w:rsidRPr="00380B24" w14:paraId="60521262" w14:textId="77777777" w:rsidTr="00F8331B">
        <w:trPr>
          <w:cnfStyle w:val="100000000000" w:firstRow="1" w:lastRow="0" w:firstColumn="0" w:lastColumn="0" w:oddVBand="0" w:evenVBand="0" w:oddHBand="0" w:evenHBand="0" w:firstRowFirstColumn="0" w:firstRowLastColumn="0" w:lastRowFirstColumn="0" w:lastRowLastColumn="0"/>
          <w:trHeight w:val="56"/>
          <w:jc w:val="center"/>
        </w:trPr>
        <w:tc>
          <w:tcPr>
            <w:tcW w:w="1209" w:type="pct"/>
            <w:shd w:val="clear" w:color="auto" w:fill="C6D9F1" w:themeFill="text2" w:themeFillTint="33"/>
          </w:tcPr>
          <w:p w14:paraId="4D61BF2F" w14:textId="77777777" w:rsidR="00FE5259" w:rsidRPr="00380B24" w:rsidRDefault="00FE5259">
            <w:pPr>
              <w:spacing w:before="40" w:after="40"/>
              <w:rPr>
                <w:b/>
                <w:bCs/>
                <w:i/>
                <w:noProof/>
                <w:color w:val="000000" w:themeColor="text1"/>
                <w:sz w:val="20"/>
                <w:lang w:eastAsia="ja-JP"/>
              </w:rPr>
            </w:pPr>
            <w:r w:rsidRPr="00380B24">
              <w:rPr>
                <w:b/>
                <w:bCs/>
                <w:i/>
                <w:noProof/>
                <w:color w:val="000000" w:themeColor="text1"/>
                <w:sz w:val="20"/>
                <w:lang w:eastAsia="ja-JP"/>
              </w:rPr>
              <w:t>Efficiency</w:t>
            </w:r>
          </w:p>
          <w:p w14:paraId="39F04CDC"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EQ2, ENISA</w:t>
            </w:r>
          </w:p>
        </w:tc>
        <w:tc>
          <w:tcPr>
            <w:tcW w:w="3791" w:type="pct"/>
            <w:gridSpan w:val="2"/>
            <w:shd w:val="clear" w:color="auto" w:fill="C6D9F1" w:themeFill="text2" w:themeFillTint="33"/>
          </w:tcPr>
          <w:p w14:paraId="52C16525"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To what extent has ENISA adapted to periods of high workload?</w:t>
            </w:r>
          </w:p>
        </w:tc>
      </w:tr>
      <w:tr w:rsidR="00FE5259" w:rsidRPr="00380B24" w14:paraId="3225B117" w14:textId="77777777" w:rsidTr="00F8331B">
        <w:trPr>
          <w:trHeight w:val="229"/>
          <w:jc w:val="center"/>
        </w:trPr>
        <w:tc>
          <w:tcPr>
            <w:tcW w:w="5000" w:type="pct"/>
            <w:gridSpan w:val="3"/>
            <w:shd w:val="clear" w:color="auto" w:fill="F2F2F2"/>
          </w:tcPr>
          <w:p w14:paraId="4798208E"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09E1DE9B" w14:textId="77777777" w:rsidTr="00F8331B">
        <w:trPr>
          <w:jc w:val="center"/>
        </w:trPr>
        <w:tc>
          <w:tcPr>
            <w:tcW w:w="5000" w:type="pct"/>
            <w:gridSpan w:val="3"/>
            <w:shd w:val="clear" w:color="auto" w:fill="F2F2F2"/>
          </w:tcPr>
          <w:p w14:paraId="6B07A076" w14:textId="486D794A" w:rsidR="00FE5259" w:rsidRPr="00380B24" w:rsidRDefault="00FE5259" w:rsidP="00EF1EE7">
            <w:pPr>
              <w:numPr>
                <w:ilvl w:val="0"/>
                <w:numId w:val="15"/>
              </w:numPr>
              <w:spacing w:before="40" w:after="40"/>
              <w:contextualSpacing/>
              <w:jc w:val="both"/>
              <w:rPr>
                <w:noProof/>
                <w:sz w:val="20"/>
                <w:lang w:eastAsia="ja-JP"/>
              </w:rPr>
            </w:pPr>
            <w:r w:rsidRPr="00380B24">
              <w:rPr>
                <w:bCs/>
                <w:noProof/>
                <w:sz w:val="20"/>
                <w:lang w:eastAsia="ja-JP"/>
              </w:rPr>
              <w:t>O</w:t>
            </w:r>
            <w:r w:rsidR="002F3E48" w:rsidRPr="00380B24">
              <w:rPr>
                <w:bCs/>
                <w:noProof/>
                <w:sz w:val="20"/>
                <w:lang w:eastAsia="ja-JP"/>
              </w:rPr>
              <w:t>Q</w:t>
            </w:r>
            <w:r w:rsidRPr="00380B24">
              <w:rPr>
                <w:bCs/>
                <w:noProof/>
                <w:sz w:val="20"/>
                <w:lang w:eastAsia="ja-JP"/>
              </w:rPr>
              <w:t xml:space="preserve">1: What were the periods of high workload during the evaluation period? </w:t>
            </w:r>
          </w:p>
          <w:p w14:paraId="1EA3B84B" w14:textId="76BB47C6" w:rsidR="00FE5259" w:rsidRPr="00380B24" w:rsidRDefault="00FE5259" w:rsidP="00EF1EE7">
            <w:pPr>
              <w:numPr>
                <w:ilvl w:val="0"/>
                <w:numId w:val="15"/>
              </w:numPr>
              <w:spacing w:before="40" w:after="40"/>
              <w:contextualSpacing/>
              <w:jc w:val="both"/>
              <w:rPr>
                <w:noProof/>
                <w:sz w:val="20"/>
                <w:lang w:eastAsia="ja-JP"/>
              </w:rPr>
            </w:pPr>
            <w:r w:rsidRPr="00380B24">
              <w:rPr>
                <w:bCs/>
                <w:noProof/>
                <w:sz w:val="20"/>
                <w:lang w:eastAsia="ja-JP"/>
              </w:rPr>
              <w:t>O</w:t>
            </w:r>
            <w:r w:rsidR="002F3E48" w:rsidRPr="00380B24">
              <w:rPr>
                <w:bCs/>
                <w:noProof/>
                <w:sz w:val="20"/>
                <w:lang w:eastAsia="ja-JP"/>
              </w:rPr>
              <w:t>Q</w:t>
            </w:r>
            <w:r w:rsidRPr="00380B24">
              <w:rPr>
                <w:bCs/>
                <w:noProof/>
                <w:sz w:val="20"/>
                <w:lang w:eastAsia="ja-JP"/>
              </w:rPr>
              <w:t>2: Did ENISA manage to carry on with all their tasks during these periods?</w:t>
            </w:r>
          </w:p>
        </w:tc>
      </w:tr>
      <w:tr w:rsidR="00FE5259" w:rsidRPr="00380B24" w14:paraId="70A38333" w14:textId="77777777" w:rsidTr="00F8331B">
        <w:trPr>
          <w:jc w:val="center"/>
        </w:trPr>
        <w:tc>
          <w:tcPr>
            <w:tcW w:w="5000" w:type="pct"/>
            <w:gridSpan w:val="3"/>
            <w:shd w:val="clear" w:color="auto" w:fill="F2F2F2"/>
          </w:tcPr>
          <w:p w14:paraId="39258D1E"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4E2CF4F4" w14:textId="77777777" w:rsidTr="00F8331B">
        <w:trPr>
          <w:trHeight w:val="678"/>
          <w:jc w:val="center"/>
        </w:trPr>
        <w:tc>
          <w:tcPr>
            <w:tcW w:w="2506" w:type="pct"/>
            <w:gridSpan w:val="2"/>
            <w:shd w:val="clear" w:color="auto" w:fill="F2F2F2"/>
          </w:tcPr>
          <w:p w14:paraId="4BED2A6C" w14:textId="77777777" w:rsidR="00FE5259" w:rsidRPr="00380B24" w:rsidRDefault="00FE5259">
            <w:pPr>
              <w:spacing w:before="40" w:after="40"/>
              <w:rPr>
                <w:noProof/>
                <w:sz w:val="20"/>
                <w:lang w:eastAsia="ja-JP"/>
              </w:rPr>
            </w:pPr>
            <w:r w:rsidRPr="00380B24">
              <w:rPr>
                <w:noProof/>
                <w:sz w:val="20"/>
                <w:lang w:eastAsia="ja-JP"/>
              </w:rPr>
              <w:t>OQ1: The high workload periods identified</w:t>
            </w:r>
          </w:p>
        </w:tc>
        <w:tc>
          <w:tcPr>
            <w:tcW w:w="2494" w:type="pct"/>
            <w:shd w:val="clear" w:color="auto" w:fill="F2F2F2"/>
          </w:tcPr>
          <w:p w14:paraId="6481447A" w14:textId="77777777" w:rsidR="00FE5259" w:rsidRPr="00380B24" w:rsidRDefault="00FE5259">
            <w:pPr>
              <w:spacing w:before="40" w:after="40"/>
              <w:rPr>
                <w:noProof/>
                <w:sz w:val="20"/>
                <w:lang w:eastAsia="ja-JP"/>
              </w:rPr>
            </w:pPr>
            <w:r w:rsidRPr="00380B24">
              <w:rPr>
                <w:noProof/>
                <w:sz w:val="20"/>
                <w:lang w:eastAsia="ja-JP"/>
              </w:rPr>
              <w:t>The periods of high workload are analysed where relevant</w:t>
            </w:r>
          </w:p>
        </w:tc>
      </w:tr>
      <w:tr w:rsidR="00FE5259" w:rsidRPr="00380B24" w14:paraId="1FAD35BD" w14:textId="77777777" w:rsidTr="00F8331B">
        <w:trPr>
          <w:trHeight w:val="207"/>
          <w:jc w:val="center"/>
        </w:trPr>
        <w:tc>
          <w:tcPr>
            <w:tcW w:w="2506" w:type="pct"/>
            <w:gridSpan w:val="2"/>
            <w:shd w:val="clear" w:color="auto" w:fill="F2F2F2"/>
          </w:tcPr>
          <w:p w14:paraId="2DBE1F6A" w14:textId="77777777" w:rsidR="00FE5259" w:rsidRPr="00380B24" w:rsidRDefault="00FE5259">
            <w:pPr>
              <w:spacing w:before="40" w:after="40"/>
              <w:rPr>
                <w:noProof/>
                <w:sz w:val="20"/>
                <w:lang w:eastAsia="ja-JP"/>
              </w:rPr>
            </w:pPr>
            <w:r w:rsidRPr="00380B24">
              <w:rPr>
                <w:noProof/>
                <w:sz w:val="20"/>
                <w:lang w:eastAsia="ja-JP"/>
              </w:rPr>
              <w:t xml:space="preserve">OQ2: Tasks were implemented during the period of high workload </w:t>
            </w:r>
          </w:p>
        </w:tc>
        <w:tc>
          <w:tcPr>
            <w:tcW w:w="2494" w:type="pct"/>
            <w:shd w:val="clear" w:color="auto" w:fill="F2F2F2"/>
          </w:tcPr>
          <w:p w14:paraId="71C7F920" w14:textId="77777777" w:rsidR="00FE5259" w:rsidRPr="00380B24" w:rsidRDefault="00FE5259">
            <w:pPr>
              <w:spacing w:before="40" w:after="40"/>
              <w:rPr>
                <w:noProof/>
                <w:sz w:val="20"/>
                <w:lang w:eastAsia="ja-JP"/>
              </w:rPr>
            </w:pPr>
            <w:r w:rsidRPr="00380B24">
              <w:rPr>
                <w:noProof/>
                <w:sz w:val="20"/>
                <w:lang w:eastAsia="ja-JP"/>
              </w:rPr>
              <w:t>Findings of other evaluation questions indicate that ENISA kept performing its tasks during the period of high workload</w:t>
            </w:r>
          </w:p>
        </w:tc>
      </w:tr>
      <w:tr w:rsidR="00FE5259" w:rsidRPr="00380B24" w14:paraId="5E2CB27B" w14:textId="77777777" w:rsidTr="00F8331B">
        <w:trPr>
          <w:jc w:val="center"/>
        </w:trPr>
        <w:tc>
          <w:tcPr>
            <w:tcW w:w="5000" w:type="pct"/>
            <w:gridSpan w:val="3"/>
            <w:shd w:val="clear" w:color="auto" w:fill="F2F2F2"/>
          </w:tcPr>
          <w:p w14:paraId="46F5C8FF"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2B0F92A7" w14:textId="77777777" w:rsidTr="00F8331B">
        <w:trPr>
          <w:jc w:val="center"/>
        </w:trPr>
        <w:tc>
          <w:tcPr>
            <w:tcW w:w="5000" w:type="pct"/>
            <w:gridSpan w:val="3"/>
            <w:shd w:val="clear" w:color="auto" w:fill="F2F2F2"/>
          </w:tcPr>
          <w:p w14:paraId="73C7FC56" w14:textId="77777777" w:rsidR="00FE5259" w:rsidRPr="00380B24" w:rsidRDefault="00FE5259" w:rsidP="00EF1EE7">
            <w:pPr>
              <w:numPr>
                <w:ilvl w:val="0"/>
                <w:numId w:val="16"/>
              </w:numPr>
              <w:spacing w:before="40" w:after="40"/>
              <w:contextualSpacing/>
              <w:jc w:val="both"/>
              <w:rPr>
                <w:noProof/>
                <w:sz w:val="20"/>
                <w:lang w:eastAsia="ja-JP"/>
              </w:rPr>
            </w:pPr>
            <w:r w:rsidRPr="00380B24">
              <w:rPr>
                <w:noProof/>
                <w:sz w:val="20"/>
                <w:lang w:eastAsia="ja-JP"/>
              </w:rPr>
              <w:t>Desk research</w:t>
            </w:r>
          </w:p>
          <w:p w14:paraId="5A285F69" w14:textId="77777777" w:rsidR="00FE5259" w:rsidRPr="00380B24" w:rsidRDefault="00FE5259" w:rsidP="00EF1EE7">
            <w:pPr>
              <w:numPr>
                <w:ilvl w:val="0"/>
                <w:numId w:val="16"/>
              </w:numPr>
              <w:spacing w:before="40" w:after="40"/>
              <w:contextualSpacing/>
              <w:jc w:val="both"/>
              <w:rPr>
                <w:bCs/>
                <w:noProof/>
                <w:sz w:val="20"/>
                <w:lang w:eastAsia="ja-JP"/>
              </w:rPr>
            </w:pPr>
            <w:r w:rsidRPr="00380B24">
              <w:rPr>
                <w:bCs/>
                <w:noProof/>
                <w:sz w:val="20"/>
                <w:lang w:eastAsia="ja-JP"/>
              </w:rPr>
              <w:t>Interviews</w:t>
            </w:r>
          </w:p>
          <w:p w14:paraId="59E115D6" w14:textId="77777777" w:rsidR="00FE5259" w:rsidRPr="00380B24" w:rsidRDefault="00FE5259" w:rsidP="00EF1EE7">
            <w:pPr>
              <w:numPr>
                <w:ilvl w:val="0"/>
                <w:numId w:val="16"/>
              </w:numPr>
              <w:spacing w:before="40" w:after="40"/>
              <w:contextualSpacing/>
              <w:jc w:val="both"/>
              <w:rPr>
                <w:noProof/>
                <w:sz w:val="20"/>
                <w:lang w:eastAsia="ja-JP"/>
              </w:rPr>
            </w:pPr>
            <w:r w:rsidRPr="00380B24">
              <w:rPr>
                <w:noProof/>
                <w:sz w:val="20"/>
                <w:lang w:eastAsia="ja-JP"/>
              </w:rPr>
              <w:t>Survey</w:t>
            </w:r>
          </w:p>
        </w:tc>
      </w:tr>
    </w:tbl>
    <w:p w14:paraId="0F79D754" w14:textId="77777777" w:rsidR="00FE5259" w:rsidRPr="00380B24" w:rsidRDefault="00FE5259" w:rsidP="00FE5259">
      <w:pPr>
        <w:spacing w:before="40" w:after="40" w:line="240" w:lineRule="auto"/>
        <w:rPr>
          <w:rFonts w:eastAsia="Arial" w:cs="Times New Roman"/>
          <w:noProof/>
          <w:sz w:val="20"/>
          <w:szCs w:val="20"/>
          <w:lang w:eastAsia="ja-JP"/>
        </w:rPr>
      </w:pPr>
    </w:p>
    <w:tbl>
      <w:tblPr>
        <w:tblStyle w:val="Standardtableforma8"/>
        <w:tblW w:w="5000" w:type="pct"/>
        <w:jc w:val="center"/>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379"/>
        <w:gridCol w:w="4005"/>
        <w:gridCol w:w="7384"/>
      </w:tblGrid>
      <w:tr w:rsidR="00FE5259" w:rsidRPr="00380B24" w14:paraId="709FB25D" w14:textId="77777777" w:rsidTr="00F8331B">
        <w:trPr>
          <w:cnfStyle w:val="100000000000" w:firstRow="1" w:lastRow="0" w:firstColumn="0" w:lastColumn="0" w:oddVBand="0" w:evenVBand="0" w:oddHBand="0" w:evenHBand="0" w:firstRowFirstColumn="0" w:firstRowLastColumn="0" w:lastRowFirstColumn="0" w:lastRowLastColumn="0"/>
          <w:trHeight w:val="56"/>
          <w:jc w:val="center"/>
        </w:trPr>
        <w:tc>
          <w:tcPr>
            <w:tcW w:w="1144" w:type="pct"/>
            <w:shd w:val="clear" w:color="auto" w:fill="C6D9F1" w:themeFill="text2" w:themeFillTint="33"/>
          </w:tcPr>
          <w:p w14:paraId="50467001" w14:textId="77777777" w:rsidR="00FE5259" w:rsidRPr="00380B24" w:rsidRDefault="00FE5259">
            <w:pPr>
              <w:spacing w:before="40" w:after="40"/>
              <w:rPr>
                <w:b/>
                <w:i/>
                <w:iCs/>
                <w:noProof/>
                <w:color w:val="000000" w:themeColor="text1"/>
                <w:sz w:val="20"/>
                <w:lang w:eastAsia="ja-JP"/>
              </w:rPr>
            </w:pPr>
            <w:r w:rsidRPr="00380B24">
              <w:rPr>
                <w:b/>
                <w:i/>
                <w:iCs/>
                <w:noProof/>
                <w:color w:val="000000" w:themeColor="text1"/>
                <w:sz w:val="20"/>
                <w:lang w:eastAsia="ja-JP"/>
              </w:rPr>
              <w:t>Efficiency</w:t>
            </w:r>
          </w:p>
          <w:p w14:paraId="3943C2EF" w14:textId="77777777" w:rsidR="00FE5259" w:rsidRPr="00380B24" w:rsidRDefault="00FE5259">
            <w:pPr>
              <w:spacing w:before="40" w:after="40"/>
              <w:rPr>
                <w:b/>
                <w:noProof/>
                <w:color w:val="000000" w:themeColor="text1"/>
                <w:sz w:val="20"/>
                <w:lang w:eastAsia="ja-JP"/>
              </w:rPr>
            </w:pPr>
            <w:r w:rsidRPr="00380B24">
              <w:rPr>
                <w:b/>
                <w:noProof/>
                <w:color w:val="000000" w:themeColor="text1"/>
                <w:sz w:val="20"/>
                <w:lang w:eastAsia="ja-JP"/>
              </w:rPr>
              <w:t>EQ3, ENISA</w:t>
            </w:r>
          </w:p>
        </w:tc>
        <w:tc>
          <w:tcPr>
            <w:tcW w:w="3856" w:type="pct"/>
            <w:gridSpan w:val="2"/>
            <w:shd w:val="clear" w:color="auto" w:fill="C6D9F1" w:themeFill="text2" w:themeFillTint="33"/>
          </w:tcPr>
          <w:p w14:paraId="779A2C3A" w14:textId="7AC4C3A7" w:rsidR="00FE5259" w:rsidRPr="00380B24" w:rsidRDefault="00FE5259">
            <w:pPr>
              <w:spacing w:before="40" w:after="40"/>
              <w:rPr>
                <w:b/>
                <w:noProof/>
                <w:color w:val="000000" w:themeColor="text1"/>
                <w:sz w:val="20"/>
                <w:lang w:eastAsia="ja-JP"/>
              </w:rPr>
            </w:pPr>
            <w:r w:rsidRPr="00380B24">
              <w:rPr>
                <w:b/>
                <w:noProof/>
                <w:color w:val="000000" w:themeColor="text1"/>
                <w:sz w:val="20"/>
                <w:lang w:eastAsia="ja-JP"/>
              </w:rPr>
              <w:t>To what extent have ENISA’s internal organisation, governance and procedures been conducive to its efficiency and what administrative costs and burdens do</w:t>
            </w:r>
            <w:r w:rsidR="00C80F48" w:rsidRPr="00380B24">
              <w:rPr>
                <w:b/>
                <w:noProof/>
                <w:color w:val="000000" w:themeColor="text1"/>
                <w:sz w:val="20"/>
                <w:lang w:eastAsia="ja-JP"/>
              </w:rPr>
              <w:t xml:space="preserve"> they </w:t>
            </w:r>
            <w:r w:rsidRPr="00380B24">
              <w:rPr>
                <w:b/>
                <w:noProof/>
                <w:color w:val="000000" w:themeColor="text1"/>
                <w:sz w:val="20"/>
                <w:lang w:eastAsia="ja-JP"/>
              </w:rPr>
              <w:t xml:space="preserve">create and </w:t>
            </w:r>
            <w:r w:rsidR="00C80F48" w:rsidRPr="00380B24">
              <w:rPr>
                <w:b/>
                <w:noProof/>
                <w:color w:val="000000" w:themeColor="text1"/>
                <w:sz w:val="20"/>
                <w:lang w:eastAsia="ja-JP"/>
              </w:rPr>
              <w:t xml:space="preserve">for </w:t>
            </w:r>
            <w:r w:rsidRPr="00380B24">
              <w:rPr>
                <w:b/>
                <w:noProof/>
                <w:color w:val="000000" w:themeColor="text1"/>
                <w:sz w:val="20"/>
                <w:lang w:eastAsia="ja-JP"/>
              </w:rPr>
              <w:t>whom?</w:t>
            </w:r>
          </w:p>
        </w:tc>
      </w:tr>
      <w:tr w:rsidR="00FE5259" w:rsidRPr="00380B24" w14:paraId="16114759" w14:textId="77777777" w:rsidTr="00F8331B">
        <w:trPr>
          <w:trHeight w:val="229"/>
          <w:jc w:val="center"/>
        </w:trPr>
        <w:tc>
          <w:tcPr>
            <w:tcW w:w="5000" w:type="pct"/>
            <w:gridSpan w:val="3"/>
            <w:shd w:val="clear" w:color="auto" w:fill="F2F2F2"/>
          </w:tcPr>
          <w:p w14:paraId="398A9F62"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3519B405" w14:textId="77777777" w:rsidTr="00F8331B">
        <w:trPr>
          <w:jc w:val="center"/>
        </w:trPr>
        <w:tc>
          <w:tcPr>
            <w:tcW w:w="5000" w:type="pct"/>
            <w:gridSpan w:val="3"/>
            <w:shd w:val="clear" w:color="auto" w:fill="F2F2F2"/>
          </w:tcPr>
          <w:p w14:paraId="2FEAE585" w14:textId="7CA2AEE4" w:rsidR="00FE5259" w:rsidRPr="00380B24" w:rsidRDefault="00FE5259" w:rsidP="00EF1EE7">
            <w:pPr>
              <w:numPr>
                <w:ilvl w:val="0"/>
                <w:numId w:val="26"/>
              </w:numPr>
              <w:spacing w:before="40" w:after="40"/>
              <w:contextualSpacing/>
              <w:jc w:val="both"/>
              <w:rPr>
                <w:bCs/>
                <w:noProof/>
                <w:sz w:val="20"/>
                <w:lang w:eastAsia="ja-JP"/>
              </w:rPr>
            </w:pPr>
            <w:r w:rsidRPr="00380B24">
              <w:rPr>
                <w:bCs/>
                <w:noProof/>
                <w:sz w:val="20"/>
                <w:lang w:eastAsia="ja-JP"/>
              </w:rPr>
              <w:t>O</w:t>
            </w:r>
            <w:r w:rsidR="002F3E48" w:rsidRPr="00380B24">
              <w:rPr>
                <w:bCs/>
                <w:noProof/>
                <w:sz w:val="20"/>
                <w:lang w:eastAsia="ja-JP"/>
              </w:rPr>
              <w:t>Q</w:t>
            </w:r>
            <w:r w:rsidRPr="00380B24">
              <w:rPr>
                <w:bCs/>
                <w:noProof/>
                <w:sz w:val="20"/>
                <w:lang w:eastAsia="ja-JP"/>
              </w:rPr>
              <w:t xml:space="preserve">1: To what extent do ENISA’s internal organisation, governance and procedures </w:t>
            </w:r>
            <w:r w:rsidRPr="00380B24">
              <w:rPr>
                <w:noProof/>
                <w:sz w:val="20"/>
                <w:lang w:eastAsia="ja-JP"/>
              </w:rPr>
              <w:t xml:space="preserve">support its ability to perform its tasks, given its mandate and size? </w:t>
            </w:r>
          </w:p>
          <w:p w14:paraId="6173DE08" w14:textId="7D49864F" w:rsidR="00FE5259" w:rsidRPr="00380B24" w:rsidRDefault="00FE5259" w:rsidP="00EF1EE7">
            <w:pPr>
              <w:numPr>
                <w:ilvl w:val="0"/>
                <w:numId w:val="26"/>
              </w:numPr>
              <w:spacing w:before="40" w:after="40"/>
              <w:contextualSpacing/>
              <w:jc w:val="both"/>
              <w:rPr>
                <w:bCs/>
                <w:noProof/>
                <w:sz w:val="20"/>
                <w:lang w:eastAsia="ja-JP"/>
              </w:rPr>
            </w:pPr>
            <w:r w:rsidRPr="00380B24">
              <w:rPr>
                <w:noProof/>
                <w:sz w:val="20"/>
                <w:lang w:eastAsia="ja-JP"/>
              </w:rPr>
              <w:t>O</w:t>
            </w:r>
            <w:r w:rsidR="002F3E48" w:rsidRPr="00380B24">
              <w:rPr>
                <w:noProof/>
                <w:sz w:val="20"/>
                <w:lang w:eastAsia="ja-JP"/>
              </w:rPr>
              <w:t>Q</w:t>
            </w:r>
            <w:r w:rsidRPr="00380B24">
              <w:rPr>
                <w:noProof/>
                <w:sz w:val="20"/>
                <w:lang w:eastAsia="ja-JP"/>
              </w:rPr>
              <w:t xml:space="preserve">2: How does the balance of operational staff and administrative support staff affect the implementation of </w:t>
            </w:r>
            <w:r w:rsidR="002F3E48" w:rsidRPr="00380B24">
              <w:rPr>
                <w:noProof/>
                <w:sz w:val="20"/>
                <w:lang w:eastAsia="ja-JP"/>
              </w:rPr>
              <w:t xml:space="preserve">ENISA’s </w:t>
            </w:r>
            <w:r w:rsidRPr="00380B24">
              <w:rPr>
                <w:noProof/>
                <w:sz w:val="20"/>
                <w:lang w:eastAsia="ja-JP"/>
              </w:rPr>
              <w:t xml:space="preserve">tasks and </w:t>
            </w:r>
            <w:r w:rsidR="002F3E48" w:rsidRPr="00380B24">
              <w:rPr>
                <w:noProof/>
                <w:sz w:val="20"/>
                <w:lang w:eastAsia="ja-JP"/>
              </w:rPr>
              <w:t>the</w:t>
            </w:r>
            <w:r w:rsidRPr="00380B24">
              <w:rPr>
                <w:noProof/>
                <w:sz w:val="20"/>
                <w:lang w:eastAsia="ja-JP"/>
              </w:rPr>
              <w:t xml:space="preserve"> achievement of </w:t>
            </w:r>
            <w:r w:rsidR="002F3E48" w:rsidRPr="00380B24">
              <w:rPr>
                <w:noProof/>
                <w:sz w:val="20"/>
                <w:lang w:eastAsia="ja-JP"/>
              </w:rPr>
              <w:t xml:space="preserve">its </w:t>
            </w:r>
            <w:r w:rsidRPr="00380B24">
              <w:rPr>
                <w:noProof/>
                <w:sz w:val="20"/>
                <w:lang w:eastAsia="ja-JP"/>
              </w:rPr>
              <w:t xml:space="preserve">objectives? </w:t>
            </w:r>
          </w:p>
        </w:tc>
      </w:tr>
      <w:tr w:rsidR="00FE5259" w:rsidRPr="00380B24" w14:paraId="6A26EFFA" w14:textId="77777777" w:rsidTr="00F8331B">
        <w:trPr>
          <w:jc w:val="center"/>
        </w:trPr>
        <w:tc>
          <w:tcPr>
            <w:tcW w:w="5000" w:type="pct"/>
            <w:gridSpan w:val="3"/>
            <w:shd w:val="clear" w:color="auto" w:fill="F2F2F2"/>
          </w:tcPr>
          <w:p w14:paraId="361BF8DC" w14:textId="77777777" w:rsidR="00FE5259" w:rsidRPr="00380B24" w:rsidRDefault="00FE5259">
            <w:pPr>
              <w:spacing w:before="40" w:after="40"/>
              <w:rPr>
                <w:bCs/>
                <w:noProof/>
                <w:sz w:val="20"/>
                <w:lang w:eastAsia="ja-JP"/>
              </w:rPr>
            </w:pPr>
            <w:r w:rsidRPr="00380B24">
              <w:rPr>
                <w:b/>
                <w:caps/>
                <w:noProof/>
                <w:sz w:val="20"/>
                <w:lang w:eastAsia="ja-JP"/>
              </w:rPr>
              <w:t>Judgement criteria and INDICATORS</w:t>
            </w:r>
          </w:p>
        </w:tc>
      </w:tr>
      <w:tr w:rsidR="00FE5259" w:rsidRPr="00380B24" w14:paraId="3107253D" w14:textId="77777777" w:rsidTr="00F8331B">
        <w:trPr>
          <w:trHeight w:val="414"/>
          <w:jc w:val="center"/>
        </w:trPr>
        <w:tc>
          <w:tcPr>
            <w:tcW w:w="2500" w:type="pct"/>
            <w:gridSpan w:val="2"/>
            <w:shd w:val="clear" w:color="auto" w:fill="F2F2F2"/>
          </w:tcPr>
          <w:p w14:paraId="72D144C6" w14:textId="77777777" w:rsidR="00FE5259" w:rsidRPr="00380B24" w:rsidRDefault="00FE5259">
            <w:pPr>
              <w:spacing w:before="40" w:after="40"/>
              <w:rPr>
                <w:noProof/>
                <w:sz w:val="20"/>
                <w:lang w:eastAsia="ja-JP"/>
              </w:rPr>
            </w:pPr>
            <w:r w:rsidRPr="00380B24">
              <w:rPr>
                <w:noProof/>
                <w:sz w:val="20"/>
                <w:lang w:eastAsia="ja-JP"/>
              </w:rPr>
              <w:t>OQ1: The extent to which ENISA’s internal organisation, governance and procedures are fit for purpose without excessive costs and major administrative burdens</w:t>
            </w:r>
          </w:p>
        </w:tc>
        <w:tc>
          <w:tcPr>
            <w:tcW w:w="2500" w:type="pct"/>
            <w:shd w:val="clear" w:color="auto" w:fill="F2F2F2"/>
          </w:tcPr>
          <w:p w14:paraId="614862E7" w14:textId="77777777" w:rsidR="00FE5259" w:rsidRPr="00380B24" w:rsidRDefault="00FE5259">
            <w:pPr>
              <w:spacing w:before="40" w:after="40"/>
              <w:rPr>
                <w:noProof/>
                <w:sz w:val="20"/>
                <w:lang w:eastAsia="ja-JP"/>
              </w:rPr>
            </w:pPr>
            <w:r w:rsidRPr="00380B24">
              <w:rPr>
                <w:noProof/>
                <w:sz w:val="20"/>
                <w:lang w:eastAsia="ja-JP"/>
              </w:rPr>
              <w:t>Alignment of ENISA’s internal organisation, governance and procedures with its mandate and size; the volume of administrative costs and administrative burdens; IAS and ECA opinions on the governance of ENISA</w:t>
            </w:r>
          </w:p>
        </w:tc>
      </w:tr>
      <w:tr w:rsidR="00FE5259" w:rsidRPr="00380B24" w14:paraId="6597992E" w14:textId="77777777" w:rsidTr="00F8331B">
        <w:trPr>
          <w:trHeight w:val="414"/>
          <w:jc w:val="center"/>
        </w:trPr>
        <w:tc>
          <w:tcPr>
            <w:tcW w:w="2500" w:type="pct"/>
            <w:gridSpan w:val="2"/>
            <w:shd w:val="clear" w:color="auto" w:fill="F2F2F2"/>
          </w:tcPr>
          <w:p w14:paraId="7A2C6F85" w14:textId="77777777" w:rsidR="00FE5259" w:rsidRPr="00380B24" w:rsidRDefault="00FE5259">
            <w:pPr>
              <w:spacing w:before="40" w:after="40"/>
              <w:rPr>
                <w:noProof/>
                <w:sz w:val="20"/>
                <w:lang w:eastAsia="ja-JP"/>
              </w:rPr>
            </w:pPr>
            <w:r w:rsidRPr="00380B24">
              <w:rPr>
                <w:noProof/>
                <w:sz w:val="20"/>
                <w:lang w:eastAsia="ja-JP"/>
              </w:rPr>
              <w:t>OQ2: The balance between operational and administrative support staff is appropriate</w:t>
            </w:r>
          </w:p>
        </w:tc>
        <w:tc>
          <w:tcPr>
            <w:tcW w:w="2500" w:type="pct"/>
            <w:shd w:val="clear" w:color="auto" w:fill="F2F2F2"/>
          </w:tcPr>
          <w:p w14:paraId="15BF43C5" w14:textId="77777777" w:rsidR="00FE5259" w:rsidRPr="00380B24" w:rsidRDefault="00FE5259">
            <w:pPr>
              <w:spacing w:before="40" w:after="40"/>
              <w:rPr>
                <w:noProof/>
                <w:sz w:val="20"/>
                <w:lang w:eastAsia="ja-JP"/>
              </w:rPr>
            </w:pPr>
            <w:r w:rsidRPr="00380B24">
              <w:rPr>
                <w:noProof/>
                <w:sz w:val="20"/>
                <w:lang w:eastAsia="ja-JP"/>
              </w:rPr>
              <w:t>Number and share of administrative and operational staff; staff performance management indicators; qualitative opinion of interviewed staff members</w:t>
            </w:r>
          </w:p>
        </w:tc>
      </w:tr>
      <w:tr w:rsidR="00FE5259" w:rsidRPr="00380B24" w14:paraId="390106A0" w14:textId="77777777" w:rsidTr="00F8331B">
        <w:trPr>
          <w:jc w:val="center"/>
        </w:trPr>
        <w:tc>
          <w:tcPr>
            <w:tcW w:w="5000" w:type="pct"/>
            <w:gridSpan w:val="3"/>
            <w:shd w:val="clear" w:color="auto" w:fill="F2F2F2"/>
          </w:tcPr>
          <w:p w14:paraId="02CACC01" w14:textId="77777777" w:rsidR="00FE5259" w:rsidRPr="00380B24" w:rsidRDefault="00FE5259">
            <w:pPr>
              <w:spacing w:before="40" w:after="40"/>
              <w:rPr>
                <w:bCs/>
                <w:noProof/>
                <w:sz w:val="20"/>
                <w:lang w:eastAsia="ja-JP"/>
              </w:rPr>
            </w:pPr>
            <w:r w:rsidRPr="00380B24">
              <w:rPr>
                <w:b/>
                <w:caps/>
                <w:noProof/>
                <w:sz w:val="20"/>
                <w:lang w:eastAsia="ja-JP"/>
              </w:rPr>
              <w:t>Data sources</w:t>
            </w:r>
          </w:p>
        </w:tc>
      </w:tr>
      <w:tr w:rsidR="00FE5259" w:rsidRPr="00380B24" w14:paraId="6693F350" w14:textId="77777777" w:rsidTr="00F8331B">
        <w:trPr>
          <w:jc w:val="center"/>
        </w:trPr>
        <w:tc>
          <w:tcPr>
            <w:tcW w:w="5000" w:type="pct"/>
            <w:gridSpan w:val="3"/>
            <w:shd w:val="clear" w:color="auto" w:fill="F2F2F2"/>
          </w:tcPr>
          <w:p w14:paraId="7767EDCF" w14:textId="77777777" w:rsidR="00FE5259" w:rsidRPr="00380B24" w:rsidRDefault="00FE5259" w:rsidP="00EF1EE7">
            <w:pPr>
              <w:numPr>
                <w:ilvl w:val="0"/>
                <w:numId w:val="26"/>
              </w:numPr>
              <w:spacing w:before="40" w:after="40"/>
              <w:contextualSpacing/>
              <w:jc w:val="both"/>
              <w:rPr>
                <w:noProof/>
                <w:sz w:val="20"/>
                <w:lang w:eastAsia="ja-JP"/>
              </w:rPr>
            </w:pPr>
            <w:r w:rsidRPr="00380B24">
              <w:rPr>
                <w:noProof/>
                <w:sz w:val="20"/>
                <w:lang w:eastAsia="ja-JP"/>
              </w:rPr>
              <w:t xml:space="preserve">Desk research </w:t>
            </w:r>
          </w:p>
          <w:p w14:paraId="691B0C31" w14:textId="77777777" w:rsidR="00FE5259" w:rsidRPr="00380B24" w:rsidRDefault="00FE5259" w:rsidP="00EF1EE7">
            <w:pPr>
              <w:numPr>
                <w:ilvl w:val="0"/>
                <w:numId w:val="26"/>
              </w:numPr>
              <w:spacing w:before="40" w:after="40"/>
              <w:contextualSpacing/>
              <w:jc w:val="both"/>
              <w:rPr>
                <w:bCs/>
                <w:noProof/>
                <w:sz w:val="20"/>
                <w:lang w:eastAsia="ja-JP"/>
              </w:rPr>
            </w:pPr>
            <w:r w:rsidRPr="00380B24">
              <w:rPr>
                <w:bCs/>
                <w:noProof/>
                <w:sz w:val="20"/>
                <w:lang w:eastAsia="ja-JP"/>
              </w:rPr>
              <w:t>Interviews</w:t>
            </w:r>
          </w:p>
          <w:p w14:paraId="4DAFA684" w14:textId="77777777" w:rsidR="00FE5259" w:rsidRPr="00380B24" w:rsidRDefault="00FE5259" w:rsidP="00EF1EE7">
            <w:pPr>
              <w:numPr>
                <w:ilvl w:val="0"/>
                <w:numId w:val="26"/>
              </w:numPr>
              <w:spacing w:before="40" w:after="40"/>
              <w:contextualSpacing/>
              <w:jc w:val="both"/>
              <w:rPr>
                <w:bCs/>
                <w:noProof/>
                <w:sz w:val="20"/>
                <w:lang w:eastAsia="ja-JP"/>
              </w:rPr>
            </w:pPr>
            <w:r w:rsidRPr="00380B24">
              <w:rPr>
                <w:bCs/>
                <w:noProof/>
                <w:sz w:val="20"/>
                <w:lang w:eastAsia="ja-JP"/>
              </w:rPr>
              <w:t>Survey</w:t>
            </w:r>
          </w:p>
        </w:tc>
      </w:tr>
    </w:tbl>
    <w:p w14:paraId="54EA2A57" w14:textId="77777777" w:rsidR="00FE5259" w:rsidRPr="00380B24" w:rsidRDefault="00FE5259" w:rsidP="00FE5259">
      <w:pPr>
        <w:spacing w:before="40" w:after="40" w:line="240" w:lineRule="auto"/>
        <w:rPr>
          <w:rFonts w:eastAsia="Arial" w:cs="Times New Roman"/>
          <w:noProof/>
          <w:sz w:val="20"/>
          <w:szCs w:val="20"/>
          <w:lang w:eastAsia="ja-JP"/>
        </w:rPr>
      </w:pPr>
    </w:p>
    <w:tbl>
      <w:tblPr>
        <w:tblStyle w:val="Standardtableforma8"/>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47"/>
        <w:gridCol w:w="3810"/>
        <w:gridCol w:w="7411"/>
      </w:tblGrid>
      <w:tr w:rsidR="00FE5259" w:rsidRPr="00380B24" w14:paraId="4A2A508A" w14:textId="77777777" w:rsidTr="00FB2A9C">
        <w:trPr>
          <w:cnfStyle w:val="100000000000" w:firstRow="1" w:lastRow="0" w:firstColumn="0" w:lastColumn="0" w:oddVBand="0" w:evenVBand="0" w:oddHBand="0" w:evenHBand="0" w:firstRowFirstColumn="0" w:firstRowLastColumn="0" w:lastRowFirstColumn="0" w:lastRowLastColumn="0"/>
          <w:trHeight w:val="56"/>
        </w:trPr>
        <w:tc>
          <w:tcPr>
            <w:tcW w:w="1201" w:type="pct"/>
            <w:shd w:val="clear" w:color="auto" w:fill="C6D9F1" w:themeFill="text2" w:themeFillTint="33"/>
          </w:tcPr>
          <w:p w14:paraId="3667231F" w14:textId="77777777" w:rsidR="00FE5259" w:rsidRPr="00380B24" w:rsidRDefault="00FE5259">
            <w:pPr>
              <w:spacing w:before="40" w:after="40"/>
              <w:rPr>
                <w:b/>
                <w:i/>
                <w:iCs/>
                <w:noProof/>
                <w:color w:val="000000" w:themeColor="text1"/>
                <w:sz w:val="20"/>
                <w:lang w:eastAsia="ja-JP"/>
              </w:rPr>
            </w:pPr>
            <w:r w:rsidRPr="00380B24">
              <w:rPr>
                <w:b/>
                <w:i/>
                <w:iCs/>
                <w:noProof/>
                <w:color w:val="000000" w:themeColor="text1"/>
                <w:sz w:val="20"/>
                <w:lang w:eastAsia="ja-JP"/>
              </w:rPr>
              <w:t>Efficiency</w:t>
            </w:r>
          </w:p>
          <w:p w14:paraId="2DBB3C19" w14:textId="77777777" w:rsidR="00FE5259" w:rsidRPr="00380B24" w:rsidRDefault="00FE5259">
            <w:pPr>
              <w:spacing w:before="40" w:after="40"/>
              <w:rPr>
                <w:b/>
                <w:noProof/>
                <w:color w:val="000000" w:themeColor="text1"/>
                <w:sz w:val="20"/>
                <w:lang w:eastAsia="ja-JP"/>
              </w:rPr>
            </w:pPr>
            <w:r w:rsidRPr="00380B24">
              <w:rPr>
                <w:b/>
                <w:noProof/>
                <w:color w:val="000000" w:themeColor="text1"/>
                <w:sz w:val="20"/>
                <w:lang w:eastAsia="ja-JP"/>
              </w:rPr>
              <w:t>EQ4, ENISA</w:t>
            </w:r>
          </w:p>
        </w:tc>
        <w:tc>
          <w:tcPr>
            <w:tcW w:w="3799" w:type="pct"/>
            <w:gridSpan w:val="2"/>
            <w:shd w:val="clear" w:color="auto" w:fill="C6D9F1" w:themeFill="text2" w:themeFillTint="33"/>
          </w:tcPr>
          <w:p w14:paraId="02FD4AC6" w14:textId="449E5849" w:rsidR="00FE5259" w:rsidRPr="00380B24" w:rsidRDefault="00FE5259">
            <w:pPr>
              <w:spacing w:before="40" w:after="40"/>
              <w:rPr>
                <w:b/>
                <w:noProof/>
                <w:color w:val="000000" w:themeColor="text1"/>
                <w:sz w:val="20"/>
                <w:lang w:eastAsia="ja-JP"/>
              </w:rPr>
            </w:pPr>
            <w:r w:rsidRPr="00380B24">
              <w:rPr>
                <w:b/>
                <w:noProof/>
                <w:color w:val="000000" w:themeColor="text1"/>
                <w:sz w:val="20"/>
                <w:lang w:eastAsia="ja-JP"/>
              </w:rPr>
              <w:t>What aspects</w:t>
            </w:r>
            <w:r w:rsidR="002F3E48" w:rsidRPr="00380B24">
              <w:rPr>
                <w:b/>
                <w:noProof/>
                <w:color w:val="000000" w:themeColor="text1"/>
                <w:sz w:val="20"/>
                <w:lang w:eastAsia="ja-JP"/>
              </w:rPr>
              <w:t xml:space="preserve">, </w:t>
            </w:r>
            <w:r w:rsidRPr="00380B24">
              <w:rPr>
                <w:b/>
                <w:noProof/>
                <w:color w:val="000000" w:themeColor="text1"/>
                <w:sz w:val="20"/>
                <w:lang w:eastAsia="ja-JP"/>
              </w:rPr>
              <w:t>means</w:t>
            </w:r>
            <w:r w:rsidR="002F3E48" w:rsidRPr="00380B24">
              <w:rPr>
                <w:b/>
                <w:noProof/>
                <w:color w:val="000000" w:themeColor="text1"/>
                <w:sz w:val="20"/>
                <w:lang w:eastAsia="ja-JP"/>
              </w:rPr>
              <w:t xml:space="preserve">, </w:t>
            </w:r>
            <w:r w:rsidRPr="00380B24">
              <w:rPr>
                <w:b/>
                <w:noProof/>
                <w:color w:val="000000" w:themeColor="text1"/>
                <w:sz w:val="20"/>
                <w:lang w:eastAsia="ja-JP"/>
              </w:rPr>
              <w:t>actors or processes render ENISA more or less efficient?</w:t>
            </w:r>
          </w:p>
        </w:tc>
      </w:tr>
      <w:tr w:rsidR="00FE5259" w:rsidRPr="00380B24" w14:paraId="1B735473" w14:textId="77777777" w:rsidTr="00FB2A9C">
        <w:trPr>
          <w:trHeight w:val="229"/>
        </w:trPr>
        <w:tc>
          <w:tcPr>
            <w:tcW w:w="5000" w:type="pct"/>
            <w:gridSpan w:val="3"/>
            <w:shd w:val="clear" w:color="auto" w:fill="F2F2F2"/>
          </w:tcPr>
          <w:p w14:paraId="5460AA55"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0067DBA4" w14:textId="77777777" w:rsidTr="00FB2A9C">
        <w:tc>
          <w:tcPr>
            <w:tcW w:w="5000" w:type="pct"/>
            <w:gridSpan w:val="3"/>
            <w:shd w:val="clear" w:color="auto" w:fill="F2F2F2"/>
          </w:tcPr>
          <w:p w14:paraId="327B83E3" w14:textId="108218F7" w:rsidR="00FE5259" w:rsidRPr="00380B24" w:rsidRDefault="00FE5259" w:rsidP="00EF1EE7">
            <w:pPr>
              <w:numPr>
                <w:ilvl w:val="0"/>
                <w:numId w:val="26"/>
              </w:numPr>
              <w:spacing w:before="40" w:after="40"/>
              <w:contextualSpacing/>
              <w:jc w:val="both"/>
              <w:rPr>
                <w:bCs/>
                <w:noProof/>
                <w:sz w:val="20"/>
                <w:lang w:eastAsia="ja-JP"/>
              </w:rPr>
            </w:pPr>
            <w:r w:rsidRPr="00380B24">
              <w:rPr>
                <w:bCs/>
                <w:noProof/>
                <w:sz w:val="20"/>
                <w:lang w:eastAsia="ja-JP"/>
              </w:rPr>
              <w:t>O</w:t>
            </w:r>
            <w:r w:rsidR="002F3E48" w:rsidRPr="00380B24">
              <w:rPr>
                <w:bCs/>
                <w:noProof/>
                <w:sz w:val="20"/>
                <w:lang w:eastAsia="ja-JP"/>
              </w:rPr>
              <w:t>Q</w:t>
            </w:r>
            <w:r w:rsidRPr="00380B24">
              <w:rPr>
                <w:bCs/>
                <w:noProof/>
                <w:sz w:val="20"/>
                <w:lang w:eastAsia="ja-JP"/>
              </w:rPr>
              <w:t>1: What are the inefficiencies identified in ENISA’s activities?</w:t>
            </w:r>
          </w:p>
          <w:p w14:paraId="477F7993" w14:textId="5EC0ECD5" w:rsidR="00FE5259" w:rsidRPr="00380B24" w:rsidRDefault="00FE5259" w:rsidP="00EF1EE7">
            <w:pPr>
              <w:numPr>
                <w:ilvl w:val="0"/>
                <w:numId w:val="26"/>
              </w:numPr>
              <w:spacing w:before="40" w:after="40"/>
              <w:contextualSpacing/>
              <w:jc w:val="both"/>
              <w:rPr>
                <w:bCs/>
                <w:noProof/>
                <w:sz w:val="20"/>
                <w:lang w:eastAsia="ja-JP"/>
              </w:rPr>
            </w:pPr>
            <w:r w:rsidRPr="00380B24">
              <w:rPr>
                <w:bCs/>
                <w:noProof/>
                <w:sz w:val="20"/>
                <w:lang w:eastAsia="ja-JP"/>
              </w:rPr>
              <w:t>O</w:t>
            </w:r>
            <w:r w:rsidR="002F3E48" w:rsidRPr="00380B24">
              <w:rPr>
                <w:bCs/>
                <w:noProof/>
                <w:sz w:val="20"/>
                <w:lang w:eastAsia="ja-JP"/>
              </w:rPr>
              <w:t>Q</w:t>
            </w:r>
            <w:r w:rsidRPr="00380B24">
              <w:rPr>
                <w:bCs/>
                <w:noProof/>
                <w:sz w:val="20"/>
                <w:lang w:eastAsia="ja-JP"/>
              </w:rPr>
              <w:t xml:space="preserve">2: </w:t>
            </w:r>
            <w:r w:rsidR="002F3E48" w:rsidRPr="00380B24">
              <w:rPr>
                <w:bCs/>
                <w:noProof/>
                <w:sz w:val="20"/>
                <w:lang w:eastAsia="ja-JP"/>
              </w:rPr>
              <w:t xml:space="preserve">Which of ENISA’s </w:t>
            </w:r>
            <w:r w:rsidRPr="00380B24">
              <w:rPr>
                <w:bCs/>
                <w:noProof/>
                <w:sz w:val="20"/>
                <w:lang w:eastAsia="ja-JP"/>
              </w:rPr>
              <w:t>activities are particularly efficiently or inefficiently implemented?</w:t>
            </w:r>
          </w:p>
        </w:tc>
      </w:tr>
      <w:tr w:rsidR="00FE5259" w:rsidRPr="00380B24" w14:paraId="629751AE" w14:textId="77777777" w:rsidTr="00FB2A9C">
        <w:tc>
          <w:tcPr>
            <w:tcW w:w="5000" w:type="pct"/>
            <w:gridSpan w:val="3"/>
            <w:shd w:val="clear" w:color="auto" w:fill="F2F2F2"/>
          </w:tcPr>
          <w:p w14:paraId="2B61D0E3" w14:textId="77777777" w:rsidR="00FE5259" w:rsidRPr="00380B24" w:rsidRDefault="00FE5259">
            <w:pPr>
              <w:spacing w:before="40" w:after="40"/>
              <w:rPr>
                <w:bCs/>
                <w:noProof/>
                <w:sz w:val="20"/>
                <w:lang w:eastAsia="ja-JP"/>
              </w:rPr>
            </w:pPr>
            <w:r w:rsidRPr="00380B24">
              <w:rPr>
                <w:b/>
                <w:caps/>
                <w:noProof/>
                <w:sz w:val="20"/>
                <w:lang w:eastAsia="ja-JP"/>
              </w:rPr>
              <w:t>Judgement criteria and INDICATORS</w:t>
            </w:r>
          </w:p>
        </w:tc>
      </w:tr>
      <w:tr w:rsidR="00FE5259" w:rsidRPr="00380B24" w14:paraId="6C8910AC" w14:textId="77777777" w:rsidTr="00FB2A9C">
        <w:trPr>
          <w:trHeight w:val="178"/>
        </w:trPr>
        <w:tc>
          <w:tcPr>
            <w:tcW w:w="2491" w:type="pct"/>
            <w:gridSpan w:val="2"/>
            <w:shd w:val="clear" w:color="auto" w:fill="F2F2F2"/>
          </w:tcPr>
          <w:p w14:paraId="622577CB" w14:textId="77777777" w:rsidR="00FE5259" w:rsidRPr="00380B24" w:rsidRDefault="00FE5259">
            <w:pPr>
              <w:spacing w:before="40" w:after="40"/>
              <w:rPr>
                <w:noProof/>
                <w:sz w:val="20"/>
                <w:lang w:eastAsia="ja-JP"/>
              </w:rPr>
            </w:pPr>
            <w:r w:rsidRPr="00380B24">
              <w:rPr>
                <w:noProof/>
                <w:sz w:val="20"/>
                <w:lang w:eastAsia="ja-JP"/>
              </w:rPr>
              <w:t>OQ1: ENISA addressed all identified inefficiencies</w:t>
            </w:r>
          </w:p>
        </w:tc>
        <w:tc>
          <w:tcPr>
            <w:tcW w:w="2509" w:type="pct"/>
            <w:vMerge w:val="restart"/>
            <w:shd w:val="clear" w:color="auto" w:fill="F2F2F2"/>
            <w:vAlign w:val="center"/>
          </w:tcPr>
          <w:p w14:paraId="5271A30D" w14:textId="77777777" w:rsidR="00FE5259" w:rsidRPr="00380B24" w:rsidRDefault="00FE5259">
            <w:pPr>
              <w:spacing w:before="40" w:after="40"/>
              <w:rPr>
                <w:bCs/>
                <w:noProof/>
                <w:sz w:val="20"/>
                <w:lang w:eastAsia="ja-JP"/>
              </w:rPr>
            </w:pPr>
            <w:r w:rsidRPr="00380B24">
              <w:rPr>
                <w:bCs/>
                <w:noProof/>
                <w:sz w:val="20"/>
                <w:lang w:eastAsia="ja-JP"/>
              </w:rPr>
              <w:t xml:space="preserve">Findings on the previous efficiency questions and stakeholder perceptions </w:t>
            </w:r>
          </w:p>
        </w:tc>
      </w:tr>
      <w:tr w:rsidR="00FE5259" w:rsidRPr="00380B24" w14:paraId="708080C4" w14:textId="77777777" w:rsidTr="00FB2A9C">
        <w:trPr>
          <w:trHeight w:val="176"/>
        </w:trPr>
        <w:tc>
          <w:tcPr>
            <w:tcW w:w="2491" w:type="pct"/>
            <w:gridSpan w:val="2"/>
            <w:shd w:val="clear" w:color="auto" w:fill="F2F2F2"/>
          </w:tcPr>
          <w:p w14:paraId="6151865A" w14:textId="09AD779A" w:rsidR="00FE5259" w:rsidRPr="00380B24" w:rsidRDefault="00FE5259">
            <w:pPr>
              <w:spacing w:before="40" w:after="40"/>
              <w:rPr>
                <w:noProof/>
                <w:sz w:val="20"/>
                <w:lang w:eastAsia="ja-JP"/>
              </w:rPr>
            </w:pPr>
            <w:r w:rsidRPr="00380B24">
              <w:rPr>
                <w:noProof/>
                <w:sz w:val="20"/>
                <w:lang w:eastAsia="ja-JP"/>
              </w:rPr>
              <w:t xml:space="preserve">OQ2: </w:t>
            </w:r>
            <w:r w:rsidR="00C80F48" w:rsidRPr="00380B24">
              <w:rPr>
                <w:noProof/>
                <w:sz w:val="20"/>
                <w:lang w:eastAsia="ja-JP"/>
              </w:rPr>
              <w:t>G</w:t>
            </w:r>
            <w:r w:rsidRPr="00380B24">
              <w:rPr>
                <w:noProof/>
                <w:sz w:val="20"/>
                <w:lang w:eastAsia="ja-JP"/>
              </w:rPr>
              <w:t xml:space="preserve">ood and bad practices </w:t>
            </w:r>
            <w:r w:rsidR="00C80F48" w:rsidRPr="00380B24">
              <w:rPr>
                <w:noProof/>
                <w:sz w:val="20"/>
                <w:lang w:eastAsia="ja-JP"/>
              </w:rPr>
              <w:t xml:space="preserve">identified </w:t>
            </w:r>
            <w:r w:rsidRPr="00380B24">
              <w:rPr>
                <w:noProof/>
                <w:sz w:val="20"/>
                <w:lang w:eastAsia="ja-JP"/>
              </w:rPr>
              <w:t>in the selected activities</w:t>
            </w:r>
          </w:p>
        </w:tc>
        <w:tc>
          <w:tcPr>
            <w:tcW w:w="2509" w:type="pct"/>
            <w:vMerge/>
            <w:shd w:val="clear" w:color="auto" w:fill="F2F2F2"/>
          </w:tcPr>
          <w:p w14:paraId="0F9C0BE1" w14:textId="77777777" w:rsidR="00FE5259" w:rsidRPr="00380B24" w:rsidRDefault="00FE5259">
            <w:pPr>
              <w:spacing w:before="40" w:after="40"/>
              <w:rPr>
                <w:noProof/>
                <w:sz w:val="20"/>
                <w:lang w:eastAsia="ja-JP"/>
              </w:rPr>
            </w:pPr>
          </w:p>
        </w:tc>
      </w:tr>
      <w:tr w:rsidR="00FE5259" w:rsidRPr="00380B24" w14:paraId="302D1216" w14:textId="77777777" w:rsidTr="00FB2A9C">
        <w:tc>
          <w:tcPr>
            <w:tcW w:w="5000" w:type="pct"/>
            <w:gridSpan w:val="3"/>
            <w:shd w:val="clear" w:color="auto" w:fill="F2F2F2"/>
          </w:tcPr>
          <w:p w14:paraId="1BD0B143" w14:textId="77777777" w:rsidR="00FE5259" w:rsidRPr="00380B24" w:rsidRDefault="00FE5259">
            <w:pPr>
              <w:spacing w:before="40" w:after="40"/>
              <w:rPr>
                <w:bCs/>
                <w:noProof/>
                <w:sz w:val="20"/>
                <w:lang w:eastAsia="ja-JP"/>
              </w:rPr>
            </w:pPr>
            <w:r w:rsidRPr="00380B24">
              <w:rPr>
                <w:b/>
                <w:caps/>
                <w:noProof/>
                <w:sz w:val="20"/>
                <w:lang w:eastAsia="ja-JP"/>
              </w:rPr>
              <w:t>Data sources</w:t>
            </w:r>
          </w:p>
        </w:tc>
      </w:tr>
      <w:tr w:rsidR="00FE5259" w:rsidRPr="00380B24" w14:paraId="7205D51E" w14:textId="77777777" w:rsidTr="00FB2A9C">
        <w:tc>
          <w:tcPr>
            <w:tcW w:w="5000" w:type="pct"/>
            <w:gridSpan w:val="3"/>
            <w:shd w:val="clear" w:color="auto" w:fill="F2F2F2"/>
          </w:tcPr>
          <w:p w14:paraId="4C1B990D" w14:textId="77777777" w:rsidR="00FE5259" w:rsidRPr="00380B24" w:rsidRDefault="00FE5259" w:rsidP="00EF1EE7">
            <w:pPr>
              <w:numPr>
                <w:ilvl w:val="0"/>
                <w:numId w:val="27"/>
              </w:numPr>
              <w:spacing w:before="40" w:after="40"/>
              <w:contextualSpacing/>
              <w:jc w:val="both"/>
              <w:rPr>
                <w:noProof/>
                <w:sz w:val="20"/>
                <w:lang w:eastAsia="ja-JP"/>
              </w:rPr>
            </w:pPr>
            <w:r w:rsidRPr="00380B24">
              <w:rPr>
                <w:noProof/>
                <w:sz w:val="20"/>
                <w:lang w:eastAsia="ja-JP"/>
              </w:rPr>
              <w:t xml:space="preserve">Desk research </w:t>
            </w:r>
          </w:p>
          <w:p w14:paraId="59CB775D" w14:textId="77777777" w:rsidR="00FE5259" w:rsidRPr="00380B24" w:rsidRDefault="00FE5259" w:rsidP="00EF1EE7">
            <w:pPr>
              <w:numPr>
                <w:ilvl w:val="0"/>
                <w:numId w:val="27"/>
              </w:numPr>
              <w:spacing w:before="40" w:after="40"/>
              <w:contextualSpacing/>
              <w:jc w:val="both"/>
              <w:rPr>
                <w:bCs/>
                <w:noProof/>
                <w:sz w:val="20"/>
                <w:lang w:eastAsia="ja-JP"/>
              </w:rPr>
            </w:pPr>
            <w:r w:rsidRPr="00380B24">
              <w:rPr>
                <w:bCs/>
                <w:noProof/>
                <w:sz w:val="20"/>
                <w:lang w:eastAsia="ja-JP"/>
              </w:rPr>
              <w:t>Interviews</w:t>
            </w:r>
          </w:p>
          <w:p w14:paraId="6DAF1D59" w14:textId="77777777" w:rsidR="00FE5259" w:rsidRPr="00380B24" w:rsidRDefault="00FE5259" w:rsidP="00EF1EE7">
            <w:pPr>
              <w:numPr>
                <w:ilvl w:val="0"/>
                <w:numId w:val="27"/>
              </w:numPr>
              <w:spacing w:before="40" w:after="40"/>
              <w:contextualSpacing/>
              <w:jc w:val="both"/>
              <w:rPr>
                <w:noProof/>
                <w:sz w:val="20"/>
                <w:lang w:eastAsia="ja-JP"/>
              </w:rPr>
            </w:pPr>
            <w:r w:rsidRPr="00380B24">
              <w:rPr>
                <w:noProof/>
                <w:sz w:val="20"/>
                <w:lang w:eastAsia="ja-JP"/>
              </w:rPr>
              <w:t>Case studies</w:t>
            </w:r>
          </w:p>
        </w:tc>
      </w:tr>
    </w:tbl>
    <w:p w14:paraId="64CDCE6A" w14:textId="77777777" w:rsidR="00FE5259" w:rsidRPr="00380B24" w:rsidRDefault="00FE5259" w:rsidP="00FE5259">
      <w:pPr>
        <w:spacing w:before="40" w:after="40" w:line="240" w:lineRule="auto"/>
        <w:rPr>
          <w:rFonts w:cs="Times New Roman"/>
          <w:noProof/>
          <w:sz w:val="20"/>
          <w:szCs w:val="20"/>
        </w:rPr>
      </w:pPr>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0A55D2" w:rsidRPr="00380B24" w14:paraId="637D5B61" w14:textId="77777777" w:rsidTr="0C98A873">
        <w:tc>
          <w:tcPr>
            <w:tcW w:w="5000" w:type="pct"/>
            <w:shd w:val="clear" w:color="auto" w:fill="C6D9F1" w:themeFill="text2" w:themeFillTint="33"/>
          </w:tcPr>
          <w:p w14:paraId="2BF7FBA3" w14:textId="77777777" w:rsidR="000A55D2" w:rsidRPr="00380B24" w:rsidRDefault="000A55D2" w:rsidP="000A55D2">
            <w:pPr>
              <w:spacing w:before="40" w:after="40"/>
              <w:rPr>
                <w:rFonts w:ascii="Arial" w:eastAsia="Arial" w:hAnsi="Arial" w:cs="Arial"/>
                <w:b/>
                <w:noProof/>
                <w:color w:val="000000" w:themeColor="text1"/>
                <w:sz w:val="20"/>
              </w:rPr>
            </w:pPr>
            <w:r w:rsidRPr="00380B24">
              <w:rPr>
                <w:b/>
                <w:i/>
                <w:iCs/>
                <w:noProof/>
                <w:color w:val="000000" w:themeColor="text1"/>
                <w:sz w:val="20"/>
                <w:lang w:eastAsia="ja-JP"/>
              </w:rPr>
              <w:t>Evaluation results</w:t>
            </w:r>
          </w:p>
        </w:tc>
      </w:tr>
      <w:tr w:rsidR="000A55D2" w:rsidRPr="00380B24" w14:paraId="140552CB" w14:textId="77777777" w:rsidTr="0C98A873">
        <w:tc>
          <w:tcPr>
            <w:tcW w:w="5000" w:type="pct"/>
            <w:shd w:val="clear" w:color="auto" w:fill="F2F2F2" w:themeFill="background1" w:themeFillShade="F2"/>
          </w:tcPr>
          <w:p w14:paraId="4D4B4D66" w14:textId="055E4777" w:rsidR="00B45B4B" w:rsidRPr="00380B24" w:rsidRDefault="5AA22900" w:rsidP="0C98A873">
            <w:pPr>
              <w:jc w:val="both"/>
              <w:rPr>
                <w:noProof/>
                <w:sz w:val="20"/>
                <w:lang w:eastAsia="ja-JP"/>
              </w:rPr>
            </w:pPr>
            <w:r w:rsidRPr="00380B24">
              <w:rPr>
                <w:noProof/>
                <w:sz w:val="20"/>
                <w:lang w:eastAsia="ja-JP"/>
              </w:rPr>
              <w:t>The evaluation highlighted that while ENISA operated efficiently under its governance structure, it struggled with increasing demands and filling speciali</w:t>
            </w:r>
            <w:r w:rsidR="00A12133" w:rsidRPr="00380B24">
              <w:rPr>
                <w:noProof/>
                <w:sz w:val="20"/>
                <w:lang w:eastAsia="ja-JP"/>
              </w:rPr>
              <w:t>s</w:t>
            </w:r>
            <w:r w:rsidRPr="00380B24">
              <w:rPr>
                <w:noProof/>
                <w:sz w:val="20"/>
                <w:lang w:eastAsia="ja-JP"/>
              </w:rPr>
              <w:t>ed positions due to a global IT and cybersecurity specialist shortage</w:t>
            </w:r>
            <w:r w:rsidR="4C32FB8F" w:rsidRPr="00380B24">
              <w:rPr>
                <w:noProof/>
                <w:sz w:val="20"/>
                <w:lang w:eastAsia="ja-JP"/>
              </w:rPr>
              <w:t xml:space="preserve"> and insufficient resources,</w:t>
            </w:r>
            <w:r w:rsidR="002F7A4D" w:rsidRPr="00380B24">
              <w:rPr>
                <w:noProof/>
                <w:sz w:val="20"/>
                <w:lang w:eastAsia="ja-JP"/>
              </w:rPr>
              <w:t xml:space="preserve"> </w:t>
            </w:r>
            <w:r w:rsidRPr="00380B24">
              <w:rPr>
                <w:noProof/>
                <w:sz w:val="20"/>
                <w:lang w:eastAsia="ja-JP"/>
              </w:rPr>
              <w:t>resulting in task delays and periods of high stress</w:t>
            </w:r>
            <w:r w:rsidR="039DA08D" w:rsidRPr="00380B24">
              <w:rPr>
                <w:noProof/>
                <w:sz w:val="20"/>
                <w:lang w:eastAsia="ja-JP"/>
              </w:rPr>
              <w:t xml:space="preserve"> </w:t>
            </w:r>
            <w:r w:rsidR="00C80F48" w:rsidRPr="00380B24">
              <w:rPr>
                <w:noProof/>
                <w:sz w:val="20"/>
                <w:lang w:eastAsia="ja-JP"/>
              </w:rPr>
              <w:t xml:space="preserve">for </w:t>
            </w:r>
            <w:r w:rsidR="039DA08D" w:rsidRPr="00380B24">
              <w:rPr>
                <w:noProof/>
                <w:sz w:val="20"/>
                <w:lang w:eastAsia="ja-JP"/>
              </w:rPr>
              <w:t>personnel</w:t>
            </w:r>
            <w:r w:rsidRPr="00380B24">
              <w:rPr>
                <w:noProof/>
                <w:sz w:val="20"/>
                <w:lang w:eastAsia="ja-JP"/>
              </w:rPr>
              <w:t xml:space="preserve">. Improvements can be made </w:t>
            </w:r>
            <w:r w:rsidR="62594522" w:rsidRPr="00380B24">
              <w:rPr>
                <w:noProof/>
                <w:sz w:val="20"/>
                <w:lang w:eastAsia="ja-JP"/>
              </w:rPr>
              <w:t xml:space="preserve">to a certain extent </w:t>
            </w:r>
            <w:r w:rsidRPr="00380B24">
              <w:rPr>
                <w:noProof/>
                <w:sz w:val="20"/>
                <w:lang w:eastAsia="ja-JP"/>
              </w:rPr>
              <w:t>by optimi</w:t>
            </w:r>
            <w:r w:rsidR="00A12133" w:rsidRPr="00380B24">
              <w:rPr>
                <w:noProof/>
                <w:sz w:val="20"/>
                <w:lang w:eastAsia="ja-JP"/>
              </w:rPr>
              <w:t>s</w:t>
            </w:r>
            <w:r w:rsidRPr="00380B24">
              <w:rPr>
                <w:noProof/>
                <w:sz w:val="20"/>
                <w:lang w:eastAsia="ja-JP"/>
              </w:rPr>
              <w:t>ing internal workforce management to handle critical tasks, as demonstrated by reallocating 10.5 FTEs for the Cybersecurity Support Action. Additionally, enhancing budget and procurement management could improve internal efficiency and address the downward trend in balancing appropriations.</w:t>
            </w:r>
            <w:r w:rsidR="01BC6C60" w:rsidRPr="00380B24">
              <w:rPr>
                <w:noProof/>
              </w:rPr>
              <w:br/>
            </w:r>
            <w:r w:rsidR="2B51D61D" w:rsidRPr="00380B24">
              <w:rPr>
                <w:noProof/>
                <w:sz w:val="20"/>
                <w:lang w:eastAsia="ja-JP"/>
              </w:rPr>
              <w:t xml:space="preserve">Although ENISA’s budget grew significantly between 2017 and 2023, </w:t>
            </w:r>
            <w:r w:rsidR="00FB2B24" w:rsidRPr="00380B24">
              <w:rPr>
                <w:noProof/>
                <w:sz w:val="20"/>
                <w:lang w:eastAsia="ja-JP"/>
              </w:rPr>
              <w:t>it</w:t>
            </w:r>
            <w:r w:rsidR="2B51D61D" w:rsidRPr="00380B24">
              <w:rPr>
                <w:noProof/>
                <w:sz w:val="20"/>
                <w:lang w:eastAsia="ja-JP"/>
              </w:rPr>
              <w:t xml:space="preserve"> continued to face resource</w:t>
            </w:r>
            <w:r w:rsidR="0726AD00" w:rsidRPr="00380B24">
              <w:rPr>
                <w:noProof/>
                <w:sz w:val="20"/>
                <w:lang w:eastAsia="ja-JP"/>
              </w:rPr>
              <w:t xml:space="preserve"> constrain</w:t>
            </w:r>
            <w:r w:rsidR="00FB2B24" w:rsidRPr="00380B24">
              <w:rPr>
                <w:noProof/>
                <w:sz w:val="20"/>
                <w:lang w:eastAsia="ja-JP"/>
              </w:rPr>
              <w:t>t</w:t>
            </w:r>
            <w:r w:rsidR="0726AD00" w:rsidRPr="00380B24">
              <w:rPr>
                <w:noProof/>
                <w:sz w:val="20"/>
                <w:lang w:eastAsia="ja-JP"/>
              </w:rPr>
              <w:t>s</w:t>
            </w:r>
            <w:r w:rsidR="564E0A57" w:rsidRPr="00380B24">
              <w:rPr>
                <w:noProof/>
                <w:sz w:val="20"/>
                <w:lang w:eastAsia="ja-JP"/>
              </w:rPr>
              <w:t xml:space="preserve"> that impacted its operational efficiency. </w:t>
            </w:r>
          </w:p>
          <w:p w14:paraId="5B2776CC" w14:textId="07B0B3C4" w:rsidR="000A55D2" w:rsidRPr="00380B24" w:rsidRDefault="000A55D2" w:rsidP="5EE4E8B7">
            <w:pPr>
              <w:jc w:val="both"/>
              <w:rPr>
                <w:rFonts w:ascii="Arial" w:eastAsia="Arial" w:hAnsi="Arial" w:cs="Arial"/>
                <w:noProof/>
                <w:sz w:val="20"/>
              </w:rPr>
            </w:pPr>
          </w:p>
        </w:tc>
      </w:tr>
    </w:tbl>
    <w:p w14:paraId="7D21759C" w14:textId="77777777" w:rsidR="000A55D2" w:rsidRPr="00380B24" w:rsidRDefault="000A55D2" w:rsidP="00FE5259">
      <w:pPr>
        <w:spacing w:before="40" w:after="40" w:line="240" w:lineRule="auto"/>
        <w:rPr>
          <w:rFonts w:cs="Times New Roman"/>
          <w:b/>
          <w:bCs/>
          <w:noProof/>
          <w:szCs w:val="20"/>
        </w:rPr>
      </w:pPr>
    </w:p>
    <w:p w14:paraId="15EFB36A" w14:textId="1930B877" w:rsidR="00283D37" w:rsidRPr="00380B24" w:rsidRDefault="00283D37" w:rsidP="00FE5259">
      <w:pPr>
        <w:spacing w:before="40" w:after="40" w:line="240" w:lineRule="auto"/>
        <w:rPr>
          <w:rFonts w:cs="Times New Roman"/>
          <w:b/>
          <w:bCs/>
          <w:noProof/>
          <w:szCs w:val="20"/>
        </w:rPr>
      </w:pPr>
      <w:r w:rsidRPr="00380B24">
        <w:rPr>
          <w:rFonts w:cs="Times New Roman"/>
          <w:b/>
          <w:bCs/>
          <w:noProof/>
          <w:szCs w:val="20"/>
        </w:rPr>
        <w:t>ECCF</w:t>
      </w:r>
    </w:p>
    <w:tbl>
      <w:tblPr>
        <w:tblStyle w:val="Standardtableforma8"/>
        <w:tblW w:w="5000" w:type="pct"/>
        <w:jc w:val="center"/>
        <w:tblLook w:val="04A0" w:firstRow="1" w:lastRow="0" w:firstColumn="1" w:lastColumn="0" w:noHBand="0" w:noVBand="1"/>
      </w:tblPr>
      <w:tblGrid>
        <w:gridCol w:w="3547"/>
        <w:gridCol w:w="3810"/>
        <w:gridCol w:w="7411"/>
      </w:tblGrid>
      <w:tr w:rsidR="00FE5259" w:rsidRPr="00380B24" w14:paraId="28D87F0C" w14:textId="77777777" w:rsidTr="5EE4E8B7">
        <w:trPr>
          <w:cnfStyle w:val="100000000000" w:firstRow="1" w:lastRow="0" w:firstColumn="0" w:lastColumn="0" w:oddVBand="0" w:evenVBand="0" w:oddHBand="0" w:evenHBand="0" w:firstRowFirstColumn="0" w:firstRowLastColumn="0" w:lastRowFirstColumn="0" w:lastRowLastColumn="0"/>
          <w:trHeight w:val="56"/>
          <w:jc w:val="center"/>
        </w:trPr>
        <w:tc>
          <w:tcPr>
            <w:tcW w:w="1201" w:type="pct"/>
            <w:tcBorders>
              <w:top w:val="double" w:sz="4" w:space="0" w:color="auto"/>
              <w:left w:val="double" w:sz="4" w:space="0" w:color="auto"/>
            </w:tcBorders>
            <w:shd w:val="clear" w:color="auto" w:fill="C6D9F1" w:themeFill="text2" w:themeFillTint="33"/>
          </w:tcPr>
          <w:p w14:paraId="4674B5B7" w14:textId="77777777" w:rsidR="00FE5259" w:rsidRPr="00380B24" w:rsidRDefault="00FE5259">
            <w:pPr>
              <w:spacing w:before="40" w:after="40"/>
              <w:rPr>
                <w:b/>
                <w:bCs/>
                <w:i/>
                <w:noProof/>
                <w:color w:val="000000" w:themeColor="text1"/>
                <w:sz w:val="20"/>
                <w:lang w:eastAsia="ja-JP"/>
              </w:rPr>
            </w:pPr>
            <w:r w:rsidRPr="00380B24">
              <w:rPr>
                <w:b/>
                <w:bCs/>
                <w:i/>
                <w:noProof/>
                <w:color w:val="000000" w:themeColor="text1"/>
                <w:sz w:val="20"/>
                <w:lang w:eastAsia="ja-JP"/>
              </w:rPr>
              <w:t>Efficiency</w:t>
            </w:r>
          </w:p>
          <w:p w14:paraId="066BF4F7"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EQ5, ECCF</w:t>
            </w:r>
          </w:p>
        </w:tc>
        <w:tc>
          <w:tcPr>
            <w:tcW w:w="3799" w:type="pct"/>
            <w:gridSpan w:val="2"/>
            <w:tcBorders>
              <w:top w:val="double" w:sz="4" w:space="0" w:color="auto"/>
              <w:right w:val="double" w:sz="4" w:space="0" w:color="auto"/>
            </w:tcBorders>
            <w:shd w:val="clear" w:color="auto" w:fill="C6D9F1" w:themeFill="text2" w:themeFillTint="33"/>
          </w:tcPr>
          <w:p w14:paraId="76A16625"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To what extent has the ECCF been implemented efficiently?</w:t>
            </w:r>
          </w:p>
        </w:tc>
      </w:tr>
      <w:tr w:rsidR="00FE5259" w:rsidRPr="00380B24" w14:paraId="40CA293D" w14:textId="77777777" w:rsidTr="5EE4E8B7">
        <w:trPr>
          <w:trHeight w:val="229"/>
          <w:jc w:val="center"/>
        </w:trPr>
        <w:tc>
          <w:tcPr>
            <w:tcW w:w="5000" w:type="pct"/>
            <w:gridSpan w:val="3"/>
            <w:tcBorders>
              <w:left w:val="double" w:sz="4" w:space="0" w:color="auto"/>
              <w:right w:val="double" w:sz="4" w:space="0" w:color="auto"/>
            </w:tcBorders>
            <w:shd w:val="clear" w:color="auto" w:fill="F2F2F2" w:themeFill="background1" w:themeFillShade="F2"/>
          </w:tcPr>
          <w:p w14:paraId="148EAE87"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6AB75CDA" w14:textId="77777777" w:rsidTr="5EE4E8B7">
        <w:trPr>
          <w:jc w:val="center"/>
        </w:trPr>
        <w:tc>
          <w:tcPr>
            <w:tcW w:w="5000" w:type="pct"/>
            <w:gridSpan w:val="3"/>
            <w:tcBorders>
              <w:left w:val="double" w:sz="4" w:space="0" w:color="auto"/>
              <w:right w:val="double" w:sz="4" w:space="0" w:color="auto"/>
            </w:tcBorders>
            <w:shd w:val="clear" w:color="auto" w:fill="F2F2F2" w:themeFill="background1" w:themeFillShade="F2"/>
          </w:tcPr>
          <w:p w14:paraId="269CEBD8" w14:textId="32A601CF" w:rsidR="00FE5259" w:rsidRPr="00380B24" w:rsidRDefault="00FE5259" w:rsidP="00EF1EE7">
            <w:pPr>
              <w:numPr>
                <w:ilvl w:val="0"/>
                <w:numId w:val="34"/>
              </w:numPr>
              <w:spacing w:before="40" w:after="40"/>
              <w:contextualSpacing/>
              <w:jc w:val="both"/>
              <w:rPr>
                <w:noProof/>
                <w:sz w:val="20"/>
                <w:lang w:eastAsia="ja-JP"/>
              </w:rPr>
            </w:pPr>
            <w:r w:rsidRPr="00380B24">
              <w:rPr>
                <w:noProof/>
                <w:sz w:val="20"/>
                <w:lang w:eastAsia="ja-JP"/>
              </w:rPr>
              <w:t>O</w:t>
            </w:r>
            <w:r w:rsidR="00FB2B24" w:rsidRPr="00380B24">
              <w:rPr>
                <w:noProof/>
                <w:sz w:val="20"/>
                <w:lang w:eastAsia="ja-JP"/>
              </w:rPr>
              <w:t>Q</w:t>
            </w:r>
            <w:r w:rsidRPr="00380B24">
              <w:rPr>
                <w:noProof/>
                <w:sz w:val="20"/>
                <w:lang w:eastAsia="ja-JP"/>
              </w:rPr>
              <w:t xml:space="preserve">1: What benefits have been experienced by Member States </w:t>
            </w:r>
            <w:r w:rsidR="00C80F48" w:rsidRPr="00380B24">
              <w:rPr>
                <w:noProof/>
                <w:sz w:val="20"/>
                <w:lang w:eastAsia="ja-JP"/>
              </w:rPr>
              <w:t>since</w:t>
            </w:r>
            <w:r w:rsidR="00FB2B24" w:rsidRPr="00380B24">
              <w:rPr>
                <w:noProof/>
                <w:sz w:val="20"/>
                <w:lang w:eastAsia="ja-JP"/>
              </w:rPr>
              <w:t xml:space="preserve"> </w:t>
            </w:r>
            <w:r w:rsidRPr="00380B24">
              <w:rPr>
                <w:noProof/>
                <w:sz w:val="20"/>
                <w:lang w:eastAsia="ja-JP"/>
              </w:rPr>
              <w:t>the establishment of the ECCF?</w:t>
            </w:r>
          </w:p>
          <w:p w14:paraId="6D107969" w14:textId="15430BD0" w:rsidR="00FE5259" w:rsidRPr="00380B24" w:rsidRDefault="00FE5259" w:rsidP="00EF1EE7">
            <w:pPr>
              <w:numPr>
                <w:ilvl w:val="0"/>
                <w:numId w:val="34"/>
              </w:numPr>
              <w:spacing w:before="40" w:after="40"/>
              <w:contextualSpacing/>
              <w:jc w:val="both"/>
              <w:rPr>
                <w:noProof/>
                <w:sz w:val="20"/>
                <w:lang w:eastAsia="ja-JP"/>
              </w:rPr>
            </w:pPr>
            <w:r w:rsidRPr="00380B24">
              <w:rPr>
                <w:noProof/>
                <w:sz w:val="20"/>
                <w:lang w:eastAsia="ja-JP"/>
              </w:rPr>
              <w:t>O</w:t>
            </w:r>
            <w:r w:rsidR="00FB2B24" w:rsidRPr="00380B24">
              <w:rPr>
                <w:noProof/>
                <w:sz w:val="20"/>
                <w:lang w:eastAsia="ja-JP"/>
              </w:rPr>
              <w:t>Q</w:t>
            </w:r>
            <w:r w:rsidRPr="00380B24">
              <w:rPr>
                <w:noProof/>
                <w:sz w:val="20"/>
                <w:lang w:eastAsia="ja-JP"/>
              </w:rPr>
              <w:t xml:space="preserve">2: What costs have been borne at national level </w:t>
            </w:r>
            <w:r w:rsidR="00C80F48" w:rsidRPr="00380B24">
              <w:rPr>
                <w:noProof/>
                <w:sz w:val="20"/>
                <w:lang w:eastAsia="ja-JP"/>
              </w:rPr>
              <w:t>since</w:t>
            </w:r>
            <w:r w:rsidR="00FB2B24" w:rsidRPr="00380B24">
              <w:rPr>
                <w:noProof/>
                <w:sz w:val="20"/>
                <w:lang w:eastAsia="ja-JP"/>
              </w:rPr>
              <w:t xml:space="preserve"> </w:t>
            </w:r>
            <w:r w:rsidRPr="00380B24">
              <w:rPr>
                <w:noProof/>
                <w:sz w:val="20"/>
                <w:lang w:eastAsia="ja-JP"/>
              </w:rPr>
              <w:t>the establishment of the ECCF?</w:t>
            </w:r>
          </w:p>
          <w:p w14:paraId="2C0E96F9" w14:textId="7D555D25" w:rsidR="00FE5259" w:rsidRPr="00380B24" w:rsidRDefault="00FE5259" w:rsidP="00EF1EE7">
            <w:pPr>
              <w:numPr>
                <w:ilvl w:val="0"/>
                <w:numId w:val="34"/>
              </w:numPr>
              <w:spacing w:before="40" w:after="40"/>
              <w:contextualSpacing/>
              <w:jc w:val="both"/>
              <w:rPr>
                <w:noProof/>
                <w:sz w:val="20"/>
                <w:lang w:eastAsia="ja-JP"/>
              </w:rPr>
            </w:pPr>
            <w:r w:rsidRPr="00380B24">
              <w:rPr>
                <w:noProof/>
                <w:sz w:val="20"/>
                <w:lang w:eastAsia="ja-JP"/>
              </w:rPr>
              <w:t>O</w:t>
            </w:r>
            <w:r w:rsidR="00FB2B24" w:rsidRPr="00380B24">
              <w:rPr>
                <w:noProof/>
                <w:sz w:val="20"/>
                <w:lang w:eastAsia="ja-JP"/>
              </w:rPr>
              <w:t>Q</w:t>
            </w:r>
            <w:r w:rsidRPr="00380B24">
              <w:rPr>
                <w:noProof/>
                <w:sz w:val="20"/>
                <w:lang w:eastAsia="ja-JP"/>
              </w:rPr>
              <w:t xml:space="preserve">3: What benefits have been experienced at EU level (i.e. Commission, ENISA) </w:t>
            </w:r>
            <w:r w:rsidR="00C80F48" w:rsidRPr="00380B24">
              <w:rPr>
                <w:noProof/>
                <w:sz w:val="20"/>
                <w:lang w:eastAsia="ja-JP"/>
              </w:rPr>
              <w:t>since</w:t>
            </w:r>
            <w:r w:rsidR="00FB2B24" w:rsidRPr="00380B24">
              <w:rPr>
                <w:noProof/>
                <w:sz w:val="20"/>
                <w:lang w:eastAsia="ja-JP"/>
              </w:rPr>
              <w:t xml:space="preserve"> </w:t>
            </w:r>
            <w:r w:rsidRPr="00380B24">
              <w:rPr>
                <w:noProof/>
                <w:sz w:val="20"/>
                <w:lang w:eastAsia="ja-JP"/>
              </w:rPr>
              <w:t>the establishment of the ECCF?</w:t>
            </w:r>
          </w:p>
          <w:p w14:paraId="46C2A29A" w14:textId="0F6F105D" w:rsidR="00FE5259" w:rsidRPr="00380B24" w:rsidRDefault="00FE5259" w:rsidP="00EF1EE7">
            <w:pPr>
              <w:numPr>
                <w:ilvl w:val="0"/>
                <w:numId w:val="34"/>
              </w:numPr>
              <w:spacing w:before="40" w:after="40"/>
              <w:contextualSpacing/>
              <w:jc w:val="both"/>
              <w:rPr>
                <w:noProof/>
                <w:sz w:val="20"/>
                <w:lang w:eastAsia="ja-JP"/>
              </w:rPr>
            </w:pPr>
            <w:r w:rsidRPr="00380B24">
              <w:rPr>
                <w:noProof/>
                <w:sz w:val="20"/>
                <w:lang w:eastAsia="ja-JP"/>
              </w:rPr>
              <w:t>O</w:t>
            </w:r>
            <w:r w:rsidR="00FB2B24" w:rsidRPr="00380B24">
              <w:rPr>
                <w:noProof/>
                <w:sz w:val="20"/>
                <w:lang w:eastAsia="ja-JP"/>
              </w:rPr>
              <w:t>Q</w:t>
            </w:r>
            <w:r w:rsidRPr="00380B24">
              <w:rPr>
                <w:noProof/>
                <w:sz w:val="20"/>
                <w:lang w:eastAsia="ja-JP"/>
              </w:rPr>
              <w:t xml:space="preserve">3: What costs have been borne at EU level (i.e. Commission, ENISA) </w:t>
            </w:r>
            <w:r w:rsidR="00C80F48" w:rsidRPr="00380B24">
              <w:rPr>
                <w:noProof/>
                <w:sz w:val="20"/>
                <w:lang w:eastAsia="ja-JP"/>
              </w:rPr>
              <w:t>since</w:t>
            </w:r>
            <w:r w:rsidR="00FB2B24" w:rsidRPr="00380B24">
              <w:rPr>
                <w:noProof/>
                <w:sz w:val="20"/>
                <w:lang w:eastAsia="ja-JP"/>
              </w:rPr>
              <w:t xml:space="preserve"> </w:t>
            </w:r>
            <w:r w:rsidRPr="00380B24">
              <w:rPr>
                <w:noProof/>
                <w:sz w:val="20"/>
                <w:lang w:eastAsia="ja-JP"/>
              </w:rPr>
              <w:t>the establishment of the ECCF?</w:t>
            </w:r>
          </w:p>
          <w:p w14:paraId="33E4C71C" w14:textId="2577AB4C" w:rsidR="00FE5259" w:rsidRPr="00380B24" w:rsidRDefault="4677CD4D" w:rsidP="5EE4E8B7">
            <w:pPr>
              <w:numPr>
                <w:ilvl w:val="0"/>
                <w:numId w:val="34"/>
              </w:numPr>
              <w:spacing w:before="40" w:after="40"/>
              <w:contextualSpacing/>
              <w:jc w:val="both"/>
              <w:rPr>
                <w:noProof/>
                <w:sz w:val="20"/>
                <w:lang w:eastAsia="ja-JP"/>
              </w:rPr>
            </w:pPr>
            <w:r w:rsidRPr="00380B24">
              <w:rPr>
                <w:noProof/>
                <w:sz w:val="20"/>
                <w:lang w:eastAsia="ja-JP"/>
              </w:rPr>
              <w:t>O</w:t>
            </w:r>
            <w:r w:rsidR="00FB2B24" w:rsidRPr="00380B24">
              <w:rPr>
                <w:noProof/>
                <w:sz w:val="20"/>
                <w:lang w:eastAsia="ja-JP"/>
              </w:rPr>
              <w:t>Q</w:t>
            </w:r>
            <w:r w:rsidRPr="00380B24">
              <w:rPr>
                <w:noProof/>
                <w:sz w:val="20"/>
                <w:lang w:eastAsia="ja-JP"/>
              </w:rPr>
              <w:t xml:space="preserve">4: What benefits have been experienced by businesses and </w:t>
            </w:r>
            <w:r w:rsidR="00C80F48" w:rsidRPr="00380B24">
              <w:rPr>
                <w:noProof/>
                <w:sz w:val="20"/>
                <w:lang w:eastAsia="ja-JP"/>
              </w:rPr>
              <w:t>the general public since</w:t>
            </w:r>
            <w:r w:rsidR="00FB2B24" w:rsidRPr="00380B24">
              <w:rPr>
                <w:noProof/>
                <w:sz w:val="20"/>
                <w:lang w:eastAsia="ja-JP"/>
              </w:rPr>
              <w:t xml:space="preserve"> </w:t>
            </w:r>
            <w:r w:rsidRPr="00380B24">
              <w:rPr>
                <w:noProof/>
                <w:sz w:val="20"/>
                <w:lang w:eastAsia="ja-JP"/>
              </w:rPr>
              <w:t>the establishment of the ECCF?</w:t>
            </w:r>
          </w:p>
        </w:tc>
      </w:tr>
      <w:tr w:rsidR="00FE5259" w:rsidRPr="00380B24" w14:paraId="0EB658B4" w14:textId="77777777" w:rsidTr="5EE4E8B7">
        <w:trPr>
          <w:jc w:val="center"/>
        </w:trPr>
        <w:tc>
          <w:tcPr>
            <w:tcW w:w="5000" w:type="pct"/>
            <w:gridSpan w:val="3"/>
            <w:tcBorders>
              <w:left w:val="double" w:sz="4" w:space="0" w:color="auto"/>
              <w:right w:val="double" w:sz="4" w:space="0" w:color="auto"/>
            </w:tcBorders>
            <w:shd w:val="clear" w:color="auto" w:fill="F2F2F2" w:themeFill="background1" w:themeFillShade="F2"/>
          </w:tcPr>
          <w:p w14:paraId="177215AD"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4330197C" w14:textId="77777777" w:rsidTr="5EE4E8B7">
        <w:trPr>
          <w:trHeight w:val="178"/>
          <w:jc w:val="center"/>
        </w:trPr>
        <w:tc>
          <w:tcPr>
            <w:tcW w:w="2491" w:type="pct"/>
            <w:gridSpan w:val="2"/>
            <w:tcBorders>
              <w:left w:val="double" w:sz="4" w:space="0" w:color="auto"/>
            </w:tcBorders>
            <w:shd w:val="clear" w:color="auto" w:fill="F2F2F2" w:themeFill="background1" w:themeFillShade="F2"/>
          </w:tcPr>
          <w:p w14:paraId="0475B67A" w14:textId="7AF34465" w:rsidR="00FE5259" w:rsidRPr="00380B24" w:rsidRDefault="00FE5259">
            <w:pPr>
              <w:spacing w:before="40" w:after="40"/>
              <w:rPr>
                <w:noProof/>
                <w:sz w:val="20"/>
                <w:lang w:eastAsia="ja-JP"/>
              </w:rPr>
            </w:pPr>
            <w:r w:rsidRPr="00380B24">
              <w:rPr>
                <w:noProof/>
                <w:sz w:val="20"/>
                <w:lang w:eastAsia="ja-JP"/>
              </w:rPr>
              <w:t xml:space="preserve">OQ1: Member States confirm they experienced a set of benefits </w:t>
            </w:r>
            <w:r w:rsidR="00136334" w:rsidRPr="00380B24">
              <w:rPr>
                <w:noProof/>
                <w:sz w:val="20"/>
                <w:lang w:eastAsia="ja-JP"/>
              </w:rPr>
              <w:t xml:space="preserve">as a result of </w:t>
            </w:r>
            <w:r w:rsidRPr="00380B24">
              <w:rPr>
                <w:noProof/>
                <w:sz w:val="20"/>
                <w:lang w:eastAsia="ja-JP"/>
              </w:rPr>
              <w:t>participating in the ECCF, especially compared to SOG-IS-MRA</w:t>
            </w:r>
          </w:p>
        </w:tc>
        <w:tc>
          <w:tcPr>
            <w:tcW w:w="2509" w:type="pct"/>
            <w:tcBorders>
              <w:right w:val="double" w:sz="4" w:space="0" w:color="auto"/>
            </w:tcBorders>
            <w:shd w:val="clear" w:color="auto" w:fill="F2F2F2" w:themeFill="background1" w:themeFillShade="F2"/>
          </w:tcPr>
          <w:p w14:paraId="32E62BEE" w14:textId="19AD6A08" w:rsidR="00FE5259" w:rsidRPr="00380B24" w:rsidRDefault="00FE5259">
            <w:pPr>
              <w:spacing w:before="40" w:after="40"/>
              <w:rPr>
                <w:noProof/>
                <w:sz w:val="20"/>
                <w:lang w:eastAsia="ja-JP"/>
              </w:rPr>
            </w:pPr>
            <w:r w:rsidRPr="00380B24">
              <w:rPr>
                <w:noProof/>
                <w:sz w:val="20"/>
                <w:lang w:eastAsia="ja-JP"/>
              </w:rPr>
              <w:t>Benefits from participating in</w:t>
            </w:r>
            <w:r w:rsidR="00136334" w:rsidRPr="00380B24">
              <w:rPr>
                <w:noProof/>
                <w:sz w:val="20"/>
                <w:lang w:eastAsia="ja-JP"/>
              </w:rPr>
              <w:t>,</w:t>
            </w:r>
            <w:r w:rsidRPr="00380B24">
              <w:rPr>
                <w:noProof/>
                <w:sz w:val="20"/>
                <w:lang w:eastAsia="ja-JP"/>
              </w:rPr>
              <w:t xml:space="preserve"> and issuing certificates valid under</w:t>
            </w:r>
            <w:r w:rsidR="00136334" w:rsidRPr="00380B24">
              <w:rPr>
                <w:noProof/>
                <w:sz w:val="20"/>
                <w:lang w:eastAsia="ja-JP"/>
              </w:rPr>
              <w:t>,</w:t>
            </w:r>
            <w:r w:rsidRPr="00380B24">
              <w:rPr>
                <w:noProof/>
                <w:sz w:val="20"/>
                <w:lang w:eastAsia="ja-JP"/>
              </w:rPr>
              <w:t xml:space="preserve"> the SOG-IS-MRA; benefits from participating in</w:t>
            </w:r>
            <w:r w:rsidR="00136334" w:rsidRPr="00380B24">
              <w:rPr>
                <w:noProof/>
                <w:sz w:val="20"/>
                <w:lang w:eastAsia="ja-JP"/>
              </w:rPr>
              <w:t xml:space="preserve"> the</w:t>
            </w:r>
            <w:r w:rsidRPr="00380B24">
              <w:rPr>
                <w:noProof/>
                <w:sz w:val="20"/>
                <w:lang w:eastAsia="ja-JP"/>
              </w:rPr>
              <w:t xml:space="preserve"> ECCF</w:t>
            </w:r>
          </w:p>
        </w:tc>
      </w:tr>
      <w:tr w:rsidR="00FE5259" w:rsidRPr="00380B24" w14:paraId="461C098B" w14:textId="77777777" w:rsidTr="5EE4E8B7">
        <w:trPr>
          <w:trHeight w:val="176"/>
          <w:jc w:val="center"/>
        </w:trPr>
        <w:tc>
          <w:tcPr>
            <w:tcW w:w="2491" w:type="pct"/>
            <w:gridSpan w:val="2"/>
            <w:tcBorders>
              <w:left w:val="double" w:sz="4" w:space="0" w:color="auto"/>
            </w:tcBorders>
            <w:shd w:val="clear" w:color="auto" w:fill="F2F2F2" w:themeFill="background1" w:themeFillShade="F2"/>
          </w:tcPr>
          <w:p w14:paraId="274E8397" w14:textId="57ACAE6E" w:rsidR="00FE5259" w:rsidRPr="00380B24" w:rsidRDefault="00FE5259">
            <w:pPr>
              <w:spacing w:before="40" w:after="40"/>
              <w:rPr>
                <w:noProof/>
                <w:sz w:val="20"/>
                <w:lang w:eastAsia="ja-JP"/>
              </w:rPr>
            </w:pPr>
            <w:r w:rsidRPr="00380B24">
              <w:rPr>
                <w:noProof/>
                <w:sz w:val="20"/>
                <w:lang w:eastAsia="ja-JP"/>
              </w:rPr>
              <w:t xml:space="preserve">OQ2: Member States confirm they </w:t>
            </w:r>
            <w:r w:rsidR="00136334" w:rsidRPr="00380B24">
              <w:rPr>
                <w:noProof/>
                <w:sz w:val="20"/>
                <w:lang w:eastAsia="ja-JP"/>
              </w:rPr>
              <w:t>incurred</w:t>
            </w:r>
            <w:r w:rsidRPr="00380B24">
              <w:rPr>
                <w:noProof/>
                <w:sz w:val="20"/>
                <w:lang w:eastAsia="ja-JP"/>
              </w:rPr>
              <w:t xml:space="preserve"> a set of costs </w:t>
            </w:r>
            <w:r w:rsidR="00136334" w:rsidRPr="00380B24">
              <w:rPr>
                <w:noProof/>
                <w:sz w:val="20"/>
                <w:lang w:eastAsia="ja-JP"/>
              </w:rPr>
              <w:t xml:space="preserve">as a result of </w:t>
            </w:r>
            <w:r w:rsidRPr="00380B24">
              <w:rPr>
                <w:noProof/>
                <w:sz w:val="20"/>
                <w:lang w:eastAsia="ja-JP"/>
              </w:rPr>
              <w:t>participating in the ECCF</w:t>
            </w:r>
          </w:p>
        </w:tc>
        <w:tc>
          <w:tcPr>
            <w:tcW w:w="2509" w:type="pct"/>
            <w:tcBorders>
              <w:right w:val="double" w:sz="4" w:space="0" w:color="auto"/>
            </w:tcBorders>
            <w:shd w:val="clear" w:color="auto" w:fill="F2F2F2" w:themeFill="background1" w:themeFillShade="F2"/>
          </w:tcPr>
          <w:p w14:paraId="0A1AEDA8" w14:textId="16AC8BCE" w:rsidR="00FE5259" w:rsidRPr="00380B24" w:rsidRDefault="00FE5259">
            <w:pPr>
              <w:spacing w:before="40" w:after="40"/>
              <w:rPr>
                <w:noProof/>
                <w:sz w:val="20"/>
                <w:lang w:eastAsia="ja-JP"/>
              </w:rPr>
            </w:pPr>
            <w:r w:rsidRPr="00380B24">
              <w:rPr>
                <w:noProof/>
                <w:sz w:val="20"/>
                <w:lang w:eastAsia="ja-JP"/>
              </w:rPr>
              <w:t xml:space="preserve">Costs, including administrative and human resources costs, borne </w:t>
            </w:r>
            <w:r w:rsidR="00136334" w:rsidRPr="00380B24">
              <w:rPr>
                <w:noProof/>
                <w:sz w:val="20"/>
                <w:lang w:eastAsia="ja-JP"/>
              </w:rPr>
              <w:t xml:space="preserve">as a result of </w:t>
            </w:r>
            <w:r w:rsidRPr="00380B24">
              <w:rPr>
                <w:noProof/>
                <w:sz w:val="20"/>
                <w:lang w:eastAsia="ja-JP"/>
              </w:rPr>
              <w:t>implement</w:t>
            </w:r>
            <w:r w:rsidR="00136334" w:rsidRPr="00380B24">
              <w:rPr>
                <w:noProof/>
                <w:sz w:val="20"/>
                <w:lang w:eastAsia="ja-JP"/>
              </w:rPr>
              <w:t>ing</w:t>
            </w:r>
            <w:r w:rsidRPr="00380B24">
              <w:rPr>
                <w:noProof/>
                <w:sz w:val="20"/>
                <w:lang w:eastAsia="ja-JP"/>
              </w:rPr>
              <w:t xml:space="preserve"> the ECCF at national level (Member States), including the establishment of national certification authorities</w:t>
            </w:r>
          </w:p>
        </w:tc>
      </w:tr>
      <w:tr w:rsidR="00FE5259" w:rsidRPr="00380B24" w14:paraId="0F97B689" w14:textId="77777777" w:rsidTr="5EE4E8B7">
        <w:trPr>
          <w:trHeight w:val="176"/>
          <w:jc w:val="center"/>
        </w:trPr>
        <w:tc>
          <w:tcPr>
            <w:tcW w:w="2491" w:type="pct"/>
            <w:gridSpan w:val="2"/>
            <w:tcBorders>
              <w:left w:val="double" w:sz="4" w:space="0" w:color="auto"/>
            </w:tcBorders>
            <w:shd w:val="clear" w:color="auto" w:fill="F2F2F2" w:themeFill="background1" w:themeFillShade="F2"/>
          </w:tcPr>
          <w:p w14:paraId="3CA6E639" w14:textId="747C0924" w:rsidR="00FE5259" w:rsidRPr="00380B24" w:rsidRDefault="00FE5259">
            <w:pPr>
              <w:spacing w:before="40" w:after="40"/>
              <w:rPr>
                <w:noProof/>
                <w:sz w:val="20"/>
                <w:lang w:eastAsia="ja-JP"/>
              </w:rPr>
            </w:pPr>
            <w:r w:rsidRPr="00380B24">
              <w:rPr>
                <w:noProof/>
                <w:sz w:val="20"/>
                <w:lang w:eastAsia="ja-JP"/>
              </w:rPr>
              <w:t xml:space="preserve">OQ3: Commission and ENISA confirm they experienced a set of benefits </w:t>
            </w:r>
            <w:r w:rsidR="00136334" w:rsidRPr="00380B24">
              <w:rPr>
                <w:noProof/>
                <w:sz w:val="20"/>
                <w:lang w:eastAsia="ja-JP"/>
              </w:rPr>
              <w:t xml:space="preserve">as a result of </w:t>
            </w:r>
            <w:r w:rsidRPr="00380B24">
              <w:rPr>
                <w:noProof/>
                <w:sz w:val="20"/>
                <w:lang w:eastAsia="ja-JP"/>
              </w:rPr>
              <w:t>participating in the ECCF, especially compared to SOG-IS-MRA</w:t>
            </w:r>
          </w:p>
        </w:tc>
        <w:tc>
          <w:tcPr>
            <w:tcW w:w="2509" w:type="pct"/>
            <w:tcBorders>
              <w:right w:val="double" w:sz="4" w:space="0" w:color="auto"/>
            </w:tcBorders>
            <w:shd w:val="clear" w:color="auto" w:fill="F2F2F2" w:themeFill="background1" w:themeFillShade="F2"/>
          </w:tcPr>
          <w:p w14:paraId="69DAF28B" w14:textId="6ABB1EAD" w:rsidR="00FE5259" w:rsidRPr="00380B24" w:rsidRDefault="00FE5259">
            <w:pPr>
              <w:spacing w:before="40" w:after="40"/>
              <w:rPr>
                <w:noProof/>
                <w:sz w:val="20"/>
                <w:lang w:eastAsia="ja-JP"/>
              </w:rPr>
            </w:pPr>
            <w:r w:rsidRPr="00380B24">
              <w:rPr>
                <w:noProof/>
                <w:sz w:val="20"/>
                <w:lang w:eastAsia="ja-JP"/>
              </w:rPr>
              <w:t>Benefits from participating in, preparing</w:t>
            </w:r>
            <w:r w:rsidR="00B5380B" w:rsidRPr="00380B24">
              <w:rPr>
                <w:noProof/>
                <w:sz w:val="20"/>
                <w:lang w:eastAsia="ja-JP"/>
              </w:rPr>
              <w:t xml:space="preserve"> and</w:t>
            </w:r>
            <w:r w:rsidRPr="00380B24">
              <w:rPr>
                <w:noProof/>
                <w:sz w:val="20"/>
                <w:lang w:eastAsia="ja-JP"/>
              </w:rPr>
              <w:t xml:space="preserve"> adopting certification schemes </w:t>
            </w:r>
          </w:p>
        </w:tc>
      </w:tr>
      <w:tr w:rsidR="00FE5259" w:rsidRPr="00380B24" w14:paraId="5B2AA6FE" w14:textId="77777777" w:rsidTr="5EE4E8B7">
        <w:trPr>
          <w:trHeight w:val="176"/>
          <w:jc w:val="center"/>
        </w:trPr>
        <w:tc>
          <w:tcPr>
            <w:tcW w:w="2491" w:type="pct"/>
            <w:gridSpan w:val="2"/>
            <w:tcBorders>
              <w:left w:val="double" w:sz="4" w:space="0" w:color="auto"/>
            </w:tcBorders>
            <w:shd w:val="clear" w:color="auto" w:fill="F2F2F2" w:themeFill="background1" w:themeFillShade="F2"/>
          </w:tcPr>
          <w:p w14:paraId="4A4258CC" w14:textId="15108F79" w:rsidR="00FE5259" w:rsidRPr="00380B24" w:rsidRDefault="00FE5259">
            <w:pPr>
              <w:spacing w:before="40" w:after="40"/>
              <w:rPr>
                <w:noProof/>
                <w:sz w:val="20"/>
                <w:lang w:eastAsia="ja-JP"/>
              </w:rPr>
            </w:pPr>
            <w:r w:rsidRPr="00380B24">
              <w:rPr>
                <w:noProof/>
                <w:sz w:val="20"/>
                <w:lang w:eastAsia="ja-JP"/>
              </w:rPr>
              <w:t xml:space="preserve">OQ3: Commission and ENISA confirm they </w:t>
            </w:r>
            <w:r w:rsidR="00136334" w:rsidRPr="00380B24">
              <w:rPr>
                <w:noProof/>
                <w:sz w:val="20"/>
                <w:lang w:eastAsia="ja-JP"/>
              </w:rPr>
              <w:t xml:space="preserve">incurred </w:t>
            </w:r>
            <w:r w:rsidRPr="00380B24">
              <w:rPr>
                <w:noProof/>
                <w:sz w:val="20"/>
                <w:lang w:eastAsia="ja-JP"/>
              </w:rPr>
              <w:t xml:space="preserve">a set of costs </w:t>
            </w:r>
            <w:r w:rsidR="00136334" w:rsidRPr="00380B24">
              <w:rPr>
                <w:noProof/>
                <w:sz w:val="20"/>
                <w:lang w:eastAsia="ja-JP"/>
              </w:rPr>
              <w:t xml:space="preserve">as a result of </w:t>
            </w:r>
            <w:r w:rsidRPr="00380B24">
              <w:rPr>
                <w:noProof/>
                <w:sz w:val="20"/>
                <w:lang w:eastAsia="ja-JP"/>
              </w:rPr>
              <w:t>participating in the ECCF</w:t>
            </w:r>
          </w:p>
        </w:tc>
        <w:tc>
          <w:tcPr>
            <w:tcW w:w="2509" w:type="pct"/>
            <w:tcBorders>
              <w:right w:val="double" w:sz="4" w:space="0" w:color="auto"/>
            </w:tcBorders>
            <w:shd w:val="clear" w:color="auto" w:fill="F2F2F2" w:themeFill="background1" w:themeFillShade="F2"/>
          </w:tcPr>
          <w:p w14:paraId="6E555855" w14:textId="375CBF98" w:rsidR="00FE5259" w:rsidRPr="00380B24" w:rsidRDefault="00FE5259">
            <w:pPr>
              <w:spacing w:before="40" w:after="40"/>
              <w:rPr>
                <w:noProof/>
                <w:sz w:val="20"/>
                <w:lang w:eastAsia="ja-JP"/>
              </w:rPr>
            </w:pPr>
            <w:r w:rsidRPr="00380B24">
              <w:rPr>
                <w:noProof/>
                <w:sz w:val="20"/>
                <w:lang w:eastAsia="ja-JP"/>
              </w:rPr>
              <w:t xml:space="preserve">Costs, including administrative and human resources costs, borne </w:t>
            </w:r>
            <w:r w:rsidR="00136334" w:rsidRPr="00380B24">
              <w:rPr>
                <w:noProof/>
                <w:sz w:val="20"/>
                <w:lang w:eastAsia="ja-JP"/>
              </w:rPr>
              <w:t xml:space="preserve">as a result of </w:t>
            </w:r>
            <w:r w:rsidRPr="00380B24">
              <w:rPr>
                <w:noProof/>
                <w:sz w:val="20"/>
                <w:lang w:eastAsia="ja-JP"/>
              </w:rPr>
              <w:t>implement</w:t>
            </w:r>
            <w:r w:rsidR="00136334" w:rsidRPr="00380B24">
              <w:rPr>
                <w:noProof/>
                <w:sz w:val="20"/>
                <w:lang w:eastAsia="ja-JP"/>
              </w:rPr>
              <w:t>ing</w:t>
            </w:r>
            <w:r w:rsidRPr="00380B24">
              <w:rPr>
                <w:noProof/>
                <w:sz w:val="20"/>
                <w:lang w:eastAsia="ja-JP"/>
              </w:rPr>
              <w:t xml:space="preserve"> the ECCF at EU level (Commission, ENISA)</w:t>
            </w:r>
          </w:p>
        </w:tc>
      </w:tr>
      <w:tr w:rsidR="00FE5259" w:rsidRPr="00380B24" w14:paraId="3A05B0C8" w14:textId="77777777" w:rsidTr="5EE4E8B7">
        <w:trPr>
          <w:trHeight w:val="176"/>
          <w:jc w:val="center"/>
        </w:trPr>
        <w:tc>
          <w:tcPr>
            <w:tcW w:w="2491" w:type="pct"/>
            <w:gridSpan w:val="2"/>
            <w:tcBorders>
              <w:left w:val="double" w:sz="4" w:space="0" w:color="auto"/>
            </w:tcBorders>
            <w:shd w:val="clear" w:color="auto" w:fill="F2F2F2" w:themeFill="background1" w:themeFillShade="F2"/>
          </w:tcPr>
          <w:p w14:paraId="0E5550B1" w14:textId="7C2EEB41" w:rsidR="00FE5259" w:rsidRPr="00380B24" w:rsidRDefault="00FE5259">
            <w:pPr>
              <w:spacing w:before="40" w:after="40"/>
              <w:rPr>
                <w:noProof/>
                <w:sz w:val="20"/>
                <w:lang w:eastAsia="ja-JP"/>
              </w:rPr>
            </w:pPr>
            <w:r w:rsidRPr="00380B24">
              <w:rPr>
                <w:noProof/>
                <w:sz w:val="20"/>
                <w:lang w:eastAsia="ja-JP"/>
              </w:rPr>
              <w:t xml:space="preserve">OQ4: Businesses and </w:t>
            </w:r>
            <w:r w:rsidR="00136334" w:rsidRPr="00380B24">
              <w:rPr>
                <w:noProof/>
                <w:sz w:val="20"/>
                <w:lang w:eastAsia="ja-JP"/>
              </w:rPr>
              <w:t xml:space="preserve">the general public </w:t>
            </w:r>
            <w:r w:rsidRPr="00380B24">
              <w:rPr>
                <w:noProof/>
                <w:sz w:val="20"/>
                <w:lang w:eastAsia="ja-JP"/>
              </w:rPr>
              <w:t>confirm they experienced a set of benefits deriving from the ECCF</w:t>
            </w:r>
          </w:p>
        </w:tc>
        <w:tc>
          <w:tcPr>
            <w:tcW w:w="2509" w:type="pct"/>
            <w:tcBorders>
              <w:right w:val="double" w:sz="4" w:space="0" w:color="auto"/>
            </w:tcBorders>
            <w:shd w:val="clear" w:color="auto" w:fill="F2F2F2" w:themeFill="background1" w:themeFillShade="F2"/>
          </w:tcPr>
          <w:p w14:paraId="7A0557C9" w14:textId="2F040FEE" w:rsidR="00FE5259" w:rsidRPr="00380B24" w:rsidRDefault="00FE5259">
            <w:pPr>
              <w:spacing w:before="40" w:after="40"/>
              <w:rPr>
                <w:noProof/>
                <w:sz w:val="20"/>
                <w:lang w:eastAsia="ja-JP"/>
              </w:rPr>
            </w:pPr>
            <w:r w:rsidRPr="00380B24">
              <w:rPr>
                <w:noProof/>
                <w:sz w:val="20"/>
                <w:lang w:eastAsia="ja-JP"/>
              </w:rPr>
              <w:t xml:space="preserve">Benefits in terms of competitiveness for businesses; benefits in terms of more awareness for </w:t>
            </w:r>
            <w:r w:rsidR="00136334" w:rsidRPr="00380B24">
              <w:rPr>
                <w:noProof/>
                <w:sz w:val="20"/>
                <w:lang w:eastAsia="ja-JP"/>
              </w:rPr>
              <w:t>the general public</w:t>
            </w:r>
          </w:p>
        </w:tc>
      </w:tr>
      <w:tr w:rsidR="00FE5259" w:rsidRPr="00380B24" w14:paraId="37DD5C68" w14:textId="77777777" w:rsidTr="5EE4E8B7">
        <w:trPr>
          <w:jc w:val="center"/>
        </w:trPr>
        <w:tc>
          <w:tcPr>
            <w:tcW w:w="5000" w:type="pct"/>
            <w:gridSpan w:val="3"/>
            <w:tcBorders>
              <w:left w:val="double" w:sz="4" w:space="0" w:color="auto"/>
              <w:right w:val="double" w:sz="4" w:space="0" w:color="auto"/>
            </w:tcBorders>
            <w:shd w:val="clear" w:color="auto" w:fill="F2F2F2" w:themeFill="background1" w:themeFillShade="F2"/>
          </w:tcPr>
          <w:p w14:paraId="32EC8CAB"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4D65D044" w14:textId="77777777" w:rsidTr="5EE4E8B7">
        <w:trPr>
          <w:jc w:val="center"/>
        </w:trPr>
        <w:tc>
          <w:tcPr>
            <w:tcW w:w="5000" w:type="pct"/>
            <w:gridSpan w:val="3"/>
            <w:tcBorders>
              <w:left w:val="double" w:sz="4" w:space="0" w:color="auto"/>
              <w:bottom w:val="double" w:sz="4" w:space="0" w:color="auto"/>
              <w:right w:val="double" w:sz="4" w:space="0" w:color="auto"/>
            </w:tcBorders>
            <w:shd w:val="clear" w:color="auto" w:fill="F2F2F2" w:themeFill="background1" w:themeFillShade="F2"/>
          </w:tcPr>
          <w:p w14:paraId="422EC4EB" w14:textId="77777777" w:rsidR="00FE5259" w:rsidRPr="00380B24" w:rsidRDefault="00FE5259" w:rsidP="00EF1EE7">
            <w:pPr>
              <w:numPr>
                <w:ilvl w:val="0"/>
                <w:numId w:val="35"/>
              </w:numPr>
              <w:spacing w:before="40" w:after="40"/>
              <w:contextualSpacing/>
              <w:jc w:val="both"/>
              <w:rPr>
                <w:noProof/>
                <w:sz w:val="20"/>
                <w:lang w:eastAsia="ja-JP"/>
              </w:rPr>
            </w:pPr>
            <w:r w:rsidRPr="00380B24">
              <w:rPr>
                <w:noProof/>
                <w:sz w:val="20"/>
                <w:lang w:eastAsia="ja-JP"/>
              </w:rPr>
              <w:t xml:space="preserve">Desk research </w:t>
            </w:r>
          </w:p>
          <w:p w14:paraId="17453B9F" w14:textId="77777777" w:rsidR="00FE5259" w:rsidRPr="00380B24" w:rsidRDefault="00FE5259" w:rsidP="00EF1EE7">
            <w:pPr>
              <w:numPr>
                <w:ilvl w:val="0"/>
                <w:numId w:val="35"/>
              </w:numPr>
              <w:spacing w:before="40" w:after="40"/>
              <w:contextualSpacing/>
              <w:jc w:val="both"/>
              <w:rPr>
                <w:noProof/>
                <w:sz w:val="20"/>
                <w:lang w:eastAsia="ja-JP"/>
              </w:rPr>
            </w:pPr>
            <w:r w:rsidRPr="00380B24">
              <w:rPr>
                <w:noProof/>
                <w:sz w:val="20"/>
                <w:lang w:eastAsia="ja-JP"/>
              </w:rPr>
              <w:t>Interviews</w:t>
            </w:r>
          </w:p>
          <w:p w14:paraId="560D0AD7" w14:textId="77777777" w:rsidR="00FE5259" w:rsidRPr="00380B24" w:rsidRDefault="00FE5259" w:rsidP="00EF1EE7">
            <w:pPr>
              <w:numPr>
                <w:ilvl w:val="0"/>
                <w:numId w:val="35"/>
              </w:numPr>
              <w:spacing w:before="40" w:after="40"/>
              <w:contextualSpacing/>
              <w:jc w:val="both"/>
              <w:rPr>
                <w:noProof/>
                <w:sz w:val="20"/>
                <w:lang w:eastAsia="ja-JP"/>
              </w:rPr>
            </w:pPr>
            <w:r w:rsidRPr="00380B24">
              <w:rPr>
                <w:noProof/>
                <w:sz w:val="20"/>
                <w:lang w:eastAsia="ja-JP"/>
              </w:rPr>
              <w:t>Survey</w:t>
            </w:r>
          </w:p>
        </w:tc>
      </w:tr>
    </w:tbl>
    <w:p w14:paraId="55F3ABB3" w14:textId="77777777" w:rsidR="00FE5259" w:rsidRPr="00380B24" w:rsidRDefault="00FE5259" w:rsidP="00FE5259">
      <w:pPr>
        <w:spacing w:line="240" w:lineRule="auto"/>
        <w:rPr>
          <w:rFonts w:cs="Times New Roman"/>
          <w:noProof/>
          <w:sz w:val="20"/>
          <w:szCs w:val="20"/>
          <w:lang w:eastAsia="ja-JP"/>
        </w:rPr>
      </w:pPr>
    </w:p>
    <w:tbl>
      <w:tblPr>
        <w:tblStyle w:val="Standardtableforma8"/>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47"/>
        <w:gridCol w:w="3810"/>
        <w:gridCol w:w="7411"/>
      </w:tblGrid>
      <w:tr w:rsidR="00FE5259" w:rsidRPr="00380B24" w14:paraId="5C241C50" w14:textId="77777777" w:rsidTr="00FB2A9C">
        <w:trPr>
          <w:cnfStyle w:val="100000000000" w:firstRow="1" w:lastRow="0" w:firstColumn="0" w:lastColumn="0" w:oddVBand="0" w:evenVBand="0" w:oddHBand="0" w:evenHBand="0" w:firstRowFirstColumn="0" w:firstRowLastColumn="0" w:lastRowFirstColumn="0" w:lastRowLastColumn="0"/>
          <w:trHeight w:val="56"/>
        </w:trPr>
        <w:tc>
          <w:tcPr>
            <w:tcW w:w="1201" w:type="pct"/>
            <w:shd w:val="clear" w:color="auto" w:fill="C6D9F1" w:themeFill="text2" w:themeFillTint="33"/>
          </w:tcPr>
          <w:p w14:paraId="000EDA8E" w14:textId="77777777" w:rsidR="00FE5259" w:rsidRPr="00380B24" w:rsidRDefault="00FE5259">
            <w:pPr>
              <w:rPr>
                <w:b/>
                <w:i/>
                <w:iCs/>
                <w:noProof/>
                <w:color w:val="000000" w:themeColor="text1"/>
                <w:sz w:val="20"/>
                <w:lang w:eastAsia="ja-JP"/>
              </w:rPr>
            </w:pPr>
            <w:r w:rsidRPr="00380B24">
              <w:rPr>
                <w:b/>
                <w:i/>
                <w:iCs/>
                <w:noProof/>
                <w:color w:val="000000" w:themeColor="text1"/>
                <w:sz w:val="20"/>
                <w:lang w:eastAsia="ja-JP"/>
              </w:rPr>
              <w:t>Efficiency</w:t>
            </w:r>
          </w:p>
          <w:p w14:paraId="54E33BF9" w14:textId="77777777" w:rsidR="00FE5259" w:rsidRPr="00380B24" w:rsidRDefault="00FE5259">
            <w:pPr>
              <w:rPr>
                <w:b/>
                <w:noProof/>
                <w:color w:val="000000" w:themeColor="text1"/>
                <w:sz w:val="20"/>
                <w:lang w:eastAsia="ja-JP"/>
              </w:rPr>
            </w:pPr>
            <w:r w:rsidRPr="00380B24">
              <w:rPr>
                <w:b/>
                <w:noProof/>
                <w:color w:val="000000" w:themeColor="text1"/>
                <w:sz w:val="20"/>
                <w:lang w:eastAsia="ja-JP"/>
              </w:rPr>
              <w:t>EQ6, ECCF</w:t>
            </w:r>
          </w:p>
        </w:tc>
        <w:tc>
          <w:tcPr>
            <w:tcW w:w="3799" w:type="pct"/>
            <w:gridSpan w:val="2"/>
            <w:shd w:val="clear" w:color="auto" w:fill="C6D9F1" w:themeFill="text2" w:themeFillTint="33"/>
          </w:tcPr>
          <w:p w14:paraId="2C8096C0" w14:textId="46F834A6" w:rsidR="00FE5259" w:rsidRPr="00380B24" w:rsidRDefault="00FE5259">
            <w:pPr>
              <w:rPr>
                <w:b/>
                <w:noProof/>
                <w:color w:val="000000" w:themeColor="text1"/>
                <w:sz w:val="20"/>
                <w:lang w:eastAsia="ja-JP"/>
              </w:rPr>
            </w:pPr>
            <w:r w:rsidRPr="00380B24">
              <w:rPr>
                <w:b/>
                <w:noProof/>
                <w:color w:val="000000" w:themeColor="text1"/>
                <w:sz w:val="20"/>
                <w:lang w:eastAsia="ja-JP"/>
              </w:rPr>
              <w:t>What aspects</w:t>
            </w:r>
            <w:r w:rsidR="00136334" w:rsidRPr="00380B24">
              <w:rPr>
                <w:b/>
                <w:noProof/>
                <w:color w:val="000000" w:themeColor="text1"/>
                <w:sz w:val="20"/>
                <w:lang w:eastAsia="ja-JP"/>
              </w:rPr>
              <w:t xml:space="preserve">, </w:t>
            </w:r>
            <w:r w:rsidRPr="00380B24">
              <w:rPr>
                <w:b/>
                <w:noProof/>
                <w:color w:val="000000" w:themeColor="text1"/>
                <w:sz w:val="20"/>
                <w:lang w:eastAsia="ja-JP"/>
              </w:rPr>
              <w:t>means</w:t>
            </w:r>
            <w:r w:rsidR="00136334" w:rsidRPr="00380B24">
              <w:rPr>
                <w:b/>
                <w:noProof/>
                <w:color w:val="000000" w:themeColor="text1"/>
                <w:sz w:val="20"/>
                <w:lang w:eastAsia="ja-JP"/>
              </w:rPr>
              <w:t xml:space="preserve">, </w:t>
            </w:r>
            <w:r w:rsidRPr="00380B24">
              <w:rPr>
                <w:b/>
                <w:noProof/>
                <w:color w:val="000000" w:themeColor="text1"/>
                <w:sz w:val="20"/>
                <w:lang w:eastAsia="ja-JP"/>
              </w:rPr>
              <w:t xml:space="preserve">actors or processes render </w:t>
            </w:r>
            <w:r w:rsidR="00C80F48" w:rsidRPr="00380B24">
              <w:rPr>
                <w:b/>
                <w:noProof/>
                <w:color w:val="000000" w:themeColor="text1"/>
                <w:sz w:val="20"/>
                <w:lang w:eastAsia="ja-JP"/>
              </w:rPr>
              <w:t xml:space="preserve">the </w:t>
            </w:r>
            <w:r w:rsidRPr="00380B24">
              <w:rPr>
                <w:b/>
                <w:noProof/>
                <w:color w:val="000000" w:themeColor="text1"/>
                <w:sz w:val="20"/>
                <w:lang w:eastAsia="ja-JP"/>
              </w:rPr>
              <w:t>ECCF more or less efficient?</w:t>
            </w:r>
          </w:p>
        </w:tc>
      </w:tr>
      <w:tr w:rsidR="00FE5259" w:rsidRPr="00380B24" w14:paraId="0C043B4B" w14:textId="77777777" w:rsidTr="00FB2A9C">
        <w:trPr>
          <w:trHeight w:val="229"/>
        </w:trPr>
        <w:tc>
          <w:tcPr>
            <w:tcW w:w="5000" w:type="pct"/>
            <w:gridSpan w:val="3"/>
            <w:shd w:val="clear" w:color="auto" w:fill="F2F2F2"/>
          </w:tcPr>
          <w:p w14:paraId="705F1DB9"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0A76D95F" w14:textId="77777777" w:rsidTr="00FB2A9C">
        <w:tc>
          <w:tcPr>
            <w:tcW w:w="5000" w:type="pct"/>
            <w:gridSpan w:val="3"/>
            <w:shd w:val="clear" w:color="auto" w:fill="F2F2F2"/>
          </w:tcPr>
          <w:p w14:paraId="1963741B" w14:textId="54238910" w:rsidR="00FE5259" w:rsidRPr="00380B24" w:rsidRDefault="00FE5259" w:rsidP="00EF1EE7">
            <w:pPr>
              <w:numPr>
                <w:ilvl w:val="0"/>
                <w:numId w:val="47"/>
              </w:numPr>
              <w:spacing w:before="40" w:after="40"/>
              <w:contextualSpacing/>
              <w:jc w:val="both"/>
              <w:rPr>
                <w:bCs/>
                <w:noProof/>
                <w:sz w:val="20"/>
                <w:lang w:eastAsia="ja-JP"/>
              </w:rPr>
            </w:pPr>
            <w:r w:rsidRPr="00380B24">
              <w:rPr>
                <w:bCs/>
                <w:noProof/>
                <w:sz w:val="20"/>
                <w:lang w:eastAsia="ja-JP"/>
              </w:rPr>
              <w:t>O</w:t>
            </w:r>
            <w:r w:rsidR="00136334" w:rsidRPr="00380B24">
              <w:rPr>
                <w:bCs/>
                <w:noProof/>
                <w:sz w:val="20"/>
                <w:lang w:eastAsia="ja-JP"/>
              </w:rPr>
              <w:t>Q</w:t>
            </w:r>
            <w:r w:rsidRPr="00380B24">
              <w:rPr>
                <w:bCs/>
                <w:noProof/>
                <w:sz w:val="20"/>
                <w:lang w:eastAsia="ja-JP"/>
              </w:rPr>
              <w:t>1: What are the inefficiencies identified in the ECCF’s processes or outputs?</w:t>
            </w:r>
          </w:p>
          <w:p w14:paraId="1769EAB4" w14:textId="0530C931" w:rsidR="00FE5259" w:rsidRPr="00380B24" w:rsidRDefault="00FE5259" w:rsidP="00EF1EE7">
            <w:pPr>
              <w:numPr>
                <w:ilvl w:val="0"/>
                <w:numId w:val="47"/>
              </w:numPr>
              <w:spacing w:before="40" w:after="40"/>
              <w:contextualSpacing/>
              <w:jc w:val="both"/>
              <w:rPr>
                <w:bCs/>
                <w:noProof/>
                <w:sz w:val="20"/>
                <w:lang w:eastAsia="ja-JP"/>
              </w:rPr>
            </w:pPr>
            <w:r w:rsidRPr="00380B24">
              <w:rPr>
                <w:bCs/>
                <w:noProof/>
                <w:sz w:val="20"/>
                <w:lang w:eastAsia="ja-JP"/>
              </w:rPr>
              <w:t>O</w:t>
            </w:r>
            <w:r w:rsidR="00136334" w:rsidRPr="00380B24">
              <w:rPr>
                <w:bCs/>
                <w:noProof/>
                <w:sz w:val="20"/>
                <w:lang w:eastAsia="ja-JP"/>
              </w:rPr>
              <w:t>Q</w:t>
            </w:r>
            <w:r w:rsidRPr="00380B24">
              <w:rPr>
                <w:bCs/>
                <w:noProof/>
                <w:sz w:val="20"/>
                <w:lang w:eastAsia="ja-JP"/>
              </w:rPr>
              <w:t>2: What ECCF activities or processes are particularly efficiently implemented? To what exten</w:t>
            </w:r>
            <w:r w:rsidR="00136334" w:rsidRPr="00380B24">
              <w:rPr>
                <w:bCs/>
                <w:noProof/>
                <w:sz w:val="20"/>
                <w:lang w:eastAsia="ja-JP"/>
              </w:rPr>
              <w:t>t have</w:t>
            </w:r>
            <w:r w:rsidRPr="00380B24">
              <w:rPr>
                <w:bCs/>
                <w:noProof/>
                <w:sz w:val="20"/>
                <w:lang w:eastAsia="ja-JP"/>
              </w:rPr>
              <w:t xml:space="preserve"> the adoption of the Union Rolling Work Programme, the preparation of schemes carried out by ENISA, the opinions provided by the ECCG, </w:t>
            </w:r>
            <w:r w:rsidR="00136334" w:rsidRPr="00380B24">
              <w:rPr>
                <w:bCs/>
                <w:noProof/>
                <w:sz w:val="20"/>
                <w:lang w:eastAsia="ja-JP"/>
              </w:rPr>
              <w:t>a</w:t>
            </w:r>
            <w:r w:rsidRPr="00380B24">
              <w:rPr>
                <w:bCs/>
                <w:noProof/>
                <w:sz w:val="20"/>
                <w:lang w:eastAsia="ja-JP"/>
              </w:rPr>
              <w:t xml:space="preserve">dvice provided by the SCCG and </w:t>
            </w:r>
            <w:r w:rsidR="00136334" w:rsidRPr="00380B24">
              <w:rPr>
                <w:bCs/>
                <w:noProof/>
                <w:sz w:val="20"/>
                <w:lang w:eastAsia="ja-JP"/>
              </w:rPr>
              <w:t>a</w:t>
            </w:r>
            <w:r w:rsidRPr="00380B24">
              <w:rPr>
                <w:bCs/>
                <w:noProof/>
                <w:sz w:val="20"/>
                <w:lang w:eastAsia="ja-JP"/>
              </w:rPr>
              <w:t>d-</w:t>
            </w:r>
            <w:r w:rsidR="00136334" w:rsidRPr="00380B24">
              <w:rPr>
                <w:bCs/>
                <w:noProof/>
                <w:sz w:val="20"/>
                <w:lang w:eastAsia="ja-JP"/>
              </w:rPr>
              <w:t>h</w:t>
            </w:r>
            <w:r w:rsidRPr="00380B24">
              <w:rPr>
                <w:bCs/>
                <w:noProof/>
                <w:sz w:val="20"/>
                <w:lang w:eastAsia="ja-JP"/>
              </w:rPr>
              <w:t xml:space="preserve">oc </w:t>
            </w:r>
            <w:r w:rsidR="00136334" w:rsidRPr="00380B24">
              <w:rPr>
                <w:bCs/>
                <w:noProof/>
                <w:sz w:val="20"/>
                <w:lang w:eastAsia="ja-JP"/>
              </w:rPr>
              <w:t>w</w:t>
            </w:r>
            <w:r w:rsidRPr="00380B24">
              <w:rPr>
                <w:bCs/>
                <w:noProof/>
                <w:sz w:val="20"/>
                <w:lang w:eastAsia="ja-JP"/>
              </w:rPr>
              <w:t xml:space="preserve">orking </w:t>
            </w:r>
            <w:r w:rsidR="00136334" w:rsidRPr="00380B24">
              <w:rPr>
                <w:bCs/>
                <w:noProof/>
                <w:sz w:val="20"/>
                <w:lang w:eastAsia="ja-JP"/>
              </w:rPr>
              <w:t>g</w:t>
            </w:r>
            <w:r w:rsidRPr="00380B24">
              <w:rPr>
                <w:bCs/>
                <w:noProof/>
                <w:sz w:val="20"/>
                <w:lang w:eastAsia="ja-JP"/>
              </w:rPr>
              <w:t xml:space="preserve">roups contributed to the smooth functioning of the </w:t>
            </w:r>
            <w:r w:rsidR="00136334" w:rsidRPr="00380B24">
              <w:rPr>
                <w:bCs/>
                <w:noProof/>
                <w:sz w:val="20"/>
                <w:lang w:eastAsia="ja-JP"/>
              </w:rPr>
              <w:t>ECCF</w:t>
            </w:r>
            <w:r w:rsidRPr="00380B24">
              <w:rPr>
                <w:bCs/>
                <w:noProof/>
                <w:sz w:val="20"/>
                <w:lang w:eastAsia="ja-JP"/>
              </w:rPr>
              <w:t>?</w:t>
            </w:r>
          </w:p>
          <w:p w14:paraId="555DCC63" w14:textId="7B43D37C" w:rsidR="00FE5259" w:rsidRPr="00380B24" w:rsidRDefault="00FE5259" w:rsidP="00EF1EE7">
            <w:pPr>
              <w:numPr>
                <w:ilvl w:val="0"/>
                <w:numId w:val="47"/>
              </w:numPr>
              <w:spacing w:before="40" w:after="40"/>
              <w:contextualSpacing/>
              <w:jc w:val="both"/>
              <w:rPr>
                <w:bCs/>
                <w:noProof/>
                <w:sz w:val="20"/>
                <w:lang w:eastAsia="ja-JP"/>
              </w:rPr>
            </w:pPr>
            <w:r w:rsidRPr="00380B24">
              <w:rPr>
                <w:bCs/>
                <w:noProof/>
                <w:sz w:val="20"/>
                <w:lang w:eastAsia="ja-JP"/>
              </w:rPr>
              <w:t>O</w:t>
            </w:r>
            <w:r w:rsidR="00136334" w:rsidRPr="00380B24">
              <w:rPr>
                <w:bCs/>
                <w:noProof/>
                <w:sz w:val="20"/>
                <w:lang w:eastAsia="ja-JP"/>
              </w:rPr>
              <w:t>Q</w:t>
            </w:r>
            <w:r w:rsidRPr="00380B24">
              <w:rPr>
                <w:bCs/>
                <w:noProof/>
                <w:sz w:val="20"/>
                <w:lang w:eastAsia="ja-JP"/>
              </w:rPr>
              <w:t>3: What are the factors that could be linked to each of the elements that demonstrate efficiencies and inefficiencies?</w:t>
            </w:r>
          </w:p>
        </w:tc>
      </w:tr>
      <w:tr w:rsidR="00FE5259" w:rsidRPr="00380B24" w14:paraId="4E0C85D3" w14:textId="77777777" w:rsidTr="00FB2A9C">
        <w:tc>
          <w:tcPr>
            <w:tcW w:w="5000" w:type="pct"/>
            <w:gridSpan w:val="3"/>
            <w:shd w:val="clear" w:color="auto" w:fill="F2F2F2"/>
          </w:tcPr>
          <w:p w14:paraId="0C7DB81A" w14:textId="77777777" w:rsidR="00FE5259" w:rsidRPr="00380B24" w:rsidRDefault="00FE5259">
            <w:pPr>
              <w:spacing w:before="40" w:after="40"/>
              <w:rPr>
                <w:bCs/>
                <w:noProof/>
                <w:sz w:val="20"/>
                <w:lang w:eastAsia="ja-JP"/>
              </w:rPr>
            </w:pPr>
            <w:r w:rsidRPr="00380B24">
              <w:rPr>
                <w:b/>
                <w:caps/>
                <w:noProof/>
                <w:sz w:val="20"/>
                <w:lang w:eastAsia="ja-JP"/>
              </w:rPr>
              <w:t>Judgement criteria and INDICATORS</w:t>
            </w:r>
          </w:p>
        </w:tc>
      </w:tr>
      <w:tr w:rsidR="00FE5259" w:rsidRPr="00380B24" w14:paraId="4F5338C8" w14:textId="77777777" w:rsidTr="00FB2A9C">
        <w:trPr>
          <w:trHeight w:val="178"/>
        </w:trPr>
        <w:tc>
          <w:tcPr>
            <w:tcW w:w="2491" w:type="pct"/>
            <w:gridSpan w:val="2"/>
            <w:shd w:val="clear" w:color="auto" w:fill="F2F2F2"/>
          </w:tcPr>
          <w:p w14:paraId="5176DB53" w14:textId="77777777" w:rsidR="00FE5259" w:rsidRPr="00380B24" w:rsidRDefault="00FE5259">
            <w:pPr>
              <w:spacing w:before="40" w:after="40"/>
              <w:rPr>
                <w:noProof/>
                <w:sz w:val="20"/>
                <w:lang w:eastAsia="ja-JP"/>
              </w:rPr>
            </w:pPr>
            <w:r w:rsidRPr="00380B24">
              <w:rPr>
                <w:noProof/>
                <w:sz w:val="20"/>
                <w:lang w:eastAsia="ja-JP"/>
              </w:rPr>
              <w:t>OQ1: There are no identified inefficiencies</w:t>
            </w:r>
          </w:p>
        </w:tc>
        <w:tc>
          <w:tcPr>
            <w:tcW w:w="2509" w:type="pct"/>
            <w:vMerge w:val="restart"/>
            <w:shd w:val="clear" w:color="auto" w:fill="F2F2F2"/>
          </w:tcPr>
          <w:p w14:paraId="57C8D9AA" w14:textId="77777777" w:rsidR="00FE5259" w:rsidRPr="00380B24" w:rsidRDefault="00FE5259">
            <w:pPr>
              <w:spacing w:before="40" w:after="40"/>
              <w:rPr>
                <w:bCs/>
                <w:noProof/>
                <w:sz w:val="20"/>
                <w:lang w:eastAsia="ja-JP"/>
              </w:rPr>
            </w:pPr>
            <w:r w:rsidRPr="00380B24">
              <w:rPr>
                <w:bCs/>
                <w:noProof/>
                <w:sz w:val="20"/>
                <w:lang w:eastAsia="ja-JP"/>
              </w:rPr>
              <w:t>Findings on the previous efficiency questions and stakeholder perceptions triangulated with additional data sources.</w:t>
            </w:r>
          </w:p>
        </w:tc>
      </w:tr>
      <w:tr w:rsidR="00FE5259" w:rsidRPr="00380B24" w14:paraId="45033A63" w14:textId="77777777" w:rsidTr="00FB2A9C">
        <w:trPr>
          <w:trHeight w:val="176"/>
        </w:trPr>
        <w:tc>
          <w:tcPr>
            <w:tcW w:w="2491" w:type="pct"/>
            <w:gridSpan w:val="2"/>
            <w:shd w:val="clear" w:color="auto" w:fill="F2F2F2"/>
          </w:tcPr>
          <w:p w14:paraId="46B62B52" w14:textId="77777777" w:rsidR="00FE5259" w:rsidRPr="00380B24" w:rsidRDefault="00FE5259">
            <w:pPr>
              <w:spacing w:before="40" w:after="40"/>
              <w:rPr>
                <w:noProof/>
                <w:sz w:val="20"/>
                <w:lang w:eastAsia="ja-JP"/>
              </w:rPr>
            </w:pPr>
            <w:r w:rsidRPr="00380B24">
              <w:rPr>
                <w:noProof/>
                <w:sz w:val="20"/>
                <w:lang w:eastAsia="ja-JP"/>
              </w:rPr>
              <w:t>OQ2: Identified good practices in the selected activities</w:t>
            </w:r>
          </w:p>
        </w:tc>
        <w:tc>
          <w:tcPr>
            <w:tcW w:w="2509" w:type="pct"/>
            <w:vMerge/>
            <w:shd w:val="clear" w:color="auto" w:fill="F2F2F2"/>
          </w:tcPr>
          <w:p w14:paraId="55A8BA63" w14:textId="77777777" w:rsidR="00FE5259" w:rsidRPr="00380B24" w:rsidRDefault="00FE5259">
            <w:pPr>
              <w:spacing w:before="40" w:after="40"/>
              <w:rPr>
                <w:noProof/>
                <w:sz w:val="20"/>
                <w:lang w:eastAsia="ja-JP"/>
              </w:rPr>
            </w:pPr>
          </w:p>
        </w:tc>
      </w:tr>
      <w:tr w:rsidR="00FE5259" w:rsidRPr="00380B24" w14:paraId="58ED708C" w14:textId="77777777" w:rsidTr="00FB2A9C">
        <w:trPr>
          <w:trHeight w:val="176"/>
        </w:trPr>
        <w:tc>
          <w:tcPr>
            <w:tcW w:w="2491" w:type="pct"/>
            <w:gridSpan w:val="2"/>
            <w:shd w:val="clear" w:color="auto" w:fill="F2F2F2"/>
          </w:tcPr>
          <w:p w14:paraId="27E3BA50" w14:textId="77777777" w:rsidR="00FE5259" w:rsidRPr="00380B24" w:rsidRDefault="00FE5259">
            <w:pPr>
              <w:spacing w:before="40" w:after="40"/>
              <w:rPr>
                <w:noProof/>
                <w:sz w:val="20"/>
                <w:lang w:eastAsia="ja-JP"/>
              </w:rPr>
            </w:pPr>
            <w:r w:rsidRPr="00380B24">
              <w:rPr>
                <w:noProof/>
                <w:sz w:val="20"/>
                <w:lang w:eastAsia="ja-JP"/>
              </w:rPr>
              <w:t>OQ3: Causal factors of efficient and inefficient practices are identified</w:t>
            </w:r>
          </w:p>
        </w:tc>
        <w:tc>
          <w:tcPr>
            <w:tcW w:w="2509" w:type="pct"/>
            <w:vMerge/>
            <w:shd w:val="clear" w:color="auto" w:fill="F2F2F2"/>
          </w:tcPr>
          <w:p w14:paraId="666F5A70" w14:textId="77777777" w:rsidR="00FE5259" w:rsidRPr="00380B24" w:rsidRDefault="00FE5259">
            <w:pPr>
              <w:spacing w:before="40" w:after="40"/>
              <w:rPr>
                <w:noProof/>
                <w:sz w:val="20"/>
                <w:lang w:eastAsia="ja-JP"/>
              </w:rPr>
            </w:pPr>
          </w:p>
        </w:tc>
      </w:tr>
      <w:tr w:rsidR="00FE5259" w:rsidRPr="00380B24" w14:paraId="04F8BD8C" w14:textId="77777777" w:rsidTr="00FB2A9C">
        <w:tc>
          <w:tcPr>
            <w:tcW w:w="5000" w:type="pct"/>
            <w:gridSpan w:val="3"/>
            <w:shd w:val="clear" w:color="auto" w:fill="F2F2F2"/>
          </w:tcPr>
          <w:p w14:paraId="6BA3C63B" w14:textId="77777777" w:rsidR="00FE5259" w:rsidRPr="00380B24" w:rsidRDefault="00FE5259">
            <w:pPr>
              <w:spacing w:before="40" w:after="40"/>
              <w:rPr>
                <w:bCs/>
                <w:noProof/>
                <w:sz w:val="20"/>
                <w:lang w:eastAsia="ja-JP"/>
              </w:rPr>
            </w:pPr>
            <w:r w:rsidRPr="00380B24">
              <w:rPr>
                <w:b/>
                <w:caps/>
                <w:noProof/>
                <w:sz w:val="20"/>
                <w:lang w:eastAsia="ja-JP"/>
              </w:rPr>
              <w:t>Data sources</w:t>
            </w:r>
          </w:p>
        </w:tc>
      </w:tr>
      <w:tr w:rsidR="00FE5259" w:rsidRPr="00380B24" w14:paraId="4C43B21F" w14:textId="77777777" w:rsidTr="00FB2A9C">
        <w:tc>
          <w:tcPr>
            <w:tcW w:w="5000" w:type="pct"/>
            <w:gridSpan w:val="3"/>
            <w:shd w:val="clear" w:color="auto" w:fill="F2F2F2"/>
          </w:tcPr>
          <w:p w14:paraId="558C5DEE" w14:textId="77777777" w:rsidR="00FE5259" w:rsidRPr="00380B24" w:rsidRDefault="00FE5259" w:rsidP="00EF1EE7">
            <w:pPr>
              <w:numPr>
                <w:ilvl w:val="0"/>
                <w:numId w:val="46"/>
              </w:numPr>
              <w:spacing w:before="40" w:after="40"/>
              <w:contextualSpacing/>
              <w:jc w:val="both"/>
              <w:rPr>
                <w:noProof/>
                <w:sz w:val="20"/>
                <w:lang w:eastAsia="ja-JP"/>
              </w:rPr>
            </w:pPr>
            <w:r w:rsidRPr="00380B24">
              <w:rPr>
                <w:noProof/>
                <w:sz w:val="20"/>
                <w:lang w:eastAsia="ja-JP"/>
              </w:rPr>
              <w:t xml:space="preserve">Desk research </w:t>
            </w:r>
          </w:p>
          <w:p w14:paraId="04FC448A" w14:textId="77777777" w:rsidR="00FE5259" w:rsidRPr="00380B24" w:rsidRDefault="00FE5259" w:rsidP="00EF1EE7">
            <w:pPr>
              <w:numPr>
                <w:ilvl w:val="0"/>
                <w:numId w:val="46"/>
              </w:numPr>
              <w:spacing w:before="40" w:after="40"/>
              <w:contextualSpacing/>
              <w:jc w:val="both"/>
              <w:rPr>
                <w:noProof/>
                <w:sz w:val="20"/>
                <w:lang w:eastAsia="ja-JP"/>
              </w:rPr>
            </w:pPr>
            <w:r w:rsidRPr="00380B24">
              <w:rPr>
                <w:noProof/>
                <w:sz w:val="20"/>
                <w:lang w:eastAsia="ja-JP"/>
              </w:rPr>
              <w:t>Interviews</w:t>
            </w:r>
          </w:p>
          <w:p w14:paraId="5CDE03C6" w14:textId="77777777" w:rsidR="00FE5259" w:rsidRPr="00380B24" w:rsidRDefault="00FE5259" w:rsidP="00EF1EE7">
            <w:pPr>
              <w:numPr>
                <w:ilvl w:val="0"/>
                <w:numId w:val="46"/>
              </w:numPr>
              <w:spacing w:before="40" w:after="40"/>
              <w:contextualSpacing/>
              <w:jc w:val="both"/>
              <w:rPr>
                <w:noProof/>
                <w:sz w:val="20"/>
                <w:lang w:eastAsia="ja-JP"/>
              </w:rPr>
            </w:pPr>
            <w:r w:rsidRPr="00380B24">
              <w:rPr>
                <w:noProof/>
                <w:sz w:val="20"/>
                <w:lang w:eastAsia="ja-JP"/>
              </w:rPr>
              <w:t>Survey</w:t>
            </w:r>
          </w:p>
        </w:tc>
      </w:tr>
    </w:tbl>
    <w:p w14:paraId="472E374F" w14:textId="77777777" w:rsidR="000A55D2" w:rsidRPr="00380B24" w:rsidRDefault="000A55D2" w:rsidP="000A55D2">
      <w:pPr>
        <w:rPr>
          <w:noProof/>
          <w:sz w:val="20"/>
          <w:szCs w:val="20"/>
        </w:rPr>
      </w:pPr>
      <w:bookmarkStart w:id="101" w:name="_Toc138265010"/>
      <w:bookmarkStart w:id="102" w:name="_Toc151458065"/>
      <w:bookmarkStart w:id="103" w:name="_Toc152321592"/>
      <w:bookmarkStart w:id="104" w:name="_Toc152513852"/>
      <w:bookmarkStart w:id="105" w:name="_Toc152592638"/>
      <w:bookmarkStart w:id="106" w:name="_Toc165880399"/>
      <w:bookmarkStart w:id="107" w:name="_Toc168425943"/>
      <w:bookmarkStart w:id="108" w:name="_Toc173138009"/>
      <w:bookmarkStart w:id="109" w:name="_Toc173138096"/>
      <w:bookmarkStart w:id="110" w:name="_Toc173520889"/>
      <w:bookmarkStart w:id="111" w:name="_Toc173524274"/>
    </w:p>
    <w:tbl>
      <w:tblPr>
        <w:tblStyle w:val="TableGrid"/>
        <w:tblW w:w="0" w:type="auto"/>
        <w:tblInd w:w="-20"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88"/>
      </w:tblGrid>
      <w:tr w:rsidR="006F3194" w:rsidRPr="00380B24" w14:paraId="0E29FC36" w14:textId="77777777" w:rsidTr="5EE4E8B7">
        <w:tc>
          <w:tcPr>
            <w:tcW w:w="0" w:type="auto"/>
            <w:shd w:val="clear" w:color="auto" w:fill="C6D9F1" w:themeFill="text2" w:themeFillTint="33"/>
          </w:tcPr>
          <w:p w14:paraId="3597732B" w14:textId="77777777" w:rsidR="00935B78" w:rsidRPr="00380B24" w:rsidRDefault="00935B78">
            <w:pPr>
              <w:rPr>
                <w:rFonts w:ascii="Arial" w:eastAsia="Arial" w:hAnsi="Arial" w:cs="Arial"/>
                <w:b/>
                <w:noProof/>
                <w:sz w:val="20"/>
              </w:rPr>
            </w:pPr>
            <w:r w:rsidRPr="00380B24">
              <w:rPr>
                <w:b/>
                <w:i/>
                <w:iCs/>
                <w:noProof/>
                <w:color w:val="000000" w:themeColor="text1"/>
                <w:sz w:val="20"/>
                <w:lang w:eastAsia="ja-JP"/>
              </w:rPr>
              <w:t>Evaluation results</w:t>
            </w:r>
          </w:p>
        </w:tc>
      </w:tr>
      <w:tr w:rsidR="00F820EA" w:rsidRPr="00380B24" w14:paraId="28D74FFF" w14:textId="77777777" w:rsidTr="5EE4E8B7">
        <w:tc>
          <w:tcPr>
            <w:tcW w:w="0" w:type="auto"/>
          </w:tcPr>
          <w:p w14:paraId="7BBD50F2" w14:textId="74153E6B" w:rsidR="00935B78" w:rsidRPr="00380B24" w:rsidRDefault="3CD2FE2F" w:rsidP="5EE4E8B7">
            <w:pPr>
              <w:jc w:val="both"/>
              <w:rPr>
                <w:noProof/>
                <w:sz w:val="20"/>
                <w:shd w:val="clear" w:color="auto" w:fill="F2F2F2" w:themeFill="background1" w:themeFillShade="F2"/>
                <w:lang w:eastAsia="ja-JP"/>
              </w:rPr>
            </w:pPr>
            <w:r w:rsidRPr="00380B24">
              <w:rPr>
                <w:noProof/>
                <w:sz w:val="20"/>
                <w:shd w:val="clear" w:color="auto" w:fill="F2F2F2" w:themeFill="background1" w:themeFillShade="F2"/>
                <w:lang w:eastAsia="ja-JP"/>
              </w:rPr>
              <w:t xml:space="preserve">The efficiency of the ECCF was shaped primarily by challenges related to both the substance and the procedures involved. Issues concerning content included political factors and the technical complexity of the certification schemes, which varied depending on the stakeholders and the specific products or services subject to certification. Procedural difficulties arose from preparation and adoption processes that had not been previously tested and were potentially cumbersome. On the other </w:t>
            </w:r>
            <w:r w:rsidR="33A66752" w:rsidRPr="00380B24">
              <w:rPr>
                <w:noProof/>
                <w:sz w:val="20"/>
                <w:shd w:val="clear" w:color="auto" w:fill="F2F2F2" w:themeFill="background1" w:themeFillShade="F2"/>
                <w:lang w:eastAsia="ja-JP"/>
              </w:rPr>
              <w:t>hand,</w:t>
            </w:r>
            <w:r w:rsidR="01DB0EDE" w:rsidRPr="00380B24">
              <w:rPr>
                <w:noProof/>
                <w:sz w:val="20"/>
                <w:shd w:val="clear" w:color="auto" w:fill="F2F2F2" w:themeFill="background1" w:themeFillShade="F2"/>
                <w:lang w:eastAsia="ja-JP"/>
              </w:rPr>
              <w:t xml:space="preserve"> the</w:t>
            </w:r>
            <w:r w:rsidRPr="00380B24">
              <w:rPr>
                <w:noProof/>
                <w:sz w:val="20"/>
                <w:shd w:val="clear" w:color="auto" w:fill="F2F2F2" w:themeFill="background1" w:themeFillShade="F2"/>
                <w:lang w:eastAsia="ja-JP"/>
              </w:rPr>
              <w:t xml:space="preserve"> voluntary nature of the schemes did not seem to have a notable influence on the ECCF’s efficiency.</w:t>
            </w:r>
            <w:r w:rsidRPr="00380B24" w:rsidDel="00742DC9">
              <w:rPr>
                <w:noProof/>
                <w:sz w:val="20"/>
                <w:shd w:val="clear" w:color="auto" w:fill="F2F2F2" w:themeFill="background1" w:themeFillShade="F2"/>
                <w:lang w:eastAsia="ja-JP"/>
              </w:rPr>
              <w:t xml:space="preserve"> </w:t>
            </w:r>
            <w:r w:rsidR="2C46081B" w:rsidRPr="00380B24">
              <w:rPr>
                <w:noProof/>
                <w:sz w:val="20"/>
                <w:shd w:val="clear" w:color="auto" w:fill="F2F2F2" w:themeFill="background1" w:themeFillShade="F2"/>
                <w:lang w:eastAsia="ja-JP"/>
              </w:rPr>
              <w:t>The formation of dedicated groups and for</w:t>
            </w:r>
            <w:r w:rsidR="0017356C" w:rsidRPr="00380B24">
              <w:rPr>
                <w:noProof/>
                <w:sz w:val="20"/>
                <w:shd w:val="clear" w:color="auto" w:fill="F2F2F2" w:themeFill="background1" w:themeFillShade="F2"/>
                <w:lang w:eastAsia="ja-JP"/>
              </w:rPr>
              <w:t>ums</w:t>
            </w:r>
            <w:r w:rsidR="2C46081B" w:rsidRPr="00380B24">
              <w:rPr>
                <w:noProof/>
                <w:sz w:val="20"/>
                <w:shd w:val="clear" w:color="auto" w:fill="F2F2F2" w:themeFill="background1" w:themeFillShade="F2"/>
                <w:lang w:eastAsia="ja-JP"/>
              </w:rPr>
              <w:t xml:space="preserve"> </w:t>
            </w:r>
            <w:r w:rsidR="2C46081B" w:rsidRPr="00380B24">
              <w:rPr>
                <w:noProof/>
                <w:sz w:val="20"/>
                <w:lang w:eastAsia="ja-JP"/>
              </w:rPr>
              <w:t>facilitated</w:t>
            </w:r>
            <w:r w:rsidR="2C46081B" w:rsidRPr="00380B24">
              <w:rPr>
                <w:noProof/>
                <w:sz w:val="20"/>
                <w:shd w:val="clear" w:color="auto" w:fill="F2F2F2" w:themeFill="background1" w:themeFillShade="F2"/>
                <w:lang w:eastAsia="ja-JP"/>
              </w:rPr>
              <w:t xml:space="preserve"> necessary stakeholder involvement</w:t>
            </w:r>
            <w:r w:rsidR="288B6D02" w:rsidRPr="00380B24">
              <w:rPr>
                <w:noProof/>
                <w:sz w:val="20"/>
                <w:shd w:val="clear" w:color="auto" w:fill="F2F2F2" w:themeFill="background1" w:themeFillShade="F2"/>
                <w:lang w:eastAsia="ja-JP"/>
              </w:rPr>
              <w:t xml:space="preserve"> even though </w:t>
            </w:r>
            <w:r w:rsidR="463B7C27" w:rsidRPr="00380B24">
              <w:rPr>
                <w:noProof/>
                <w:sz w:val="20"/>
                <w:lang w:eastAsia="ja-JP"/>
              </w:rPr>
              <w:t>there remains</w:t>
            </w:r>
            <w:r w:rsidR="463B7C27" w:rsidRPr="00380B24">
              <w:rPr>
                <w:noProof/>
                <w:sz w:val="20"/>
                <w:shd w:val="clear" w:color="auto" w:fill="F2F2F2" w:themeFill="background1" w:themeFillShade="F2"/>
                <w:lang w:eastAsia="ja-JP"/>
              </w:rPr>
              <w:t xml:space="preserve"> substantial room for organisational improvement</w:t>
            </w:r>
            <w:r w:rsidR="3B997C91" w:rsidRPr="00380B24">
              <w:rPr>
                <w:noProof/>
                <w:sz w:val="20"/>
                <w:shd w:val="clear" w:color="auto" w:fill="F2F2F2" w:themeFill="background1" w:themeFillShade="F2"/>
                <w:lang w:eastAsia="ja-JP"/>
              </w:rPr>
              <w:t xml:space="preserve"> and refinement of internal governance</w:t>
            </w:r>
            <w:r w:rsidR="4A77ED81" w:rsidRPr="00380B24">
              <w:rPr>
                <w:noProof/>
                <w:sz w:val="20"/>
                <w:shd w:val="clear" w:color="auto" w:fill="F2F2F2" w:themeFill="background1" w:themeFillShade="F2"/>
                <w:lang w:eastAsia="ja-JP"/>
              </w:rPr>
              <w:t xml:space="preserve">. </w:t>
            </w:r>
          </w:p>
        </w:tc>
      </w:tr>
    </w:tbl>
    <w:p w14:paraId="2965F8F4" w14:textId="77777777" w:rsidR="000A55D2" w:rsidRPr="00380B24" w:rsidRDefault="000A55D2" w:rsidP="000A55D2">
      <w:pPr>
        <w:rPr>
          <w:noProof/>
        </w:rPr>
      </w:pPr>
    </w:p>
    <w:p w14:paraId="6CA2DCD2" w14:textId="755BCBCB" w:rsidR="00FE5259" w:rsidRPr="00380B24" w:rsidRDefault="00FE5259" w:rsidP="00EF77B4">
      <w:pPr>
        <w:pStyle w:val="Heading3"/>
        <w:spacing w:line="240" w:lineRule="auto"/>
        <w:rPr>
          <w:noProof/>
          <w:lang w:eastAsia="ja-JP"/>
        </w:rPr>
      </w:pPr>
      <w:bookmarkStart w:id="112" w:name="_Toc138265009"/>
      <w:bookmarkStart w:id="113" w:name="_Toc151458064"/>
      <w:bookmarkStart w:id="114" w:name="_Toc152321591"/>
      <w:bookmarkStart w:id="115" w:name="_Toc152513851"/>
      <w:bookmarkStart w:id="116" w:name="_Toc152592637"/>
      <w:bookmarkStart w:id="117" w:name="_Toc165880398"/>
      <w:bookmarkStart w:id="118" w:name="_Toc168425942"/>
      <w:bookmarkStart w:id="119" w:name="_Toc173138008"/>
      <w:bookmarkStart w:id="120" w:name="_Toc173138095"/>
      <w:bookmarkStart w:id="121" w:name="_Toc173520890"/>
      <w:bookmarkStart w:id="122" w:name="_Toc173524275"/>
      <w:bookmarkStart w:id="123" w:name="_Toc218855968"/>
      <w:bookmarkStart w:id="124" w:name="_Toc138265011"/>
      <w:bookmarkStart w:id="125" w:name="_Toc151458066"/>
      <w:bookmarkStart w:id="126" w:name="_Toc152321593"/>
      <w:bookmarkStart w:id="127" w:name="_Toc152513853"/>
      <w:bookmarkStart w:id="128" w:name="_Toc152592639"/>
      <w:bookmarkStart w:id="129" w:name="_Toc165880400"/>
      <w:bookmarkStart w:id="130" w:name="_Toc168425944"/>
      <w:bookmarkStart w:id="131" w:name="_Toc173138010"/>
      <w:bookmarkStart w:id="132" w:name="_Toc173138097"/>
      <w:bookmarkEnd w:id="101"/>
      <w:bookmarkEnd w:id="102"/>
      <w:bookmarkEnd w:id="103"/>
      <w:bookmarkEnd w:id="104"/>
      <w:bookmarkEnd w:id="105"/>
      <w:bookmarkEnd w:id="106"/>
      <w:bookmarkEnd w:id="107"/>
      <w:bookmarkEnd w:id="108"/>
      <w:bookmarkEnd w:id="109"/>
      <w:bookmarkEnd w:id="110"/>
      <w:bookmarkEnd w:id="111"/>
      <w:r w:rsidRPr="00380B24">
        <w:rPr>
          <w:noProof/>
          <w:lang w:eastAsia="ja-JP"/>
        </w:rPr>
        <w:t>Coherence</w:t>
      </w:r>
      <w:bookmarkEnd w:id="112"/>
      <w:bookmarkEnd w:id="113"/>
      <w:bookmarkEnd w:id="114"/>
      <w:bookmarkEnd w:id="115"/>
      <w:bookmarkEnd w:id="116"/>
      <w:bookmarkEnd w:id="117"/>
      <w:bookmarkEnd w:id="118"/>
      <w:bookmarkEnd w:id="119"/>
      <w:bookmarkEnd w:id="120"/>
      <w:bookmarkEnd w:id="121"/>
      <w:bookmarkEnd w:id="122"/>
      <w:bookmarkEnd w:id="123"/>
    </w:p>
    <w:p w14:paraId="794E7090" w14:textId="42C9F761" w:rsidR="00B952D6" w:rsidRPr="00380B24" w:rsidRDefault="00B952D6"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 xml:space="preserve">The coherence analysis examined the extent to which the objectives of ENISA and the ECCF align with and complement other initiatives and the work of EU and national bodies in the field of cybersecurity. Specifically, </w:t>
      </w:r>
      <w:r w:rsidR="00772D29" w:rsidRPr="00380B24">
        <w:rPr>
          <w:rFonts w:eastAsia="Arial" w:cs="Times New Roman"/>
          <w:noProof/>
          <w:szCs w:val="24"/>
          <w:lang w:eastAsia="ja-JP"/>
        </w:rPr>
        <w:t xml:space="preserve">the </w:t>
      </w:r>
      <w:r w:rsidRPr="00380B24">
        <w:rPr>
          <w:rFonts w:eastAsia="Arial" w:cs="Times New Roman"/>
          <w:noProof/>
          <w:szCs w:val="24"/>
          <w:lang w:eastAsia="ja-JP"/>
        </w:rPr>
        <w:t xml:space="preserve">external coherence </w:t>
      </w:r>
      <w:r w:rsidR="00772D29" w:rsidRPr="00380B24">
        <w:rPr>
          <w:rFonts w:eastAsia="Arial" w:cs="Times New Roman"/>
          <w:noProof/>
          <w:szCs w:val="24"/>
          <w:lang w:eastAsia="ja-JP"/>
        </w:rPr>
        <w:t xml:space="preserve">analysis </w:t>
      </w:r>
      <w:r w:rsidRPr="00380B24">
        <w:rPr>
          <w:rFonts w:eastAsia="Arial" w:cs="Times New Roman"/>
          <w:noProof/>
          <w:szCs w:val="24"/>
          <w:lang w:eastAsia="ja-JP"/>
        </w:rPr>
        <w:t>assessed how well ENISA and the ECCF support the broader cybersecurity policy goals of the European Commission.</w:t>
      </w:r>
    </w:p>
    <w:p w14:paraId="4F44B541" w14:textId="2F6DE1CF" w:rsidR="00B952D6" w:rsidRPr="00380B24" w:rsidRDefault="00B952D6"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Internal coherence was also evaluated to determine how effectively the various components within ENISA and the ECCF function together to achieve their respective objectives.</w:t>
      </w:r>
    </w:p>
    <w:p w14:paraId="13303721" w14:textId="50303637" w:rsidR="00FE5259" w:rsidRPr="00380B24" w:rsidRDefault="00B952D6"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The tables below present the structure of the evaluation matrix. Where relevant, findings are presented separately for ENISA and the ECCF.</w:t>
      </w:r>
    </w:p>
    <w:p w14:paraId="4B05C946" w14:textId="70A8B847" w:rsidR="00622CAE" w:rsidRPr="00380B24" w:rsidRDefault="00622CAE" w:rsidP="00B952D6">
      <w:pPr>
        <w:spacing w:before="120"/>
        <w:jc w:val="both"/>
        <w:rPr>
          <w:rFonts w:eastAsia="Arial" w:cs="Times New Roman"/>
          <w:b/>
          <w:bCs/>
          <w:noProof/>
          <w:szCs w:val="24"/>
          <w:lang w:eastAsia="ja-JP"/>
        </w:rPr>
      </w:pPr>
      <w:r w:rsidRPr="00380B24">
        <w:rPr>
          <w:rFonts w:eastAsia="Arial" w:cs="Times New Roman"/>
          <w:b/>
          <w:bCs/>
          <w:noProof/>
          <w:szCs w:val="24"/>
          <w:lang w:eastAsia="ja-JP"/>
        </w:rPr>
        <w:t>ENISA</w:t>
      </w:r>
    </w:p>
    <w:tbl>
      <w:tblPr>
        <w:tblStyle w:val="Standardtableforma10"/>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92"/>
        <w:gridCol w:w="3810"/>
        <w:gridCol w:w="7366"/>
      </w:tblGrid>
      <w:tr w:rsidR="00FE5259" w:rsidRPr="00380B24" w14:paraId="7727CC3A" w14:textId="77777777" w:rsidTr="5EE4E8B7">
        <w:trPr>
          <w:cnfStyle w:val="100000000000" w:firstRow="1" w:lastRow="0" w:firstColumn="0" w:lastColumn="0" w:oddVBand="0" w:evenVBand="0" w:oddHBand="0" w:evenHBand="0" w:firstRowFirstColumn="0" w:firstRowLastColumn="0" w:lastRowFirstColumn="0" w:lastRowLastColumn="0"/>
          <w:trHeight w:val="56"/>
        </w:trPr>
        <w:tc>
          <w:tcPr>
            <w:tcW w:w="1216" w:type="pct"/>
            <w:shd w:val="clear" w:color="auto" w:fill="C6D9F1" w:themeFill="text2" w:themeFillTint="33"/>
          </w:tcPr>
          <w:p w14:paraId="3BBFA8B5" w14:textId="77777777" w:rsidR="00FE5259" w:rsidRPr="00380B24" w:rsidRDefault="00FE5259">
            <w:pPr>
              <w:spacing w:before="40" w:after="40"/>
              <w:rPr>
                <w:b/>
                <w:bCs/>
                <w:i/>
                <w:noProof/>
                <w:color w:val="000000" w:themeColor="text1"/>
                <w:sz w:val="20"/>
                <w:lang w:eastAsia="ja-JP"/>
              </w:rPr>
            </w:pPr>
            <w:r w:rsidRPr="00380B24">
              <w:rPr>
                <w:b/>
                <w:bCs/>
                <w:i/>
                <w:noProof/>
                <w:color w:val="000000" w:themeColor="text1"/>
                <w:sz w:val="20"/>
                <w:lang w:eastAsia="ja-JP"/>
              </w:rPr>
              <w:t>Coherence</w:t>
            </w:r>
          </w:p>
          <w:p w14:paraId="42B7F8AD"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EQ1, ENISA</w:t>
            </w:r>
          </w:p>
        </w:tc>
        <w:tc>
          <w:tcPr>
            <w:tcW w:w="3784" w:type="pct"/>
            <w:gridSpan w:val="2"/>
            <w:shd w:val="clear" w:color="auto" w:fill="C6D9F1" w:themeFill="text2" w:themeFillTint="33"/>
          </w:tcPr>
          <w:p w14:paraId="26CBE548"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How well has ENISA supported the overarching policy goals?</w:t>
            </w:r>
          </w:p>
        </w:tc>
      </w:tr>
      <w:tr w:rsidR="00FE5259" w:rsidRPr="00380B24" w14:paraId="4B6DA6F5" w14:textId="77777777" w:rsidTr="5EE4E8B7">
        <w:trPr>
          <w:trHeight w:val="229"/>
        </w:trPr>
        <w:tc>
          <w:tcPr>
            <w:tcW w:w="5000" w:type="pct"/>
            <w:gridSpan w:val="3"/>
            <w:shd w:val="clear" w:color="auto" w:fill="F2F2F2" w:themeFill="background1" w:themeFillShade="F2"/>
          </w:tcPr>
          <w:p w14:paraId="4CD2BB70"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5E89253A" w14:textId="77777777" w:rsidTr="5EE4E8B7">
        <w:tc>
          <w:tcPr>
            <w:tcW w:w="5000" w:type="pct"/>
            <w:gridSpan w:val="3"/>
            <w:shd w:val="clear" w:color="auto" w:fill="F2F2F2" w:themeFill="background1" w:themeFillShade="F2"/>
          </w:tcPr>
          <w:p w14:paraId="48AAD4BA" w14:textId="4769EE69" w:rsidR="00FE5259" w:rsidRPr="00380B24" w:rsidRDefault="00FE5259" w:rsidP="00EF1EE7">
            <w:pPr>
              <w:numPr>
                <w:ilvl w:val="0"/>
                <w:numId w:val="18"/>
              </w:numPr>
              <w:spacing w:before="40" w:after="40"/>
              <w:contextualSpacing/>
              <w:jc w:val="both"/>
              <w:rPr>
                <w:noProof/>
                <w:sz w:val="20"/>
                <w:lang w:eastAsia="ja-JP"/>
              </w:rPr>
            </w:pPr>
            <w:r w:rsidRPr="00380B24">
              <w:rPr>
                <w:bCs/>
                <w:noProof/>
                <w:sz w:val="20"/>
                <w:lang w:eastAsia="ja-JP"/>
              </w:rPr>
              <w:t>O</w:t>
            </w:r>
            <w:r w:rsidR="00441084" w:rsidRPr="00380B24">
              <w:rPr>
                <w:bCs/>
                <w:noProof/>
                <w:sz w:val="20"/>
                <w:lang w:eastAsia="ja-JP"/>
              </w:rPr>
              <w:t>Q</w:t>
            </w:r>
            <w:r w:rsidRPr="00380B24">
              <w:rPr>
                <w:bCs/>
                <w:noProof/>
                <w:sz w:val="20"/>
                <w:lang w:eastAsia="ja-JP"/>
              </w:rPr>
              <w:t>1: To what extent has ENISA contributed to the</w:t>
            </w:r>
            <w:r w:rsidR="00B8090E" w:rsidRPr="00380B24">
              <w:rPr>
                <w:bCs/>
                <w:noProof/>
                <w:sz w:val="20"/>
                <w:lang w:eastAsia="ja-JP"/>
              </w:rPr>
              <w:t xml:space="preserve"> implementation of the</w:t>
            </w:r>
            <w:r w:rsidRPr="00380B24">
              <w:rPr>
                <w:bCs/>
                <w:noProof/>
                <w:sz w:val="20"/>
                <w:lang w:eastAsia="ja-JP"/>
              </w:rPr>
              <w:t xml:space="preserve"> NIS2 </w:t>
            </w:r>
            <w:r w:rsidR="00441084" w:rsidRPr="00380B24">
              <w:rPr>
                <w:bCs/>
                <w:noProof/>
                <w:sz w:val="20"/>
                <w:lang w:eastAsia="ja-JP"/>
              </w:rPr>
              <w:t>D</w:t>
            </w:r>
            <w:r w:rsidRPr="00380B24">
              <w:rPr>
                <w:bCs/>
                <w:noProof/>
                <w:sz w:val="20"/>
                <w:lang w:eastAsia="ja-JP"/>
              </w:rPr>
              <w:t>irective?</w:t>
            </w:r>
          </w:p>
          <w:p w14:paraId="5CAFC799" w14:textId="466A3425" w:rsidR="00FE5259" w:rsidRPr="00380B24" w:rsidRDefault="00FE5259" w:rsidP="00F954DA">
            <w:pPr>
              <w:spacing w:before="40" w:after="40"/>
              <w:ind w:left="720"/>
              <w:contextualSpacing/>
              <w:jc w:val="both"/>
              <w:rPr>
                <w:noProof/>
                <w:sz w:val="20"/>
                <w:lang w:eastAsia="ja-JP"/>
              </w:rPr>
            </w:pPr>
          </w:p>
        </w:tc>
      </w:tr>
      <w:tr w:rsidR="00FE5259" w:rsidRPr="00380B24" w14:paraId="3BAB923A" w14:textId="77777777" w:rsidTr="5EE4E8B7">
        <w:tc>
          <w:tcPr>
            <w:tcW w:w="5000" w:type="pct"/>
            <w:gridSpan w:val="3"/>
            <w:shd w:val="clear" w:color="auto" w:fill="F2F2F2" w:themeFill="background1" w:themeFillShade="F2"/>
          </w:tcPr>
          <w:p w14:paraId="4E660A72"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7974EC81" w14:textId="77777777" w:rsidTr="5EE4E8B7">
        <w:trPr>
          <w:trHeight w:val="104"/>
        </w:trPr>
        <w:tc>
          <w:tcPr>
            <w:tcW w:w="2506" w:type="pct"/>
            <w:gridSpan w:val="2"/>
            <w:shd w:val="clear" w:color="auto" w:fill="F2F2F2" w:themeFill="background1" w:themeFillShade="F2"/>
          </w:tcPr>
          <w:p w14:paraId="40159A9B" w14:textId="45EC0AA3" w:rsidR="00FE5259" w:rsidRPr="00380B24" w:rsidRDefault="00FE5259">
            <w:pPr>
              <w:spacing w:before="40" w:after="40"/>
              <w:rPr>
                <w:noProof/>
                <w:sz w:val="20"/>
                <w:lang w:eastAsia="ja-JP"/>
              </w:rPr>
            </w:pPr>
            <w:r w:rsidRPr="00380B24">
              <w:rPr>
                <w:noProof/>
                <w:sz w:val="20"/>
                <w:lang w:eastAsia="ja-JP"/>
              </w:rPr>
              <w:t xml:space="preserve">OQ1: ENISA positively contributed to the </w:t>
            </w:r>
            <w:r w:rsidR="00B8090E" w:rsidRPr="00380B24">
              <w:rPr>
                <w:noProof/>
                <w:sz w:val="20"/>
                <w:lang w:eastAsia="ja-JP"/>
              </w:rPr>
              <w:t xml:space="preserve">implementation of the </w:t>
            </w:r>
            <w:r w:rsidRPr="00380B24">
              <w:rPr>
                <w:noProof/>
                <w:sz w:val="20"/>
                <w:lang w:eastAsia="ja-JP"/>
              </w:rPr>
              <w:t>NIS2.</w:t>
            </w:r>
          </w:p>
        </w:tc>
        <w:tc>
          <w:tcPr>
            <w:tcW w:w="2494" w:type="pct"/>
            <w:shd w:val="clear" w:color="auto" w:fill="F2F2F2" w:themeFill="background1" w:themeFillShade="F2"/>
          </w:tcPr>
          <w:p w14:paraId="17D8F67E" w14:textId="0B60D68D" w:rsidR="00FE5259" w:rsidRPr="00380B24" w:rsidRDefault="00FE5259">
            <w:pPr>
              <w:spacing w:before="40" w:after="40"/>
              <w:rPr>
                <w:noProof/>
                <w:sz w:val="20"/>
                <w:lang w:eastAsia="ja-JP"/>
              </w:rPr>
            </w:pPr>
            <w:r w:rsidRPr="00380B24">
              <w:rPr>
                <w:noProof/>
                <w:sz w:val="20"/>
                <w:lang w:eastAsia="ja-JP"/>
              </w:rPr>
              <w:t xml:space="preserve">Quality of </w:t>
            </w:r>
            <w:r w:rsidR="00B8090E" w:rsidRPr="00380B24">
              <w:rPr>
                <w:noProof/>
                <w:sz w:val="20"/>
                <w:lang w:eastAsia="ja-JP"/>
              </w:rPr>
              <w:t xml:space="preserve">implementation of </w:t>
            </w:r>
            <w:r w:rsidRPr="00380B24">
              <w:rPr>
                <w:noProof/>
                <w:sz w:val="20"/>
                <w:lang w:eastAsia="ja-JP"/>
              </w:rPr>
              <w:t>NIS2 provisions.</w:t>
            </w:r>
          </w:p>
        </w:tc>
      </w:tr>
      <w:tr w:rsidR="00FE5259" w:rsidRPr="00380B24" w14:paraId="686BC999" w14:textId="77777777" w:rsidTr="5EE4E8B7">
        <w:trPr>
          <w:trHeight w:val="104"/>
        </w:trPr>
        <w:tc>
          <w:tcPr>
            <w:tcW w:w="2506" w:type="pct"/>
            <w:gridSpan w:val="2"/>
            <w:shd w:val="clear" w:color="auto" w:fill="F2F2F2" w:themeFill="background1" w:themeFillShade="F2"/>
          </w:tcPr>
          <w:p w14:paraId="15A1FB90" w14:textId="1F29A1C1" w:rsidR="00FE5259" w:rsidRPr="00380B24" w:rsidRDefault="00FE5259" w:rsidP="5EE4E8B7">
            <w:pPr>
              <w:spacing w:before="40" w:after="40"/>
              <w:rPr>
                <w:noProof/>
                <w:sz w:val="20"/>
                <w:lang w:eastAsia="ja-JP"/>
              </w:rPr>
            </w:pPr>
          </w:p>
        </w:tc>
        <w:tc>
          <w:tcPr>
            <w:tcW w:w="2494" w:type="pct"/>
            <w:shd w:val="clear" w:color="auto" w:fill="F2F2F2" w:themeFill="background1" w:themeFillShade="F2"/>
          </w:tcPr>
          <w:p w14:paraId="023C8FF8" w14:textId="2C1A9B0F" w:rsidR="00FE5259" w:rsidRPr="00380B24" w:rsidRDefault="00FE5259" w:rsidP="5EE4E8B7">
            <w:pPr>
              <w:spacing w:before="40" w:after="40"/>
              <w:rPr>
                <w:noProof/>
                <w:sz w:val="20"/>
                <w:lang w:eastAsia="ja-JP"/>
              </w:rPr>
            </w:pPr>
          </w:p>
        </w:tc>
      </w:tr>
      <w:tr w:rsidR="00FE5259" w:rsidRPr="00380B24" w14:paraId="6915C1CF" w14:textId="77777777" w:rsidTr="5EE4E8B7">
        <w:tc>
          <w:tcPr>
            <w:tcW w:w="5000" w:type="pct"/>
            <w:gridSpan w:val="3"/>
            <w:shd w:val="clear" w:color="auto" w:fill="F2F2F2" w:themeFill="background1" w:themeFillShade="F2"/>
          </w:tcPr>
          <w:p w14:paraId="68037E6B"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501E30E6" w14:textId="77777777" w:rsidTr="5EE4E8B7">
        <w:tc>
          <w:tcPr>
            <w:tcW w:w="5000" w:type="pct"/>
            <w:gridSpan w:val="3"/>
            <w:shd w:val="clear" w:color="auto" w:fill="F2F2F2" w:themeFill="background1" w:themeFillShade="F2"/>
          </w:tcPr>
          <w:p w14:paraId="02B91478" w14:textId="77777777" w:rsidR="00FE5259" w:rsidRPr="00380B24" w:rsidRDefault="00FE5259" w:rsidP="00EF1EE7">
            <w:pPr>
              <w:numPr>
                <w:ilvl w:val="0"/>
                <w:numId w:val="18"/>
              </w:numPr>
              <w:spacing w:before="40" w:after="40"/>
              <w:contextualSpacing/>
              <w:jc w:val="both"/>
              <w:rPr>
                <w:noProof/>
                <w:sz w:val="20"/>
                <w:lang w:eastAsia="ja-JP"/>
              </w:rPr>
            </w:pPr>
            <w:r w:rsidRPr="00380B24">
              <w:rPr>
                <w:noProof/>
                <w:sz w:val="20"/>
                <w:lang w:eastAsia="ja-JP"/>
              </w:rPr>
              <w:t>Desk research</w:t>
            </w:r>
          </w:p>
          <w:p w14:paraId="1152F326" w14:textId="77777777" w:rsidR="00FE5259" w:rsidRPr="00380B24" w:rsidRDefault="00FE5259" w:rsidP="00EF1EE7">
            <w:pPr>
              <w:numPr>
                <w:ilvl w:val="0"/>
                <w:numId w:val="18"/>
              </w:numPr>
              <w:spacing w:before="40" w:after="40"/>
              <w:contextualSpacing/>
              <w:jc w:val="both"/>
              <w:rPr>
                <w:noProof/>
                <w:sz w:val="20"/>
                <w:lang w:eastAsia="ja-JP"/>
              </w:rPr>
            </w:pPr>
            <w:r w:rsidRPr="00380B24">
              <w:rPr>
                <w:noProof/>
                <w:sz w:val="20"/>
                <w:lang w:eastAsia="ja-JP"/>
              </w:rPr>
              <w:t>Interviews</w:t>
            </w:r>
          </w:p>
          <w:p w14:paraId="3646AB16" w14:textId="77777777" w:rsidR="00FE5259" w:rsidRPr="00380B24" w:rsidRDefault="00FE5259" w:rsidP="00EF1EE7">
            <w:pPr>
              <w:numPr>
                <w:ilvl w:val="0"/>
                <w:numId w:val="18"/>
              </w:numPr>
              <w:spacing w:before="40" w:after="40"/>
              <w:contextualSpacing/>
              <w:jc w:val="both"/>
              <w:rPr>
                <w:noProof/>
                <w:sz w:val="20"/>
                <w:lang w:eastAsia="ja-JP"/>
              </w:rPr>
            </w:pPr>
            <w:r w:rsidRPr="00380B24">
              <w:rPr>
                <w:noProof/>
                <w:sz w:val="20"/>
                <w:lang w:eastAsia="ja-JP"/>
              </w:rPr>
              <w:t>Survey</w:t>
            </w:r>
          </w:p>
        </w:tc>
      </w:tr>
    </w:tbl>
    <w:p w14:paraId="3146D374" w14:textId="77777777" w:rsidR="00FE5259" w:rsidRPr="00380B24" w:rsidRDefault="00FE5259" w:rsidP="00FE5259">
      <w:pPr>
        <w:spacing w:before="40" w:after="40" w:line="240" w:lineRule="auto"/>
        <w:rPr>
          <w:rFonts w:eastAsia="Arial" w:cs="Times New Roman"/>
          <w:b/>
          <w:noProof/>
          <w:sz w:val="20"/>
          <w:szCs w:val="20"/>
          <w:lang w:eastAsia="ja-JP"/>
        </w:rPr>
      </w:pPr>
    </w:p>
    <w:tbl>
      <w:tblPr>
        <w:tblStyle w:val="Standardtableforma10"/>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85"/>
        <w:gridCol w:w="3323"/>
        <w:gridCol w:w="7860"/>
      </w:tblGrid>
      <w:tr w:rsidR="00FE5259" w:rsidRPr="00380B24" w14:paraId="67729515" w14:textId="77777777" w:rsidTr="5EE4E8B7">
        <w:trPr>
          <w:cnfStyle w:val="100000000000" w:firstRow="1" w:lastRow="0" w:firstColumn="0" w:lastColumn="0" w:oddVBand="0" w:evenVBand="0" w:oddHBand="0" w:evenHBand="0" w:firstRowFirstColumn="0" w:firstRowLastColumn="0" w:lastRowFirstColumn="0" w:lastRowLastColumn="0"/>
          <w:trHeight w:val="56"/>
        </w:trPr>
        <w:tc>
          <w:tcPr>
            <w:tcW w:w="1214" w:type="pct"/>
            <w:shd w:val="clear" w:color="auto" w:fill="C6D9F1" w:themeFill="text2" w:themeFillTint="33"/>
          </w:tcPr>
          <w:p w14:paraId="052AD233" w14:textId="77777777" w:rsidR="00FE5259" w:rsidRPr="00380B24" w:rsidRDefault="00FE5259">
            <w:pPr>
              <w:spacing w:before="40" w:after="40"/>
              <w:rPr>
                <w:b/>
                <w:i/>
                <w:iCs/>
                <w:noProof/>
                <w:color w:val="000000" w:themeColor="text1"/>
                <w:sz w:val="20"/>
                <w:lang w:eastAsia="ja-JP"/>
              </w:rPr>
            </w:pPr>
            <w:r w:rsidRPr="00380B24">
              <w:rPr>
                <w:b/>
                <w:i/>
                <w:iCs/>
                <w:noProof/>
                <w:color w:val="000000" w:themeColor="text1"/>
                <w:sz w:val="20"/>
                <w:lang w:eastAsia="ja-JP"/>
              </w:rPr>
              <w:t>Coherence</w:t>
            </w:r>
          </w:p>
          <w:p w14:paraId="56CEA5D3" w14:textId="77777777" w:rsidR="00FE5259" w:rsidRPr="00380B24" w:rsidRDefault="00FE5259">
            <w:pPr>
              <w:spacing w:before="40" w:after="40"/>
              <w:rPr>
                <w:b/>
                <w:noProof/>
                <w:color w:val="000000" w:themeColor="text1"/>
                <w:sz w:val="20"/>
                <w:lang w:eastAsia="ja-JP"/>
              </w:rPr>
            </w:pPr>
            <w:r w:rsidRPr="00380B24">
              <w:rPr>
                <w:b/>
                <w:noProof/>
                <w:color w:val="000000" w:themeColor="text1"/>
                <w:sz w:val="20"/>
                <w:lang w:eastAsia="ja-JP"/>
              </w:rPr>
              <w:t>EQ2, ENISA</w:t>
            </w:r>
          </w:p>
        </w:tc>
        <w:tc>
          <w:tcPr>
            <w:tcW w:w="3786" w:type="pct"/>
            <w:gridSpan w:val="2"/>
            <w:shd w:val="clear" w:color="auto" w:fill="C6D9F1" w:themeFill="text2" w:themeFillTint="33"/>
          </w:tcPr>
          <w:p w14:paraId="50BC6B70" w14:textId="1D138FB4" w:rsidR="00FE5259" w:rsidRPr="00380B24" w:rsidRDefault="00FE5259">
            <w:pPr>
              <w:spacing w:before="40" w:after="40"/>
              <w:rPr>
                <w:b/>
                <w:noProof/>
                <w:color w:val="000000" w:themeColor="text1"/>
                <w:sz w:val="20"/>
                <w:lang w:eastAsia="ja-JP"/>
              </w:rPr>
            </w:pPr>
            <w:r w:rsidRPr="00380B24">
              <w:rPr>
                <w:b/>
                <w:noProof/>
                <w:color w:val="000000" w:themeColor="text1"/>
                <w:sz w:val="20"/>
                <w:lang w:eastAsia="ja-JP"/>
              </w:rPr>
              <w:t>To what extent has ENISA fostered cooperation at EU and national level?</w:t>
            </w:r>
          </w:p>
        </w:tc>
      </w:tr>
      <w:tr w:rsidR="00FE5259" w:rsidRPr="00380B24" w14:paraId="4CDFE055" w14:textId="77777777" w:rsidTr="5EE4E8B7">
        <w:trPr>
          <w:trHeight w:val="229"/>
        </w:trPr>
        <w:tc>
          <w:tcPr>
            <w:tcW w:w="5000" w:type="pct"/>
            <w:gridSpan w:val="3"/>
            <w:shd w:val="clear" w:color="auto" w:fill="F2F2F2" w:themeFill="background1" w:themeFillShade="F2"/>
          </w:tcPr>
          <w:p w14:paraId="31CE27F6"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5A813991" w14:textId="77777777" w:rsidTr="5EE4E8B7">
        <w:tc>
          <w:tcPr>
            <w:tcW w:w="5000" w:type="pct"/>
            <w:gridSpan w:val="3"/>
            <w:shd w:val="clear" w:color="auto" w:fill="F2F2F2" w:themeFill="background1" w:themeFillShade="F2"/>
          </w:tcPr>
          <w:p w14:paraId="43AE0029" w14:textId="550D56CA" w:rsidR="00FE5259" w:rsidRPr="00380B24" w:rsidRDefault="00FE5259" w:rsidP="00EF1EE7">
            <w:pPr>
              <w:numPr>
                <w:ilvl w:val="0"/>
                <w:numId w:val="18"/>
              </w:numPr>
              <w:spacing w:before="40" w:after="40"/>
              <w:contextualSpacing/>
              <w:jc w:val="both"/>
              <w:rPr>
                <w:bCs/>
                <w:noProof/>
                <w:sz w:val="20"/>
                <w:lang w:eastAsia="ja-JP"/>
              </w:rPr>
            </w:pPr>
            <w:r w:rsidRPr="00380B24">
              <w:rPr>
                <w:bCs/>
                <w:noProof/>
                <w:sz w:val="20"/>
                <w:lang w:eastAsia="ja-JP"/>
              </w:rPr>
              <w:t>O</w:t>
            </w:r>
            <w:r w:rsidR="00441084" w:rsidRPr="00380B24">
              <w:rPr>
                <w:bCs/>
                <w:noProof/>
                <w:sz w:val="20"/>
                <w:lang w:eastAsia="ja-JP"/>
              </w:rPr>
              <w:t>Q</w:t>
            </w:r>
            <w:r w:rsidRPr="00380B24">
              <w:rPr>
                <w:bCs/>
                <w:noProof/>
                <w:sz w:val="20"/>
                <w:lang w:eastAsia="ja-JP"/>
              </w:rPr>
              <w:t>1: To what extent has ENISA exploited synergies in expertise and knowledge sharing with other stakeholders and EU/MS bodies and private and public stakeholders?</w:t>
            </w:r>
          </w:p>
          <w:p w14:paraId="0548F239" w14:textId="2C137114" w:rsidR="00FE5259" w:rsidRPr="00380B24" w:rsidRDefault="00FE5259" w:rsidP="00EF1EE7">
            <w:pPr>
              <w:numPr>
                <w:ilvl w:val="0"/>
                <w:numId w:val="18"/>
              </w:numPr>
              <w:spacing w:before="40" w:after="40"/>
              <w:contextualSpacing/>
              <w:jc w:val="both"/>
              <w:rPr>
                <w:bCs/>
                <w:noProof/>
                <w:sz w:val="20"/>
                <w:lang w:eastAsia="ja-JP"/>
              </w:rPr>
            </w:pPr>
            <w:r w:rsidRPr="00380B24">
              <w:rPr>
                <w:bCs/>
                <w:noProof/>
                <w:sz w:val="20"/>
                <w:lang w:eastAsia="ja-JP"/>
              </w:rPr>
              <w:t>O</w:t>
            </w:r>
            <w:r w:rsidR="00441084" w:rsidRPr="00380B24">
              <w:rPr>
                <w:bCs/>
                <w:noProof/>
                <w:sz w:val="20"/>
                <w:lang w:eastAsia="ja-JP"/>
              </w:rPr>
              <w:t>Q</w:t>
            </w:r>
            <w:r w:rsidRPr="00380B24">
              <w:rPr>
                <w:bCs/>
                <w:noProof/>
                <w:sz w:val="20"/>
                <w:lang w:eastAsia="ja-JP"/>
              </w:rPr>
              <w:t xml:space="preserve">2: To what extent has ENISA </w:t>
            </w:r>
            <w:r w:rsidRPr="00380B24">
              <w:rPr>
                <w:noProof/>
                <w:sz w:val="20"/>
                <w:lang w:eastAsia="ja-JP"/>
              </w:rPr>
              <w:t>coordinated its work with other EU/national bodies</w:t>
            </w:r>
            <w:r w:rsidRPr="00380B24">
              <w:rPr>
                <w:bCs/>
                <w:noProof/>
                <w:sz w:val="20"/>
                <w:lang w:eastAsia="ja-JP"/>
              </w:rPr>
              <w:t xml:space="preserve"> and private and public stakeholders in preventing and responding to cyber threats?</w:t>
            </w:r>
          </w:p>
        </w:tc>
      </w:tr>
      <w:tr w:rsidR="00FE5259" w:rsidRPr="00380B24" w14:paraId="15C8C36A" w14:textId="77777777" w:rsidTr="5EE4E8B7">
        <w:tc>
          <w:tcPr>
            <w:tcW w:w="5000" w:type="pct"/>
            <w:gridSpan w:val="3"/>
            <w:shd w:val="clear" w:color="auto" w:fill="F2F2F2" w:themeFill="background1" w:themeFillShade="F2"/>
          </w:tcPr>
          <w:p w14:paraId="2A8A46BE" w14:textId="77777777" w:rsidR="00FE5259" w:rsidRPr="00380B24" w:rsidRDefault="00FE5259">
            <w:pPr>
              <w:spacing w:before="40" w:after="40"/>
              <w:rPr>
                <w:bCs/>
                <w:noProof/>
                <w:sz w:val="20"/>
                <w:lang w:eastAsia="ja-JP"/>
              </w:rPr>
            </w:pPr>
            <w:r w:rsidRPr="00380B24">
              <w:rPr>
                <w:b/>
                <w:caps/>
                <w:noProof/>
                <w:sz w:val="20"/>
                <w:lang w:eastAsia="ja-JP"/>
              </w:rPr>
              <w:t>Judgement criteria and INDICATORS</w:t>
            </w:r>
          </w:p>
        </w:tc>
      </w:tr>
      <w:tr w:rsidR="00FE5259" w:rsidRPr="00380B24" w14:paraId="524F48AC" w14:textId="77777777" w:rsidTr="5EE4E8B7">
        <w:trPr>
          <w:trHeight w:val="765"/>
        </w:trPr>
        <w:tc>
          <w:tcPr>
            <w:tcW w:w="2339" w:type="pct"/>
            <w:gridSpan w:val="2"/>
            <w:shd w:val="clear" w:color="auto" w:fill="F2F2F2" w:themeFill="background1" w:themeFillShade="F2"/>
          </w:tcPr>
          <w:p w14:paraId="51FD6B8F" w14:textId="00E5C48A" w:rsidR="00FE5259" w:rsidRPr="00380B24" w:rsidRDefault="00FE5259">
            <w:pPr>
              <w:spacing w:before="40" w:after="40"/>
              <w:rPr>
                <w:noProof/>
                <w:sz w:val="20"/>
                <w:lang w:eastAsia="ja-JP"/>
              </w:rPr>
            </w:pPr>
            <w:r w:rsidRPr="00380B24">
              <w:rPr>
                <w:noProof/>
                <w:sz w:val="20"/>
                <w:lang w:eastAsia="ja-JP"/>
              </w:rPr>
              <w:t xml:space="preserve">OQ1: ENISA </w:t>
            </w:r>
            <w:r w:rsidR="00441084" w:rsidRPr="00380B24">
              <w:rPr>
                <w:noProof/>
                <w:sz w:val="20"/>
                <w:lang w:eastAsia="ja-JP"/>
              </w:rPr>
              <w:t xml:space="preserve">sufficiently </w:t>
            </w:r>
            <w:r w:rsidRPr="00380B24">
              <w:rPr>
                <w:noProof/>
                <w:sz w:val="20"/>
                <w:lang w:eastAsia="ja-JP"/>
              </w:rPr>
              <w:t xml:space="preserve">exploited synergies in expertise and knowledge sharing with other stakeholders and EU/MS bodies </w:t>
            </w:r>
          </w:p>
        </w:tc>
        <w:tc>
          <w:tcPr>
            <w:tcW w:w="2661" w:type="pct"/>
            <w:shd w:val="clear" w:color="auto" w:fill="F2F2F2" w:themeFill="background1" w:themeFillShade="F2"/>
          </w:tcPr>
          <w:p w14:paraId="5C0F4ECF" w14:textId="1D2482CB" w:rsidR="00FE5259" w:rsidRPr="00380B24" w:rsidRDefault="00FE5259" w:rsidP="00B8090E">
            <w:pPr>
              <w:spacing w:before="40" w:after="40"/>
              <w:rPr>
                <w:bCs/>
                <w:noProof/>
                <w:sz w:val="20"/>
                <w:lang w:eastAsia="ja-JP"/>
              </w:rPr>
            </w:pPr>
            <w:r w:rsidRPr="00380B24">
              <w:rPr>
                <w:noProof/>
                <w:sz w:val="20"/>
                <w:lang w:eastAsia="ja-JP"/>
              </w:rPr>
              <w:t xml:space="preserve">Opinions of stakeholders (with two thirds of all stakeholders having a positive opinion); share of synergies exploited and their contribution to the quality of achieved outputs </w:t>
            </w:r>
          </w:p>
        </w:tc>
      </w:tr>
      <w:tr w:rsidR="00FE5259" w:rsidRPr="00380B24" w14:paraId="20F2265B" w14:textId="77777777" w:rsidTr="5EE4E8B7">
        <w:trPr>
          <w:trHeight w:val="156"/>
        </w:trPr>
        <w:tc>
          <w:tcPr>
            <w:tcW w:w="2339" w:type="pct"/>
            <w:gridSpan w:val="2"/>
            <w:shd w:val="clear" w:color="auto" w:fill="F2F2F2" w:themeFill="background1" w:themeFillShade="F2"/>
          </w:tcPr>
          <w:p w14:paraId="46A3C76D" w14:textId="77777777" w:rsidR="00FE5259" w:rsidRPr="00380B24" w:rsidRDefault="00FE5259">
            <w:pPr>
              <w:spacing w:before="40" w:after="40"/>
              <w:rPr>
                <w:noProof/>
                <w:sz w:val="20"/>
                <w:lang w:eastAsia="ja-JP"/>
              </w:rPr>
            </w:pPr>
            <w:r w:rsidRPr="00380B24">
              <w:rPr>
                <w:noProof/>
                <w:sz w:val="20"/>
                <w:lang w:eastAsia="ja-JP"/>
              </w:rPr>
              <w:t xml:space="preserve">OQ2: ENISA made the best use of existing resources while working with other EU/national bodies </w:t>
            </w:r>
            <w:r w:rsidRPr="00380B24">
              <w:rPr>
                <w:bCs/>
                <w:noProof/>
                <w:sz w:val="20"/>
                <w:lang w:eastAsia="ja-JP"/>
              </w:rPr>
              <w:t>and private and public stakeholders</w:t>
            </w:r>
            <w:r w:rsidRPr="00380B24">
              <w:rPr>
                <w:noProof/>
                <w:sz w:val="20"/>
                <w:lang w:eastAsia="ja-JP"/>
              </w:rPr>
              <w:t xml:space="preserve"> in preventing and responding to cyber threats (while avoiding overlaps)</w:t>
            </w:r>
          </w:p>
        </w:tc>
        <w:tc>
          <w:tcPr>
            <w:tcW w:w="2661" w:type="pct"/>
            <w:shd w:val="clear" w:color="auto" w:fill="F2F2F2" w:themeFill="background1" w:themeFillShade="F2"/>
          </w:tcPr>
          <w:p w14:paraId="14266B61" w14:textId="77777777" w:rsidR="00FE5259" w:rsidRPr="00380B24" w:rsidRDefault="664FF950">
            <w:pPr>
              <w:spacing w:before="40" w:after="40"/>
              <w:rPr>
                <w:noProof/>
                <w:sz w:val="20"/>
                <w:lang w:eastAsia="ja-JP"/>
              </w:rPr>
            </w:pPr>
            <w:r w:rsidRPr="00380B24">
              <w:rPr>
                <w:noProof/>
                <w:sz w:val="20"/>
                <w:lang w:eastAsia="ja-JP"/>
              </w:rPr>
              <w:t>Share of complementarities and overlaps in the work of ENISA with other EU/national bodies</w:t>
            </w:r>
            <w:r w:rsidR="00FE5259" w:rsidRPr="00380B24">
              <w:rPr>
                <w:rStyle w:val="FootnoteReference"/>
                <w:noProof/>
                <w:lang w:eastAsia="en-US"/>
              </w:rPr>
              <w:footnoteReference w:id="17"/>
            </w:r>
            <w:r w:rsidRPr="00380B24">
              <w:rPr>
                <w:noProof/>
                <w:sz w:val="20"/>
                <w:lang w:eastAsia="ja-JP"/>
              </w:rPr>
              <w:t>; opinions of stakeholders on this issue (with two thirds of all stakeholders having a positive opinion)</w:t>
            </w:r>
          </w:p>
        </w:tc>
      </w:tr>
      <w:tr w:rsidR="00FE5259" w:rsidRPr="00380B24" w14:paraId="60B83AF7" w14:textId="77777777" w:rsidTr="5EE4E8B7">
        <w:trPr>
          <w:trHeight w:val="156"/>
        </w:trPr>
        <w:tc>
          <w:tcPr>
            <w:tcW w:w="2339" w:type="pct"/>
            <w:gridSpan w:val="2"/>
            <w:shd w:val="clear" w:color="auto" w:fill="F2F2F2" w:themeFill="background1" w:themeFillShade="F2"/>
          </w:tcPr>
          <w:p w14:paraId="04B63ACB" w14:textId="18B66AA0" w:rsidR="00FE5259" w:rsidRPr="00380B24" w:rsidRDefault="00FE5259">
            <w:pPr>
              <w:spacing w:before="40" w:after="40"/>
              <w:rPr>
                <w:noProof/>
                <w:sz w:val="20"/>
                <w:lang w:eastAsia="ja-JP"/>
              </w:rPr>
            </w:pPr>
            <w:r w:rsidRPr="00380B24">
              <w:rPr>
                <w:noProof/>
                <w:sz w:val="20"/>
                <w:lang w:eastAsia="ja-JP"/>
              </w:rPr>
              <w:t>OQ3: Stakeholders confirm ENISA’s leading role in the cooperation between MS, EU institutions, companies</w:t>
            </w:r>
            <w:r w:rsidR="00B5380B" w:rsidRPr="00380B24">
              <w:rPr>
                <w:noProof/>
                <w:sz w:val="20"/>
                <w:lang w:eastAsia="ja-JP"/>
              </w:rPr>
              <w:t xml:space="preserve"> and</w:t>
            </w:r>
            <w:r w:rsidRPr="00380B24">
              <w:rPr>
                <w:noProof/>
                <w:sz w:val="20"/>
                <w:lang w:eastAsia="ja-JP"/>
              </w:rPr>
              <w:t xml:space="preserve"> other groups in the cyber domain</w:t>
            </w:r>
          </w:p>
        </w:tc>
        <w:tc>
          <w:tcPr>
            <w:tcW w:w="2661" w:type="pct"/>
            <w:shd w:val="clear" w:color="auto" w:fill="F2F2F2" w:themeFill="background1" w:themeFillShade="F2"/>
          </w:tcPr>
          <w:p w14:paraId="5DFA2708" w14:textId="1CBA5E9F" w:rsidR="00FE5259" w:rsidRPr="00380B24" w:rsidRDefault="00FE5259">
            <w:pPr>
              <w:spacing w:before="40" w:after="40"/>
              <w:rPr>
                <w:noProof/>
                <w:sz w:val="20"/>
                <w:lang w:eastAsia="ja-JP"/>
              </w:rPr>
            </w:pPr>
            <w:r w:rsidRPr="00380B24">
              <w:rPr>
                <w:noProof/>
                <w:sz w:val="20"/>
                <w:lang w:eastAsia="ja-JP"/>
              </w:rPr>
              <w:t>Share of stakeholders by group and country</w:t>
            </w:r>
            <w:r w:rsidR="000A35FB" w:rsidRPr="00380B24">
              <w:rPr>
                <w:noProof/>
                <w:sz w:val="20"/>
                <w:lang w:eastAsia="ja-JP"/>
              </w:rPr>
              <w:t xml:space="preserve"> that</w:t>
            </w:r>
            <w:r w:rsidRPr="00380B24">
              <w:rPr>
                <w:noProof/>
                <w:sz w:val="20"/>
                <w:lang w:eastAsia="ja-JP"/>
              </w:rPr>
              <w:t xml:space="preserve"> </w:t>
            </w:r>
            <w:r w:rsidR="000A35FB" w:rsidRPr="00380B24">
              <w:rPr>
                <w:noProof/>
                <w:sz w:val="20"/>
                <w:lang w:eastAsia="ja-JP"/>
              </w:rPr>
              <w:t xml:space="preserve">considers </w:t>
            </w:r>
            <w:r w:rsidRPr="00380B24">
              <w:rPr>
                <w:noProof/>
                <w:sz w:val="20"/>
                <w:lang w:eastAsia="ja-JP"/>
              </w:rPr>
              <w:t>ENISA’s role in maintaining cooperation among them as crucial</w:t>
            </w:r>
          </w:p>
        </w:tc>
      </w:tr>
      <w:tr w:rsidR="00FE5259" w:rsidRPr="00380B24" w14:paraId="0A8B4D62" w14:textId="77777777" w:rsidTr="5EE4E8B7">
        <w:tc>
          <w:tcPr>
            <w:tcW w:w="5000" w:type="pct"/>
            <w:gridSpan w:val="3"/>
            <w:shd w:val="clear" w:color="auto" w:fill="F2F2F2" w:themeFill="background1" w:themeFillShade="F2"/>
          </w:tcPr>
          <w:p w14:paraId="4AF094DA" w14:textId="77777777" w:rsidR="00FE5259" w:rsidRPr="00380B24" w:rsidRDefault="00FE5259">
            <w:pPr>
              <w:spacing w:before="40" w:after="40"/>
              <w:rPr>
                <w:bCs/>
                <w:noProof/>
                <w:sz w:val="20"/>
                <w:lang w:eastAsia="ja-JP"/>
              </w:rPr>
            </w:pPr>
            <w:r w:rsidRPr="00380B24">
              <w:rPr>
                <w:b/>
                <w:caps/>
                <w:noProof/>
                <w:sz w:val="20"/>
                <w:lang w:eastAsia="ja-JP"/>
              </w:rPr>
              <w:t>Data sources</w:t>
            </w:r>
          </w:p>
        </w:tc>
      </w:tr>
      <w:tr w:rsidR="00FE5259" w:rsidRPr="00380B24" w14:paraId="447E5973" w14:textId="77777777" w:rsidTr="5EE4E8B7">
        <w:tc>
          <w:tcPr>
            <w:tcW w:w="5000" w:type="pct"/>
            <w:gridSpan w:val="3"/>
            <w:shd w:val="clear" w:color="auto" w:fill="F2F2F2" w:themeFill="background1" w:themeFillShade="F2"/>
          </w:tcPr>
          <w:p w14:paraId="1D246871" w14:textId="77777777" w:rsidR="00FE5259" w:rsidRPr="00380B24" w:rsidRDefault="00FE5259" w:rsidP="00EF1EE7">
            <w:pPr>
              <w:numPr>
                <w:ilvl w:val="0"/>
                <w:numId w:val="19"/>
              </w:numPr>
              <w:spacing w:before="40" w:after="40"/>
              <w:contextualSpacing/>
              <w:jc w:val="both"/>
              <w:rPr>
                <w:noProof/>
                <w:sz w:val="20"/>
                <w:lang w:eastAsia="ja-JP"/>
              </w:rPr>
            </w:pPr>
            <w:r w:rsidRPr="00380B24">
              <w:rPr>
                <w:noProof/>
                <w:sz w:val="20"/>
                <w:lang w:eastAsia="ja-JP"/>
              </w:rPr>
              <w:t xml:space="preserve">Desk research </w:t>
            </w:r>
          </w:p>
          <w:p w14:paraId="18C7879A" w14:textId="77777777" w:rsidR="00FE5259" w:rsidRPr="00380B24" w:rsidRDefault="00FE5259" w:rsidP="00EF1EE7">
            <w:pPr>
              <w:numPr>
                <w:ilvl w:val="0"/>
                <w:numId w:val="19"/>
              </w:numPr>
              <w:spacing w:before="40" w:after="40"/>
              <w:contextualSpacing/>
              <w:jc w:val="both"/>
              <w:rPr>
                <w:noProof/>
                <w:sz w:val="20"/>
                <w:lang w:eastAsia="ja-JP"/>
              </w:rPr>
            </w:pPr>
            <w:r w:rsidRPr="00380B24">
              <w:rPr>
                <w:noProof/>
                <w:sz w:val="20"/>
                <w:lang w:eastAsia="ja-JP"/>
              </w:rPr>
              <w:t>Interviews</w:t>
            </w:r>
          </w:p>
          <w:p w14:paraId="39A9DC89" w14:textId="77777777" w:rsidR="00FE5259" w:rsidRPr="00380B24" w:rsidRDefault="00FE5259" w:rsidP="00EF1EE7">
            <w:pPr>
              <w:numPr>
                <w:ilvl w:val="0"/>
                <w:numId w:val="19"/>
              </w:numPr>
              <w:spacing w:before="40" w:after="40"/>
              <w:contextualSpacing/>
              <w:jc w:val="both"/>
              <w:rPr>
                <w:bCs/>
                <w:noProof/>
                <w:sz w:val="20"/>
                <w:lang w:eastAsia="ja-JP"/>
              </w:rPr>
            </w:pPr>
            <w:r w:rsidRPr="00380B24">
              <w:rPr>
                <w:noProof/>
                <w:sz w:val="20"/>
                <w:lang w:eastAsia="ja-JP"/>
              </w:rPr>
              <w:t>Survey</w:t>
            </w:r>
          </w:p>
        </w:tc>
      </w:tr>
    </w:tbl>
    <w:p w14:paraId="3E3A56E9" w14:textId="77777777" w:rsidR="00FE5259" w:rsidRPr="00380B24" w:rsidRDefault="00FE5259" w:rsidP="00FE5259">
      <w:pPr>
        <w:spacing w:before="40" w:after="40" w:line="240" w:lineRule="auto"/>
        <w:rPr>
          <w:rFonts w:eastAsia="Arial" w:cs="Times New Roman"/>
          <w:b/>
          <w:noProof/>
          <w:sz w:val="20"/>
          <w:szCs w:val="20"/>
          <w:lang w:eastAsia="ja-JP"/>
        </w:rPr>
      </w:pPr>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6B2253" w:rsidRPr="00380B24" w14:paraId="56CA39F9" w14:textId="77777777" w:rsidTr="0C98A873">
        <w:tc>
          <w:tcPr>
            <w:tcW w:w="5000" w:type="pct"/>
            <w:shd w:val="clear" w:color="auto" w:fill="C6D9F1" w:themeFill="text2" w:themeFillTint="33"/>
          </w:tcPr>
          <w:p w14:paraId="722A2B40" w14:textId="77777777" w:rsidR="006B2253" w:rsidRPr="00380B24" w:rsidRDefault="006B2253">
            <w:pPr>
              <w:rPr>
                <w:rFonts w:ascii="Arial" w:eastAsia="Arial" w:hAnsi="Arial" w:cs="Arial"/>
                <w:b/>
                <w:noProof/>
                <w:sz w:val="20"/>
              </w:rPr>
            </w:pPr>
            <w:r w:rsidRPr="00380B24">
              <w:rPr>
                <w:b/>
                <w:noProof/>
                <w:color w:val="000000" w:themeColor="text1"/>
                <w:sz w:val="20"/>
                <w:lang w:eastAsia="ja-JP"/>
              </w:rPr>
              <w:t>Evaluation results</w:t>
            </w:r>
          </w:p>
        </w:tc>
      </w:tr>
      <w:tr w:rsidR="006B2253" w:rsidRPr="00380B24" w14:paraId="684C228D" w14:textId="77777777" w:rsidTr="0C98A873">
        <w:trPr>
          <w:trHeight w:val="551"/>
        </w:trPr>
        <w:tc>
          <w:tcPr>
            <w:tcW w:w="5000" w:type="pct"/>
            <w:shd w:val="clear" w:color="auto" w:fill="F2F2F2" w:themeFill="background1" w:themeFillShade="F2"/>
          </w:tcPr>
          <w:p w14:paraId="7E2DB938" w14:textId="49E73C0A" w:rsidR="006B2253" w:rsidRPr="00380B24" w:rsidRDefault="180F0D84" w:rsidP="0C98A873">
            <w:pPr>
              <w:jc w:val="both"/>
              <w:rPr>
                <w:noProof/>
                <w:sz w:val="20"/>
              </w:rPr>
            </w:pPr>
            <w:r w:rsidRPr="00380B24">
              <w:rPr>
                <w:noProof/>
                <w:sz w:val="20"/>
                <w:lang w:eastAsia="ja-JP"/>
              </w:rPr>
              <w:t>The findings reveal that ENISA played a proactive role in encouraging collaboration and the exchange of knowledge among stakeholders.</w:t>
            </w:r>
            <w:r w:rsidR="6CC00489" w:rsidRPr="00380B24">
              <w:rPr>
                <w:noProof/>
                <w:sz w:val="20"/>
              </w:rPr>
              <w:t xml:space="preserve"> While ENISA effectively promotes cybersecurity cooperation</w:t>
            </w:r>
            <w:r w:rsidR="000A35FB" w:rsidRPr="00380B24">
              <w:rPr>
                <w:noProof/>
                <w:sz w:val="20"/>
              </w:rPr>
              <w:t xml:space="preserve"> across the EU</w:t>
            </w:r>
            <w:r w:rsidR="6CC00489" w:rsidRPr="00380B24">
              <w:rPr>
                <w:noProof/>
                <w:sz w:val="20"/>
              </w:rPr>
              <w:t>, there is room for improvement in streamlining operations and enhancing synergies with EU bodies like the ECCC and national authorities. Formali</w:t>
            </w:r>
            <w:r w:rsidR="00A12133" w:rsidRPr="00380B24">
              <w:rPr>
                <w:noProof/>
                <w:sz w:val="20"/>
              </w:rPr>
              <w:t>s</w:t>
            </w:r>
            <w:r w:rsidR="6CC00489" w:rsidRPr="00380B24">
              <w:rPr>
                <w:noProof/>
                <w:sz w:val="20"/>
              </w:rPr>
              <w:t xml:space="preserve">ing cooperation with agencies such as EMSA and the JRC could </w:t>
            </w:r>
            <w:r w:rsidR="00617650" w:rsidRPr="00380B24">
              <w:rPr>
                <w:noProof/>
                <w:sz w:val="20"/>
              </w:rPr>
              <w:t>make for a more</w:t>
            </w:r>
            <w:r w:rsidR="6CC00489" w:rsidRPr="00380B24">
              <w:rPr>
                <w:noProof/>
                <w:sz w:val="20"/>
              </w:rPr>
              <w:t xml:space="preserve"> unified approach to cybersecurity initiatives. Furthermore, refining internal communication and clarifying ENISA</w:t>
            </w:r>
            <w:r w:rsidR="00A12133" w:rsidRPr="00380B24">
              <w:rPr>
                <w:noProof/>
                <w:sz w:val="20"/>
              </w:rPr>
              <w:t>’</w:t>
            </w:r>
            <w:r w:rsidR="6CC00489" w:rsidRPr="00380B24">
              <w:rPr>
                <w:noProof/>
                <w:sz w:val="20"/>
              </w:rPr>
              <w:t>s role in policy implementation could improve efficiency and regulatory consistency.</w:t>
            </w:r>
          </w:p>
          <w:p w14:paraId="271EEBE3" w14:textId="7BE39243" w:rsidR="006B2253" w:rsidRPr="00380B24" w:rsidRDefault="006B2253" w:rsidP="5EE4E8B7">
            <w:pPr>
              <w:jc w:val="both"/>
              <w:rPr>
                <w:noProof/>
              </w:rPr>
            </w:pPr>
          </w:p>
        </w:tc>
      </w:tr>
    </w:tbl>
    <w:p w14:paraId="60F7C0F7" w14:textId="77777777" w:rsidR="0074379F" w:rsidRPr="00380B24" w:rsidRDefault="0074379F" w:rsidP="00FE5259">
      <w:pPr>
        <w:spacing w:before="40" w:after="40" w:line="240" w:lineRule="auto"/>
        <w:rPr>
          <w:rFonts w:eastAsia="Arial" w:cs="Times New Roman"/>
          <w:b/>
          <w:noProof/>
          <w:szCs w:val="20"/>
          <w:lang w:eastAsia="ja-JP"/>
        </w:rPr>
      </w:pPr>
    </w:p>
    <w:p w14:paraId="7948CC38" w14:textId="6CDFCE3C" w:rsidR="00622CAE" w:rsidRPr="00380B24" w:rsidRDefault="006B2253" w:rsidP="00FE5259">
      <w:pPr>
        <w:spacing w:before="40" w:after="40" w:line="240" w:lineRule="auto"/>
        <w:rPr>
          <w:rFonts w:eastAsia="Arial" w:cs="Times New Roman"/>
          <w:b/>
          <w:noProof/>
          <w:szCs w:val="20"/>
          <w:lang w:eastAsia="ja-JP"/>
        </w:rPr>
      </w:pPr>
      <w:r w:rsidRPr="00380B24">
        <w:rPr>
          <w:rFonts w:eastAsia="Arial" w:cs="Times New Roman"/>
          <w:b/>
          <w:noProof/>
          <w:szCs w:val="20"/>
          <w:lang w:eastAsia="ja-JP"/>
        </w:rPr>
        <w:t>ECCF</w:t>
      </w:r>
    </w:p>
    <w:tbl>
      <w:tblPr>
        <w:tblStyle w:val="Standardtableforma10"/>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89"/>
        <w:gridCol w:w="945"/>
        <w:gridCol w:w="10234"/>
      </w:tblGrid>
      <w:tr w:rsidR="00FE5259" w:rsidRPr="00380B24" w14:paraId="126DA9A6" w14:textId="77777777" w:rsidTr="5EE4E8B7">
        <w:trPr>
          <w:cnfStyle w:val="100000000000" w:firstRow="1" w:lastRow="0" w:firstColumn="0" w:lastColumn="0" w:oddVBand="0" w:evenVBand="0" w:oddHBand="0" w:evenHBand="0" w:firstRowFirstColumn="0" w:firstRowLastColumn="0" w:lastRowFirstColumn="0" w:lastRowLastColumn="0"/>
          <w:trHeight w:val="56"/>
        </w:trPr>
        <w:tc>
          <w:tcPr>
            <w:tcW w:w="1215" w:type="pct"/>
            <w:shd w:val="clear" w:color="auto" w:fill="C6D9F1" w:themeFill="text2" w:themeFillTint="33"/>
          </w:tcPr>
          <w:p w14:paraId="5F250315" w14:textId="77777777" w:rsidR="00FE5259" w:rsidRPr="00380B24" w:rsidRDefault="00FE5259">
            <w:pPr>
              <w:spacing w:before="40" w:after="40"/>
              <w:rPr>
                <w:b/>
                <w:bCs/>
                <w:i/>
                <w:noProof/>
                <w:color w:val="000000" w:themeColor="text1"/>
                <w:sz w:val="20"/>
                <w:lang w:eastAsia="ja-JP"/>
              </w:rPr>
            </w:pPr>
            <w:r w:rsidRPr="00380B24">
              <w:rPr>
                <w:b/>
                <w:bCs/>
                <w:i/>
                <w:noProof/>
                <w:color w:val="000000" w:themeColor="text1"/>
                <w:sz w:val="20"/>
                <w:lang w:eastAsia="ja-JP"/>
              </w:rPr>
              <w:t>Coherence</w:t>
            </w:r>
          </w:p>
          <w:p w14:paraId="29F41FB0"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EQ3, ECCF</w:t>
            </w:r>
          </w:p>
        </w:tc>
        <w:tc>
          <w:tcPr>
            <w:tcW w:w="3785" w:type="pct"/>
            <w:gridSpan w:val="2"/>
            <w:shd w:val="clear" w:color="auto" w:fill="C6D9F1" w:themeFill="text2" w:themeFillTint="33"/>
          </w:tcPr>
          <w:p w14:paraId="15705B5D"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To what extent is the ECCF coherent or overlapping with other relevant initiatives in the area of cybersecurity market?</w:t>
            </w:r>
          </w:p>
        </w:tc>
      </w:tr>
      <w:tr w:rsidR="00FE5259" w:rsidRPr="00380B24" w14:paraId="0FEC690E" w14:textId="77777777" w:rsidTr="5EE4E8B7">
        <w:trPr>
          <w:trHeight w:val="229"/>
        </w:trPr>
        <w:tc>
          <w:tcPr>
            <w:tcW w:w="5000" w:type="pct"/>
            <w:gridSpan w:val="3"/>
            <w:shd w:val="clear" w:color="auto" w:fill="F2F2F2" w:themeFill="background1" w:themeFillShade="F2"/>
          </w:tcPr>
          <w:p w14:paraId="1411F4E3"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226D22CB" w14:textId="77777777" w:rsidTr="5EE4E8B7">
        <w:tc>
          <w:tcPr>
            <w:tcW w:w="5000" w:type="pct"/>
            <w:gridSpan w:val="3"/>
            <w:shd w:val="clear" w:color="auto" w:fill="F2F2F2" w:themeFill="background1" w:themeFillShade="F2"/>
          </w:tcPr>
          <w:p w14:paraId="7B870796" w14:textId="00769AB8" w:rsidR="00FE5259" w:rsidRPr="00380B24" w:rsidRDefault="00FE5259" w:rsidP="00EF1EE7">
            <w:pPr>
              <w:numPr>
                <w:ilvl w:val="0"/>
                <w:numId w:val="19"/>
              </w:numPr>
              <w:spacing w:before="40" w:after="40"/>
              <w:contextualSpacing/>
              <w:jc w:val="both"/>
              <w:rPr>
                <w:noProof/>
                <w:sz w:val="20"/>
                <w:lang w:eastAsia="ja-JP"/>
              </w:rPr>
            </w:pPr>
            <w:r w:rsidRPr="00380B24">
              <w:rPr>
                <w:noProof/>
                <w:sz w:val="20"/>
                <w:lang w:eastAsia="ja-JP"/>
              </w:rPr>
              <w:t>O</w:t>
            </w:r>
            <w:r w:rsidR="00617650" w:rsidRPr="00380B24">
              <w:rPr>
                <w:noProof/>
                <w:sz w:val="20"/>
                <w:lang w:eastAsia="ja-JP"/>
              </w:rPr>
              <w:t>Q</w:t>
            </w:r>
            <w:r w:rsidRPr="00380B24">
              <w:rPr>
                <w:noProof/>
                <w:sz w:val="20"/>
                <w:lang w:eastAsia="ja-JP"/>
              </w:rPr>
              <w:t>1: To what extent is the ECCF coherent and complementary with other policy, legal and funding instruments adopted at EU and national level?</w:t>
            </w:r>
          </w:p>
          <w:p w14:paraId="063B0CF7" w14:textId="15E21FAF" w:rsidR="00FE5259" w:rsidRPr="00380B24" w:rsidRDefault="00FE5259" w:rsidP="00EF1EE7">
            <w:pPr>
              <w:numPr>
                <w:ilvl w:val="0"/>
                <w:numId w:val="19"/>
              </w:numPr>
              <w:spacing w:before="40" w:after="40"/>
              <w:contextualSpacing/>
              <w:jc w:val="both"/>
              <w:rPr>
                <w:noProof/>
                <w:sz w:val="20"/>
                <w:lang w:eastAsia="ja-JP"/>
              </w:rPr>
            </w:pPr>
            <w:r w:rsidRPr="00380B24">
              <w:rPr>
                <w:noProof/>
                <w:sz w:val="20"/>
                <w:lang w:eastAsia="ja-JP"/>
              </w:rPr>
              <w:t>O</w:t>
            </w:r>
            <w:r w:rsidR="00617650" w:rsidRPr="00380B24">
              <w:rPr>
                <w:noProof/>
                <w:sz w:val="20"/>
                <w:lang w:eastAsia="ja-JP"/>
              </w:rPr>
              <w:t>Q</w:t>
            </w:r>
            <w:r w:rsidRPr="00380B24">
              <w:rPr>
                <w:noProof/>
                <w:sz w:val="20"/>
                <w:lang w:eastAsia="ja-JP"/>
              </w:rPr>
              <w:t xml:space="preserve">2: To what extent </w:t>
            </w:r>
            <w:r w:rsidR="00617650" w:rsidRPr="00380B24">
              <w:rPr>
                <w:noProof/>
                <w:sz w:val="20"/>
                <w:lang w:eastAsia="ja-JP"/>
              </w:rPr>
              <w:t xml:space="preserve">does </w:t>
            </w:r>
            <w:r w:rsidRPr="00380B24">
              <w:rPr>
                <w:noProof/>
                <w:sz w:val="20"/>
                <w:lang w:eastAsia="ja-JP"/>
              </w:rPr>
              <w:t>the ECCF overlap or creat</w:t>
            </w:r>
            <w:r w:rsidR="00617650" w:rsidRPr="00380B24">
              <w:rPr>
                <w:noProof/>
                <w:sz w:val="20"/>
                <w:lang w:eastAsia="ja-JP"/>
              </w:rPr>
              <w:t>e</w:t>
            </w:r>
            <w:r w:rsidRPr="00380B24">
              <w:rPr>
                <w:noProof/>
                <w:sz w:val="20"/>
                <w:lang w:eastAsia="ja-JP"/>
              </w:rPr>
              <w:t xml:space="preserve"> gaps with other policy, legal and funding instruments adopted at EU and national level?</w:t>
            </w:r>
          </w:p>
        </w:tc>
      </w:tr>
      <w:tr w:rsidR="00FE5259" w:rsidRPr="00380B24" w14:paraId="5B67CBBE" w14:textId="77777777" w:rsidTr="5EE4E8B7">
        <w:tc>
          <w:tcPr>
            <w:tcW w:w="5000" w:type="pct"/>
            <w:gridSpan w:val="3"/>
            <w:shd w:val="clear" w:color="auto" w:fill="F2F2F2" w:themeFill="background1" w:themeFillShade="F2"/>
          </w:tcPr>
          <w:p w14:paraId="4FDC8F06"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2C8E059D" w14:textId="77777777" w:rsidTr="5EE4E8B7">
        <w:trPr>
          <w:trHeight w:val="156"/>
        </w:trPr>
        <w:tc>
          <w:tcPr>
            <w:tcW w:w="1535" w:type="pct"/>
            <w:gridSpan w:val="2"/>
            <w:shd w:val="clear" w:color="auto" w:fill="F2F2F2" w:themeFill="background1" w:themeFillShade="F2"/>
          </w:tcPr>
          <w:p w14:paraId="38002DD0" w14:textId="7FA5F634" w:rsidR="00FE5259" w:rsidRPr="00380B24" w:rsidRDefault="00FE5259">
            <w:pPr>
              <w:spacing w:before="40" w:after="40"/>
              <w:rPr>
                <w:noProof/>
                <w:sz w:val="20"/>
                <w:lang w:eastAsia="ja-JP"/>
              </w:rPr>
            </w:pPr>
            <w:r w:rsidRPr="00380B24">
              <w:rPr>
                <w:noProof/>
                <w:sz w:val="20"/>
                <w:lang w:eastAsia="ja-JP"/>
              </w:rPr>
              <w:t>OQ1: The ECCF</w:t>
            </w:r>
            <w:r w:rsidR="00617650" w:rsidRPr="00380B24">
              <w:rPr>
                <w:noProof/>
                <w:sz w:val="20"/>
                <w:lang w:eastAsia="ja-JP"/>
              </w:rPr>
              <w:t xml:space="preserve">’s </w:t>
            </w:r>
            <w:r w:rsidRPr="00380B24">
              <w:rPr>
                <w:noProof/>
                <w:sz w:val="20"/>
                <w:lang w:eastAsia="ja-JP"/>
              </w:rPr>
              <w:t xml:space="preserve">scope </w:t>
            </w:r>
            <w:r w:rsidR="00617650" w:rsidRPr="00380B24">
              <w:rPr>
                <w:noProof/>
                <w:sz w:val="20"/>
                <w:lang w:eastAsia="ja-JP"/>
              </w:rPr>
              <w:t>complements that</w:t>
            </w:r>
            <w:r w:rsidRPr="00380B24">
              <w:rPr>
                <w:noProof/>
                <w:sz w:val="20"/>
                <w:lang w:eastAsia="ja-JP"/>
              </w:rPr>
              <w:t xml:space="preserve"> of other EU and national instruments</w:t>
            </w:r>
          </w:p>
        </w:tc>
        <w:tc>
          <w:tcPr>
            <w:tcW w:w="3465" w:type="pct"/>
            <w:shd w:val="clear" w:color="auto" w:fill="F2F2F2" w:themeFill="background1" w:themeFillShade="F2"/>
          </w:tcPr>
          <w:p w14:paraId="79EA4CB7" w14:textId="01A7E5C0" w:rsidR="00FE5259" w:rsidRPr="00380B24" w:rsidRDefault="00FE5259">
            <w:pPr>
              <w:spacing w:before="40" w:after="40"/>
              <w:rPr>
                <w:noProof/>
                <w:sz w:val="20"/>
                <w:lang w:eastAsia="ja-JP"/>
              </w:rPr>
            </w:pPr>
            <w:r w:rsidRPr="00380B24">
              <w:rPr>
                <w:noProof/>
                <w:sz w:val="20"/>
                <w:lang w:eastAsia="ja-JP"/>
              </w:rPr>
              <w:t xml:space="preserve">Extent to which the ECCF complements EU measures </w:t>
            </w:r>
            <w:r w:rsidR="00765CC5" w:rsidRPr="00380B24">
              <w:rPr>
                <w:noProof/>
                <w:sz w:val="20"/>
                <w:lang w:eastAsia="ja-JP"/>
              </w:rPr>
              <w:t xml:space="preserve">that have already been </w:t>
            </w:r>
            <w:r w:rsidRPr="00380B24">
              <w:rPr>
                <w:noProof/>
                <w:sz w:val="20"/>
                <w:lang w:eastAsia="ja-JP"/>
              </w:rPr>
              <w:t>adopted (i.e. NIS</w:t>
            </w:r>
            <w:r w:rsidR="009A7738" w:rsidRPr="00380B24">
              <w:rPr>
                <w:noProof/>
                <w:sz w:val="20"/>
                <w:lang w:eastAsia="ja-JP"/>
              </w:rPr>
              <w:t>2</w:t>
            </w:r>
            <w:r w:rsidRPr="00380B24">
              <w:rPr>
                <w:noProof/>
                <w:sz w:val="20"/>
                <w:lang w:eastAsia="ja-JP"/>
              </w:rPr>
              <w:t xml:space="preserve"> Directive, European Cybersecurity Competence Centre and </w:t>
            </w:r>
            <w:r w:rsidR="00C00DCB" w:rsidRPr="00380B24">
              <w:rPr>
                <w:noProof/>
                <w:sz w:val="20"/>
                <w:lang w:eastAsia="ja-JP"/>
              </w:rPr>
              <w:t>N</w:t>
            </w:r>
            <w:r w:rsidRPr="00380B24">
              <w:rPr>
                <w:noProof/>
                <w:sz w:val="20"/>
                <w:lang w:eastAsia="ja-JP"/>
              </w:rPr>
              <w:t xml:space="preserve">etwork, Digital Europe </w:t>
            </w:r>
            <w:r w:rsidR="00C00DCB" w:rsidRPr="00380B24">
              <w:rPr>
                <w:noProof/>
                <w:sz w:val="20"/>
                <w:lang w:eastAsia="ja-JP"/>
              </w:rPr>
              <w:t>p</w:t>
            </w:r>
            <w:r w:rsidRPr="00380B24">
              <w:rPr>
                <w:noProof/>
                <w:sz w:val="20"/>
                <w:lang w:eastAsia="ja-JP"/>
              </w:rPr>
              <w:t xml:space="preserve">rogramme) or </w:t>
            </w:r>
            <w:r w:rsidR="00765CC5" w:rsidRPr="00380B24">
              <w:rPr>
                <w:noProof/>
                <w:sz w:val="20"/>
                <w:lang w:eastAsia="ja-JP"/>
              </w:rPr>
              <w:t xml:space="preserve">that have been </w:t>
            </w:r>
            <w:r w:rsidRPr="00380B24">
              <w:rPr>
                <w:noProof/>
                <w:sz w:val="20"/>
                <w:lang w:eastAsia="ja-JP"/>
              </w:rPr>
              <w:t>proposed (i.e. Cyber</w:t>
            </w:r>
            <w:r w:rsidR="009A7738" w:rsidRPr="00380B24">
              <w:rPr>
                <w:noProof/>
                <w:sz w:val="20"/>
                <w:lang w:eastAsia="ja-JP"/>
              </w:rPr>
              <w:t xml:space="preserve"> </w:t>
            </w:r>
            <w:r w:rsidR="00765CC5" w:rsidRPr="00380B24">
              <w:rPr>
                <w:noProof/>
                <w:sz w:val="20"/>
                <w:lang w:eastAsia="ja-JP"/>
              </w:rPr>
              <w:t>R</w:t>
            </w:r>
            <w:r w:rsidRPr="00380B24">
              <w:rPr>
                <w:noProof/>
                <w:sz w:val="20"/>
                <w:lang w:eastAsia="ja-JP"/>
              </w:rPr>
              <w:t>esilience Act, Cyber</w:t>
            </w:r>
            <w:r w:rsidR="009A7738" w:rsidRPr="00380B24">
              <w:rPr>
                <w:noProof/>
                <w:sz w:val="20"/>
                <w:lang w:eastAsia="ja-JP"/>
              </w:rPr>
              <w:t xml:space="preserve"> </w:t>
            </w:r>
            <w:r w:rsidRPr="00380B24">
              <w:rPr>
                <w:noProof/>
                <w:sz w:val="20"/>
                <w:lang w:eastAsia="ja-JP"/>
              </w:rPr>
              <w:t xml:space="preserve">Solidarity Act); extent to which the ECCF complements national cybersecurity certification measures adopted since the entry into force of the Cybersecurity Act; share of Member States detecting complementarity </w:t>
            </w:r>
          </w:p>
        </w:tc>
      </w:tr>
      <w:tr w:rsidR="00FE5259" w:rsidRPr="00380B24" w14:paraId="5D4D1A7C" w14:textId="77777777" w:rsidTr="5EE4E8B7">
        <w:trPr>
          <w:trHeight w:val="156"/>
        </w:trPr>
        <w:tc>
          <w:tcPr>
            <w:tcW w:w="1535" w:type="pct"/>
            <w:gridSpan w:val="2"/>
            <w:shd w:val="clear" w:color="auto" w:fill="F2F2F2" w:themeFill="background1" w:themeFillShade="F2"/>
          </w:tcPr>
          <w:p w14:paraId="5F7A18B2" w14:textId="697C9D4B" w:rsidR="00FE5259" w:rsidRPr="00380B24" w:rsidRDefault="00FE5259">
            <w:pPr>
              <w:spacing w:before="40" w:after="40"/>
              <w:rPr>
                <w:noProof/>
                <w:sz w:val="20"/>
                <w:lang w:eastAsia="ja-JP"/>
              </w:rPr>
            </w:pPr>
            <w:r w:rsidRPr="00380B24">
              <w:rPr>
                <w:noProof/>
                <w:sz w:val="20"/>
                <w:lang w:eastAsia="ja-JP"/>
              </w:rPr>
              <w:t>OQ2: Other EU and national instruments tackle different aspects of securing the cybersecurity of ICT products, services</w:t>
            </w:r>
            <w:r w:rsidR="00B5380B" w:rsidRPr="00380B24">
              <w:rPr>
                <w:noProof/>
                <w:sz w:val="20"/>
                <w:lang w:eastAsia="ja-JP"/>
              </w:rPr>
              <w:t xml:space="preserve"> and</w:t>
            </w:r>
            <w:r w:rsidRPr="00380B24">
              <w:rPr>
                <w:noProof/>
                <w:sz w:val="20"/>
                <w:lang w:eastAsia="ja-JP"/>
              </w:rPr>
              <w:t xml:space="preserve"> processes</w:t>
            </w:r>
          </w:p>
        </w:tc>
        <w:tc>
          <w:tcPr>
            <w:tcW w:w="3465" w:type="pct"/>
            <w:shd w:val="clear" w:color="auto" w:fill="F2F2F2" w:themeFill="background1" w:themeFillShade="F2"/>
          </w:tcPr>
          <w:p w14:paraId="6A125B80" w14:textId="00F3DDF6" w:rsidR="00FE5259" w:rsidRPr="00380B24" w:rsidRDefault="4677CD4D" w:rsidP="5EE4E8B7">
            <w:pPr>
              <w:spacing w:before="40" w:after="40"/>
              <w:rPr>
                <w:noProof/>
                <w:sz w:val="20"/>
                <w:lang w:eastAsia="ja-JP"/>
              </w:rPr>
            </w:pPr>
            <w:r w:rsidRPr="00380B24">
              <w:rPr>
                <w:noProof/>
                <w:sz w:val="20"/>
                <w:lang w:eastAsia="ja-JP"/>
              </w:rPr>
              <w:t>Extent to which the ECCF scope overlaps with EU measures adopted (i.e. NIS</w:t>
            </w:r>
            <w:r w:rsidR="009A7738" w:rsidRPr="00380B24">
              <w:rPr>
                <w:noProof/>
                <w:sz w:val="20"/>
                <w:lang w:eastAsia="ja-JP"/>
              </w:rPr>
              <w:t>2</w:t>
            </w:r>
            <w:r w:rsidRPr="00380B24">
              <w:rPr>
                <w:noProof/>
                <w:sz w:val="20"/>
                <w:lang w:eastAsia="ja-JP"/>
              </w:rPr>
              <w:t xml:space="preserve"> Directive, European Cybersecurity Competence Centre and </w:t>
            </w:r>
            <w:r w:rsidR="00C00DCB" w:rsidRPr="00380B24">
              <w:rPr>
                <w:noProof/>
                <w:sz w:val="20"/>
                <w:lang w:eastAsia="ja-JP"/>
              </w:rPr>
              <w:t>N</w:t>
            </w:r>
            <w:r w:rsidRPr="00380B24">
              <w:rPr>
                <w:noProof/>
                <w:sz w:val="20"/>
                <w:lang w:eastAsia="ja-JP"/>
              </w:rPr>
              <w:t xml:space="preserve">etwork, Digital Europe </w:t>
            </w:r>
            <w:r w:rsidR="00C00DCB" w:rsidRPr="00380B24">
              <w:rPr>
                <w:noProof/>
                <w:sz w:val="20"/>
                <w:lang w:eastAsia="ja-JP"/>
              </w:rPr>
              <w:t>p</w:t>
            </w:r>
            <w:r w:rsidRPr="00380B24">
              <w:rPr>
                <w:noProof/>
                <w:sz w:val="20"/>
                <w:lang w:eastAsia="ja-JP"/>
              </w:rPr>
              <w:t xml:space="preserve">rogramme) or proposed (i.e. </w:t>
            </w:r>
            <w:r w:rsidR="00765CC5" w:rsidRPr="00380B24">
              <w:rPr>
                <w:noProof/>
                <w:sz w:val="20"/>
                <w:lang w:eastAsia="ja-JP"/>
              </w:rPr>
              <w:t>Cyber</w:t>
            </w:r>
            <w:r w:rsidR="009A7738" w:rsidRPr="00380B24">
              <w:rPr>
                <w:noProof/>
                <w:sz w:val="20"/>
                <w:lang w:eastAsia="ja-JP"/>
              </w:rPr>
              <w:t xml:space="preserve"> </w:t>
            </w:r>
            <w:r w:rsidR="00765CC5" w:rsidRPr="00380B24">
              <w:rPr>
                <w:noProof/>
                <w:sz w:val="20"/>
                <w:lang w:eastAsia="ja-JP"/>
              </w:rPr>
              <w:t>Resilience Act</w:t>
            </w:r>
            <w:r w:rsidRPr="00380B24">
              <w:rPr>
                <w:noProof/>
                <w:sz w:val="20"/>
                <w:lang w:eastAsia="ja-JP"/>
              </w:rPr>
              <w:t>, Cyber</w:t>
            </w:r>
            <w:r w:rsidR="009A7738" w:rsidRPr="00380B24">
              <w:rPr>
                <w:noProof/>
                <w:sz w:val="20"/>
                <w:lang w:eastAsia="ja-JP"/>
              </w:rPr>
              <w:t xml:space="preserve"> </w:t>
            </w:r>
            <w:r w:rsidRPr="00380B24">
              <w:rPr>
                <w:noProof/>
                <w:sz w:val="20"/>
                <w:lang w:eastAsia="ja-JP"/>
              </w:rPr>
              <w:t xml:space="preserve">Solidarity Act); extent to which the ECCF scope overlaps with national cybersecurity certification measures adopted since the entry into force of the Cybersecurity Act; share of Member States detecting complementarity </w:t>
            </w:r>
          </w:p>
        </w:tc>
      </w:tr>
      <w:tr w:rsidR="00FE5259" w:rsidRPr="00380B24" w14:paraId="151AD08F" w14:textId="77777777" w:rsidTr="5EE4E8B7">
        <w:tc>
          <w:tcPr>
            <w:tcW w:w="5000" w:type="pct"/>
            <w:gridSpan w:val="3"/>
            <w:shd w:val="clear" w:color="auto" w:fill="F2F2F2" w:themeFill="background1" w:themeFillShade="F2"/>
          </w:tcPr>
          <w:p w14:paraId="3D2A26AF"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2ADAB237" w14:textId="77777777" w:rsidTr="5EE4E8B7">
        <w:tc>
          <w:tcPr>
            <w:tcW w:w="5000" w:type="pct"/>
            <w:gridSpan w:val="3"/>
            <w:shd w:val="clear" w:color="auto" w:fill="F2F2F2" w:themeFill="background1" w:themeFillShade="F2"/>
          </w:tcPr>
          <w:p w14:paraId="40BFAE47" w14:textId="77777777" w:rsidR="00FE5259" w:rsidRPr="00380B24" w:rsidRDefault="00FE5259" w:rsidP="00EF1EE7">
            <w:pPr>
              <w:numPr>
                <w:ilvl w:val="0"/>
                <w:numId w:val="36"/>
              </w:numPr>
              <w:spacing w:before="40" w:after="40"/>
              <w:contextualSpacing/>
              <w:jc w:val="both"/>
              <w:rPr>
                <w:noProof/>
                <w:sz w:val="20"/>
                <w:lang w:eastAsia="ja-JP"/>
              </w:rPr>
            </w:pPr>
            <w:r w:rsidRPr="00380B24">
              <w:rPr>
                <w:noProof/>
                <w:sz w:val="20"/>
                <w:lang w:eastAsia="ja-JP"/>
              </w:rPr>
              <w:t>Desk research</w:t>
            </w:r>
          </w:p>
          <w:p w14:paraId="148DB9B4" w14:textId="77777777" w:rsidR="00FE5259" w:rsidRPr="00380B24" w:rsidRDefault="00FE5259" w:rsidP="00EF1EE7">
            <w:pPr>
              <w:numPr>
                <w:ilvl w:val="0"/>
                <w:numId w:val="36"/>
              </w:numPr>
              <w:spacing w:before="40" w:after="40"/>
              <w:contextualSpacing/>
              <w:jc w:val="both"/>
              <w:rPr>
                <w:noProof/>
                <w:sz w:val="20"/>
                <w:lang w:eastAsia="ja-JP"/>
              </w:rPr>
            </w:pPr>
            <w:r w:rsidRPr="00380B24">
              <w:rPr>
                <w:noProof/>
                <w:sz w:val="20"/>
                <w:lang w:eastAsia="ja-JP"/>
              </w:rPr>
              <w:t xml:space="preserve">Interviews </w:t>
            </w:r>
          </w:p>
          <w:p w14:paraId="1C19F50D" w14:textId="77777777" w:rsidR="00FE5259" w:rsidRPr="00380B24" w:rsidRDefault="00FE5259" w:rsidP="00EF1EE7">
            <w:pPr>
              <w:numPr>
                <w:ilvl w:val="0"/>
                <w:numId w:val="36"/>
              </w:numPr>
              <w:spacing w:before="40" w:after="40"/>
              <w:contextualSpacing/>
              <w:jc w:val="both"/>
              <w:rPr>
                <w:noProof/>
                <w:sz w:val="20"/>
                <w:lang w:eastAsia="ja-JP"/>
              </w:rPr>
            </w:pPr>
            <w:r w:rsidRPr="00380B24">
              <w:rPr>
                <w:noProof/>
                <w:sz w:val="20"/>
                <w:lang w:eastAsia="ja-JP"/>
              </w:rPr>
              <w:t>Survey</w:t>
            </w:r>
          </w:p>
        </w:tc>
      </w:tr>
    </w:tbl>
    <w:p w14:paraId="22F3AE31" w14:textId="77777777" w:rsidR="00FE5259" w:rsidRPr="00380B24" w:rsidRDefault="00FE5259" w:rsidP="00FE5259">
      <w:pPr>
        <w:spacing w:before="40" w:after="40" w:line="240" w:lineRule="auto"/>
        <w:rPr>
          <w:rFonts w:cs="Times New Roman"/>
          <w:noProof/>
          <w:sz w:val="20"/>
          <w:szCs w:val="20"/>
        </w:rPr>
      </w:pPr>
    </w:p>
    <w:tbl>
      <w:tblPr>
        <w:tblStyle w:val="Standardtableforma10"/>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89"/>
        <w:gridCol w:w="945"/>
        <w:gridCol w:w="10234"/>
      </w:tblGrid>
      <w:tr w:rsidR="00FE5259" w:rsidRPr="00380B24" w14:paraId="46F77E56" w14:textId="77777777" w:rsidTr="00FB2A9C">
        <w:trPr>
          <w:cnfStyle w:val="100000000000" w:firstRow="1" w:lastRow="0" w:firstColumn="0" w:lastColumn="0" w:oddVBand="0" w:evenVBand="0" w:oddHBand="0" w:evenHBand="0" w:firstRowFirstColumn="0" w:firstRowLastColumn="0" w:lastRowFirstColumn="0" w:lastRowLastColumn="0"/>
          <w:trHeight w:val="56"/>
        </w:trPr>
        <w:tc>
          <w:tcPr>
            <w:tcW w:w="1215" w:type="pct"/>
            <w:shd w:val="clear" w:color="auto" w:fill="C6D9F1" w:themeFill="text2" w:themeFillTint="33"/>
          </w:tcPr>
          <w:p w14:paraId="796E48D7" w14:textId="77777777" w:rsidR="00FE5259" w:rsidRPr="00380B24" w:rsidRDefault="00FE5259">
            <w:pPr>
              <w:spacing w:before="40" w:after="40"/>
              <w:rPr>
                <w:b/>
                <w:bCs/>
                <w:i/>
                <w:noProof/>
                <w:color w:val="000000" w:themeColor="text1"/>
                <w:sz w:val="20"/>
                <w:lang w:eastAsia="ja-JP"/>
              </w:rPr>
            </w:pPr>
            <w:r w:rsidRPr="00380B24">
              <w:rPr>
                <w:b/>
                <w:bCs/>
                <w:i/>
                <w:noProof/>
                <w:color w:val="000000" w:themeColor="text1"/>
                <w:sz w:val="20"/>
                <w:lang w:eastAsia="ja-JP"/>
              </w:rPr>
              <w:t>Coherence</w:t>
            </w:r>
          </w:p>
          <w:p w14:paraId="16ED6568"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EQ4, ECCF</w:t>
            </w:r>
          </w:p>
        </w:tc>
        <w:tc>
          <w:tcPr>
            <w:tcW w:w="3785" w:type="pct"/>
            <w:gridSpan w:val="2"/>
            <w:shd w:val="clear" w:color="auto" w:fill="C6D9F1" w:themeFill="text2" w:themeFillTint="33"/>
          </w:tcPr>
          <w:p w14:paraId="2C57FFA7"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To what extent is the ECCF coherent internally?</w:t>
            </w:r>
          </w:p>
        </w:tc>
      </w:tr>
      <w:tr w:rsidR="00FE5259" w:rsidRPr="00380B24" w14:paraId="39453D7D" w14:textId="77777777" w:rsidTr="00FB2A9C">
        <w:trPr>
          <w:trHeight w:val="229"/>
        </w:trPr>
        <w:tc>
          <w:tcPr>
            <w:tcW w:w="5000" w:type="pct"/>
            <w:gridSpan w:val="3"/>
            <w:shd w:val="clear" w:color="auto" w:fill="F2F2F2"/>
          </w:tcPr>
          <w:p w14:paraId="1FB68CD3"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3E35ED5F" w14:textId="77777777" w:rsidTr="00FB2A9C">
        <w:tc>
          <w:tcPr>
            <w:tcW w:w="5000" w:type="pct"/>
            <w:gridSpan w:val="3"/>
            <w:shd w:val="clear" w:color="auto" w:fill="F2F2F2"/>
          </w:tcPr>
          <w:p w14:paraId="3054BF26" w14:textId="0416264F" w:rsidR="00FE5259" w:rsidRPr="00380B24" w:rsidRDefault="00FE5259" w:rsidP="00EF1EE7">
            <w:pPr>
              <w:numPr>
                <w:ilvl w:val="0"/>
                <w:numId w:val="37"/>
              </w:numPr>
              <w:spacing w:before="40" w:after="40"/>
              <w:contextualSpacing/>
              <w:jc w:val="both"/>
              <w:rPr>
                <w:noProof/>
                <w:sz w:val="20"/>
                <w:lang w:eastAsia="ja-JP"/>
              </w:rPr>
            </w:pPr>
            <w:r w:rsidRPr="00380B24">
              <w:rPr>
                <w:noProof/>
                <w:sz w:val="20"/>
                <w:lang w:eastAsia="ja-JP"/>
              </w:rPr>
              <w:t>O</w:t>
            </w:r>
            <w:r w:rsidR="00765CC5" w:rsidRPr="00380B24">
              <w:rPr>
                <w:noProof/>
                <w:sz w:val="20"/>
                <w:lang w:eastAsia="ja-JP"/>
              </w:rPr>
              <w:t>Q</w:t>
            </w:r>
            <w:r w:rsidRPr="00380B24">
              <w:rPr>
                <w:noProof/>
                <w:sz w:val="20"/>
                <w:lang w:eastAsia="ja-JP"/>
              </w:rPr>
              <w:t>1: To what extent are the various elements of the ECCF coherent among themselves?</w:t>
            </w:r>
          </w:p>
        </w:tc>
      </w:tr>
      <w:tr w:rsidR="00FE5259" w:rsidRPr="00380B24" w14:paraId="72CAB548" w14:textId="77777777" w:rsidTr="00FB2A9C">
        <w:tc>
          <w:tcPr>
            <w:tcW w:w="5000" w:type="pct"/>
            <w:gridSpan w:val="3"/>
            <w:shd w:val="clear" w:color="auto" w:fill="F2F2F2"/>
          </w:tcPr>
          <w:p w14:paraId="35E023D0"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5AE97E38" w14:textId="77777777" w:rsidTr="00FB2A9C">
        <w:trPr>
          <w:trHeight w:val="156"/>
        </w:trPr>
        <w:tc>
          <w:tcPr>
            <w:tcW w:w="1535" w:type="pct"/>
            <w:gridSpan w:val="2"/>
            <w:shd w:val="clear" w:color="auto" w:fill="F2F2F2"/>
          </w:tcPr>
          <w:p w14:paraId="65997960" w14:textId="77777777" w:rsidR="00FE5259" w:rsidRPr="00380B24" w:rsidRDefault="00FE5259">
            <w:pPr>
              <w:spacing w:before="40" w:after="40"/>
              <w:rPr>
                <w:noProof/>
                <w:sz w:val="20"/>
                <w:lang w:eastAsia="ja-JP"/>
              </w:rPr>
            </w:pPr>
            <w:r w:rsidRPr="00380B24">
              <w:rPr>
                <w:noProof/>
                <w:sz w:val="20"/>
                <w:lang w:eastAsia="ja-JP"/>
              </w:rPr>
              <w:t>OQ1: The ECCF procedures, governance mechanisms and working arrangements are coherent among themselves</w:t>
            </w:r>
          </w:p>
        </w:tc>
        <w:tc>
          <w:tcPr>
            <w:tcW w:w="3465" w:type="pct"/>
            <w:shd w:val="clear" w:color="auto" w:fill="F2F2F2"/>
          </w:tcPr>
          <w:p w14:paraId="4BD23935" w14:textId="20665E6E" w:rsidR="00FE5259" w:rsidRPr="00380B24" w:rsidRDefault="00FE5259">
            <w:pPr>
              <w:spacing w:before="40" w:after="40"/>
              <w:rPr>
                <w:noProof/>
                <w:sz w:val="20"/>
                <w:lang w:eastAsia="ja-JP"/>
              </w:rPr>
            </w:pPr>
            <w:r w:rsidRPr="00380B24">
              <w:rPr>
                <w:noProof/>
                <w:sz w:val="20"/>
                <w:lang w:eastAsia="ja-JP"/>
              </w:rPr>
              <w:t xml:space="preserve">Number </w:t>
            </w:r>
            <w:r w:rsidR="00765CC5" w:rsidRPr="00380B24">
              <w:rPr>
                <w:noProof/>
                <w:sz w:val="20"/>
                <w:lang w:eastAsia="ja-JP"/>
              </w:rPr>
              <w:t xml:space="preserve">and type (e.g. legal, administrative, operational) </w:t>
            </w:r>
            <w:r w:rsidRPr="00380B24">
              <w:rPr>
                <w:noProof/>
                <w:sz w:val="20"/>
                <w:lang w:eastAsia="ja-JP"/>
              </w:rPr>
              <w:t xml:space="preserve">of issues identified by ENISA, </w:t>
            </w:r>
            <w:r w:rsidR="00A175CD" w:rsidRPr="00380B24">
              <w:rPr>
                <w:noProof/>
                <w:sz w:val="20"/>
                <w:lang w:eastAsia="ja-JP"/>
              </w:rPr>
              <w:t xml:space="preserve">the </w:t>
            </w:r>
            <w:r w:rsidRPr="00380B24">
              <w:rPr>
                <w:noProof/>
                <w:sz w:val="20"/>
                <w:lang w:eastAsia="ja-JP"/>
              </w:rPr>
              <w:t>Commission</w:t>
            </w:r>
            <w:r w:rsidR="00B5380B" w:rsidRPr="00380B24">
              <w:rPr>
                <w:noProof/>
                <w:sz w:val="20"/>
                <w:lang w:eastAsia="ja-JP"/>
              </w:rPr>
              <w:t xml:space="preserve"> and</w:t>
            </w:r>
            <w:r w:rsidRPr="00380B24">
              <w:rPr>
                <w:noProof/>
                <w:sz w:val="20"/>
                <w:lang w:eastAsia="ja-JP"/>
              </w:rPr>
              <w:t xml:space="preserve"> relevant for</w:t>
            </w:r>
            <w:r w:rsidR="0017356C" w:rsidRPr="00380B24">
              <w:rPr>
                <w:noProof/>
                <w:sz w:val="20"/>
                <w:lang w:eastAsia="ja-JP"/>
              </w:rPr>
              <w:t>ums</w:t>
            </w:r>
            <w:r w:rsidRPr="00380B24">
              <w:rPr>
                <w:noProof/>
                <w:sz w:val="20"/>
                <w:lang w:eastAsia="ja-JP"/>
              </w:rPr>
              <w:t xml:space="preserve"> (i.e. ECCG, SCCG, </w:t>
            </w:r>
            <w:r w:rsidR="00A12133" w:rsidRPr="00380B24">
              <w:rPr>
                <w:noProof/>
                <w:sz w:val="20"/>
                <w:lang w:eastAsia="ja-JP"/>
              </w:rPr>
              <w:t>ad hoc</w:t>
            </w:r>
            <w:r w:rsidRPr="00380B24">
              <w:rPr>
                <w:noProof/>
                <w:sz w:val="20"/>
                <w:lang w:eastAsia="ja-JP"/>
              </w:rPr>
              <w:t xml:space="preserve"> working group members)</w:t>
            </w:r>
          </w:p>
        </w:tc>
      </w:tr>
      <w:tr w:rsidR="00FE5259" w:rsidRPr="00380B24" w14:paraId="33DFA2C4" w14:textId="77777777" w:rsidTr="00FB2A9C">
        <w:tc>
          <w:tcPr>
            <w:tcW w:w="5000" w:type="pct"/>
            <w:gridSpan w:val="3"/>
            <w:shd w:val="clear" w:color="auto" w:fill="F2F2F2"/>
          </w:tcPr>
          <w:p w14:paraId="240D78CA"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46CB2792" w14:textId="77777777" w:rsidTr="00FB2A9C">
        <w:tc>
          <w:tcPr>
            <w:tcW w:w="5000" w:type="pct"/>
            <w:gridSpan w:val="3"/>
            <w:shd w:val="clear" w:color="auto" w:fill="F2F2F2"/>
          </w:tcPr>
          <w:p w14:paraId="25741AB0" w14:textId="77777777" w:rsidR="00FE5259" w:rsidRPr="00380B24" w:rsidRDefault="00FE5259" w:rsidP="00EF1EE7">
            <w:pPr>
              <w:numPr>
                <w:ilvl w:val="0"/>
                <w:numId w:val="38"/>
              </w:numPr>
              <w:spacing w:before="40" w:after="40"/>
              <w:contextualSpacing/>
              <w:jc w:val="both"/>
              <w:rPr>
                <w:noProof/>
                <w:sz w:val="20"/>
                <w:lang w:eastAsia="ja-JP"/>
              </w:rPr>
            </w:pPr>
            <w:r w:rsidRPr="00380B24">
              <w:rPr>
                <w:noProof/>
                <w:sz w:val="20"/>
                <w:lang w:eastAsia="ja-JP"/>
              </w:rPr>
              <w:t>Desk research</w:t>
            </w:r>
          </w:p>
          <w:p w14:paraId="72309179" w14:textId="77777777" w:rsidR="00FE5259" w:rsidRPr="00380B24" w:rsidRDefault="00FE5259" w:rsidP="00EF1EE7">
            <w:pPr>
              <w:numPr>
                <w:ilvl w:val="0"/>
                <w:numId w:val="38"/>
              </w:numPr>
              <w:spacing w:before="40" w:after="40"/>
              <w:contextualSpacing/>
              <w:jc w:val="both"/>
              <w:rPr>
                <w:noProof/>
                <w:sz w:val="20"/>
                <w:lang w:eastAsia="ja-JP"/>
              </w:rPr>
            </w:pPr>
            <w:r w:rsidRPr="00380B24">
              <w:rPr>
                <w:noProof/>
                <w:sz w:val="20"/>
                <w:lang w:eastAsia="ja-JP"/>
              </w:rPr>
              <w:t>Interviews</w:t>
            </w:r>
          </w:p>
          <w:p w14:paraId="4C49D05C" w14:textId="77777777" w:rsidR="00FE5259" w:rsidRPr="00380B24" w:rsidRDefault="00FE5259" w:rsidP="00EF1EE7">
            <w:pPr>
              <w:numPr>
                <w:ilvl w:val="0"/>
                <w:numId w:val="38"/>
              </w:numPr>
              <w:spacing w:before="40" w:after="40"/>
              <w:contextualSpacing/>
              <w:jc w:val="both"/>
              <w:rPr>
                <w:noProof/>
                <w:sz w:val="20"/>
                <w:lang w:eastAsia="ja-JP"/>
              </w:rPr>
            </w:pPr>
            <w:r w:rsidRPr="00380B24">
              <w:rPr>
                <w:noProof/>
                <w:sz w:val="20"/>
                <w:lang w:eastAsia="ja-JP"/>
              </w:rPr>
              <w:t>Survey</w:t>
            </w:r>
          </w:p>
        </w:tc>
      </w:tr>
    </w:tbl>
    <w:p w14:paraId="7AB9F72F" w14:textId="77777777" w:rsidR="00FE5259" w:rsidRPr="00380B24" w:rsidRDefault="00FE5259" w:rsidP="00FE5259">
      <w:pPr>
        <w:spacing w:before="40" w:after="40" w:line="240" w:lineRule="auto"/>
        <w:rPr>
          <w:rFonts w:eastAsia="Arial" w:cs="Times New Roman"/>
          <w:b/>
          <w:noProof/>
          <w:sz w:val="20"/>
          <w:szCs w:val="20"/>
          <w:lang w:eastAsia="ja-JP"/>
        </w:rPr>
      </w:pPr>
    </w:p>
    <w:tbl>
      <w:tblPr>
        <w:tblStyle w:val="Standardtableforma10"/>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379"/>
        <w:gridCol w:w="4005"/>
        <w:gridCol w:w="7384"/>
      </w:tblGrid>
      <w:tr w:rsidR="00FE5259" w:rsidRPr="00380B24" w14:paraId="4B9F4284" w14:textId="77777777" w:rsidTr="5EE4E8B7">
        <w:trPr>
          <w:cnfStyle w:val="100000000000" w:firstRow="1" w:lastRow="0" w:firstColumn="0" w:lastColumn="0" w:oddVBand="0" w:evenVBand="0" w:oddHBand="0" w:evenHBand="0" w:firstRowFirstColumn="0" w:firstRowLastColumn="0" w:lastRowFirstColumn="0" w:lastRowLastColumn="0"/>
          <w:trHeight w:val="56"/>
        </w:trPr>
        <w:tc>
          <w:tcPr>
            <w:tcW w:w="1144" w:type="pct"/>
            <w:shd w:val="clear" w:color="auto" w:fill="C6D9F1" w:themeFill="text2" w:themeFillTint="33"/>
          </w:tcPr>
          <w:p w14:paraId="4B4CBC89" w14:textId="77777777" w:rsidR="00FE5259" w:rsidRPr="00380B24" w:rsidRDefault="00FE5259">
            <w:pPr>
              <w:spacing w:before="40" w:after="40"/>
              <w:rPr>
                <w:b/>
                <w:bCs/>
                <w:i/>
                <w:noProof/>
                <w:color w:val="000000" w:themeColor="text1"/>
                <w:sz w:val="20"/>
                <w:lang w:eastAsia="ja-JP"/>
              </w:rPr>
            </w:pPr>
            <w:r w:rsidRPr="00380B24">
              <w:rPr>
                <w:b/>
                <w:bCs/>
                <w:i/>
                <w:noProof/>
                <w:color w:val="000000" w:themeColor="text1"/>
                <w:sz w:val="20"/>
                <w:lang w:eastAsia="ja-JP"/>
              </w:rPr>
              <w:t>Coherence</w:t>
            </w:r>
          </w:p>
          <w:p w14:paraId="59E9B45A"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EQ5, ECCF</w:t>
            </w:r>
          </w:p>
        </w:tc>
        <w:tc>
          <w:tcPr>
            <w:tcW w:w="3856" w:type="pct"/>
            <w:gridSpan w:val="2"/>
            <w:shd w:val="clear" w:color="auto" w:fill="C6D9F1" w:themeFill="text2" w:themeFillTint="33"/>
          </w:tcPr>
          <w:p w14:paraId="75B8BFB4" w14:textId="7390AC2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 xml:space="preserve">To what extent is the ECCF coherent with other </w:t>
            </w:r>
            <w:r w:rsidR="00765CC5" w:rsidRPr="00380B24">
              <w:rPr>
                <w:b/>
                <w:bCs/>
                <w:noProof/>
                <w:color w:val="000000" w:themeColor="text1"/>
                <w:sz w:val="20"/>
                <w:lang w:eastAsia="ja-JP"/>
              </w:rPr>
              <w:t xml:space="preserve">EU-level </w:t>
            </w:r>
            <w:r w:rsidR="006C2422" w:rsidRPr="00380B24">
              <w:rPr>
                <w:b/>
                <w:bCs/>
                <w:noProof/>
                <w:color w:val="000000" w:themeColor="text1"/>
                <w:sz w:val="20"/>
                <w:lang w:eastAsia="ja-JP"/>
              </w:rPr>
              <w:t>actions</w:t>
            </w:r>
            <w:r w:rsidRPr="00380B24">
              <w:rPr>
                <w:b/>
                <w:bCs/>
                <w:noProof/>
                <w:color w:val="000000" w:themeColor="text1"/>
                <w:sz w:val="20"/>
                <w:lang w:eastAsia="ja-JP"/>
              </w:rPr>
              <w:t>, particularly sectoral ones, in the area of certification?</w:t>
            </w:r>
          </w:p>
        </w:tc>
      </w:tr>
      <w:tr w:rsidR="00FE5259" w:rsidRPr="00380B24" w14:paraId="03036624" w14:textId="77777777" w:rsidTr="5EE4E8B7">
        <w:trPr>
          <w:trHeight w:val="229"/>
        </w:trPr>
        <w:tc>
          <w:tcPr>
            <w:tcW w:w="5000" w:type="pct"/>
            <w:gridSpan w:val="3"/>
            <w:shd w:val="clear" w:color="auto" w:fill="F2F2F2" w:themeFill="background1" w:themeFillShade="F2"/>
          </w:tcPr>
          <w:p w14:paraId="37C7B1F9"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0AD248A8" w14:textId="77777777" w:rsidTr="5EE4E8B7">
        <w:tc>
          <w:tcPr>
            <w:tcW w:w="5000" w:type="pct"/>
            <w:gridSpan w:val="3"/>
            <w:shd w:val="clear" w:color="auto" w:fill="F2F2F2" w:themeFill="background1" w:themeFillShade="F2"/>
          </w:tcPr>
          <w:p w14:paraId="34722DE6" w14:textId="2FFDF8F7" w:rsidR="00FE5259" w:rsidRPr="00380B24" w:rsidRDefault="00FE5259" w:rsidP="00EF1EE7">
            <w:pPr>
              <w:numPr>
                <w:ilvl w:val="0"/>
                <w:numId w:val="39"/>
              </w:numPr>
              <w:spacing w:before="40" w:after="40"/>
              <w:contextualSpacing/>
              <w:jc w:val="both"/>
              <w:rPr>
                <w:noProof/>
                <w:sz w:val="20"/>
                <w:lang w:eastAsia="ja-JP"/>
              </w:rPr>
            </w:pPr>
            <w:r w:rsidRPr="00380B24">
              <w:rPr>
                <w:noProof/>
                <w:sz w:val="20"/>
                <w:lang w:eastAsia="ja-JP"/>
              </w:rPr>
              <w:t>O</w:t>
            </w:r>
            <w:r w:rsidR="00765CC5" w:rsidRPr="00380B24">
              <w:rPr>
                <w:noProof/>
                <w:sz w:val="20"/>
                <w:lang w:eastAsia="ja-JP"/>
              </w:rPr>
              <w:t>Q</w:t>
            </w:r>
            <w:r w:rsidRPr="00380B24">
              <w:rPr>
                <w:noProof/>
                <w:sz w:val="20"/>
                <w:lang w:eastAsia="ja-JP"/>
              </w:rPr>
              <w:t xml:space="preserve">1: To what extent </w:t>
            </w:r>
            <w:r w:rsidR="00765CC5" w:rsidRPr="00380B24">
              <w:rPr>
                <w:noProof/>
                <w:sz w:val="20"/>
                <w:lang w:eastAsia="ja-JP"/>
              </w:rPr>
              <w:t xml:space="preserve">does </w:t>
            </w:r>
            <w:r w:rsidRPr="00380B24">
              <w:rPr>
                <w:noProof/>
                <w:sz w:val="20"/>
                <w:lang w:eastAsia="ja-JP"/>
              </w:rPr>
              <w:t>the ECCF complement or overlap with EU policies in the area of certification?</w:t>
            </w:r>
          </w:p>
          <w:p w14:paraId="1B579A97" w14:textId="1A6829E2" w:rsidR="00FE5259" w:rsidRPr="00380B24" w:rsidRDefault="00FE5259" w:rsidP="00EF1EE7">
            <w:pPr>
              <w:numPr>
                <w:ilvl w:val="0"/>
                <w:numId w:val="39"/>
              </w:numPr>
              <w:spacing w:before="40" w:after="40"/>
              <w:contextualSpacing/>
              <w:jc w:val="both"/>
              <w:rPr>
                <w:noProof/>
                <w:sz w:val="20"/>
                <w:lang w:eastAsia="ja-JP"/>
              </w:rPr>
            </w:pPr>
            <w:r w:rsidRPr="00380B24">
              <w:rPr>
                <w:noProof/>
                <w:sz w:val="20"/>
                <w:lang w:eastAsia="ja-JP"/>
              </w:rPr>
              <w:t>O</w:t>
            </w:r>
            <w:r w:rsidR="00765CC5" w:rsidRPr="00380B24">
              <w:rPr>
                <w:noProof/>
                <w:sz w:val="20"/>
                <w:lang w:eastAsia="ja-JP"/>
              </w:rPr>
              <w:t>Q</w:t>
            </w:r>
            <w:r w:rsidRPr="00380B24">
              <w:rPr>
                <w:noProof/>
                <w:sz w:val="20"/>
                <w:lang w:eastAsia="ja-JP"/>
              </w:rPr>
              <w:t>2: To what extent is the ECCF coherent with the EU digital strategy and other relevant sectoral strategies?</w:t>
            </w:r>
          </w:p>
        </w:tc>
      </w:tr>
      <w:tr w:rsidR="00FE5259" w:rsidRPr="00380B24" w14:paraId="0FCC593A" w14:textId="77777777" w:rsidTr="5EE4E8B7">
        <w:tc>
          <w:tcPr>
            <w:tcW w:w="5000" w:type="pct"/>
            <w:gridSpan w:val="3"/>
            <w:shd w:val="clear" w:color="auto" w:fill="F2F2F2" w:themeFill="background1" w:themeFillShade="F2"/>
          </w:tcPr>
          <w:p w14:paraId="403A188B"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74D597CB" w14:textId="77777777" w:rsidTr="5EE4E8B7">
        <w:trPr>
          <w:trHeight w:val="156"/>
        </w:trPr>
        <w:tc>
          <w:tcPr>
            <w:tcW w:w="2500" w:type="pct"/>
            <w:gridSpan w:val="2"/>
            <w:shd w:val="clear" w:color="auto" w:fill="F2F2F2" w:themeFill="background1" w:themeFillShade="F2"/>
          </w:tcPr>
          <w:p w14:paraId="2D87B98C" w14:textId="291B9633" w:rsidR="00FE5259" w:rsidRPr="00380B24" w:rsidRDefault="4677CD4D" w:rsidP="5EE4E8B7">
            <w:pPr>
              <w:spacing w:before="40" w:after="40"/>
              <w:rPr>
                <w:noProof/>
                <w:sz w:val="20"/>
                <w:lang w:eastAsia="ja-JP"/>
              </w:rPr>
            </w:pPr>
            <w:r w:rsidRPr="00380B24">
              <w:rPr>
                <w:noProof/>
                <w:sz w:val="20"/>
                <w:lang w:eastAsia="ja-JP"/>
              </w:rPr>
              <w:t xml:space="preserve">Other EU initiatives (e.g. </w:t>
            </w:r>
            <w:r w:rsidR="00765CC5" w:rsidRPr="00380B24">
              <w:rPr>
                <w:noProof/>
                <w:sz w:val="20"/>
                <w:lang w:eastAsia="ja-JP"/>
              </w:rPr>
              <w:t>d</w:t>
            </w:r>
            <w:r w:rsidR="71C85141" w:rsidRPr="00380B24">
              <w:rPr>
                <w:noProof/>
                <w:sz w:val="20"/>
                <w:lang w:eastAsia="ja-JP"/>
              </w:rPr>
              <w:t xml:space="preserve">elegated act under </w:t>
            </w:r>
            <w:r w:rsidRPr="00380B24">
              <w:rPr>
                <w:noProof/>
                <w:sz w:val="20"/>
                <w:lang w:eastAsia="ja-JP"/>
              </w:rPr>
              <w:t>Radio Equipment Directive</w:t>
            </w:r>
            <w:r w:rsidR="00765CC5" w:rsidRPr="00380B24">
              <w:rPr>
                <w:noProof/>
                <w:sz w:val="20"/>
                <w:lang w:eastAsia="ja-JP"/>
              </w:rPr>
              <w:t>,</w:t>
            </w:r>
            <w:r w:rsidRPr="00380B24">
              <w:rPr>
                <w:noProof/>
                <w:sz w:val="20"/>
                <w:lang w:eastAsia="ja-JP"/>
              </w:rPr>
              <w:t xml:space="preserve"> etc.) to secure/certify ICT products, services and processes do not overlap with the ECCF </w:t>
            </w:r>
          </w:p>
        </w:tc>
        <w:tc>
          <w:tcPr>
            <w:tcW w:w="2500" w:type="pct"/>
            <w:shd w:val="clear" w:color="auto" w:fill="F2F2F2" w:themeFill="background1" w:themeFillShade="F2"/>
          </w:tcPr>
          <w:p w14:paraId="4AE60188" w14:textId="77777777" w:rsidR="00FE5259" w:rsidRPr="00380B24" w:rsidRDefault="00FE5259">
            <w:pPr>
              <w:spacing w:before="40" w:after="40"/>
              <w:rPr>
                <w:noProof/>
                <w:sz w:val="20"/>
                <w:lang w:eastAsia="ja-JP"/>
              </w:rPr>
            </w:pPr>
            <w:r w:rsidRPr="00380B24">
              <w:rPr>
                <w:noProof/>
                <w:sz w:val="20"/>
                <w:lang w:eastAsia="ja-JP"/>
              </w:rPr>
              <w:t>Number and type of sectoral EU policies implemented; extent to which the sectoral policies overlap with the ECCF</w:t>
            </w:r>
          </w:p>
        </w:tc>
      </w:tr>
      <w:tr w:rsidR="00FE5259" w:rsidRPr="00380B24" w14:paraId="596D8B9D" w14:textId="77777777" w:rsidTr="5EE4E8B7">
        <w:trPr>
          <w:trHeight w:val="156"/>
        </w:trPr>
        <w:tc>
          <w:tcPr>
            <w:tcW w:w="2500" w:type="pct"/>
            <w:gridSpan w:val="2"/>
            <w:shd w:val="clear" w:color="auto" w:fill="F2F2F2" w:themeFill="background1" w:themeFillShade="F2"/>
          </w:tcPr>
          <w:p w14:paraId="412D3B56" w14:textId="3C6B1E42" w:rsidR="00FE5259" w:rsidRPr="00380B24" w:rsidRDefault="00A175CD">
            <w:pPr>
              <w:spacing w:before="40" w:after="40"/>
              <w:rPr>
                <w:noProof/>
                <w:sz w:val="20"/>
                <w:lang w:eastAsia="ja-JP"/>
              </w:rPr>
            </w:pPr>
            <w:r w:rsidRPr="00380B24">
              <w:rPr>
                <w:noProof/>
                <w:sz w:val="20"/>
                <w:lang w:eastAsia="ja-JP"/>
              </w:rPr>
              <w:t xml:space="preserve">The </w:t>
            </w:r>
            <w:r w:rsidR="00FE5259" w:rsidRPr="00380B24">
              <w:rPr>
                <w:noProof/>
                <w:sz w:val="20"/>
                <w:lang w:eastAsia="ja-JP"/>
              </w:rPr>
              <w:t xml:space="preserve">ECCF ensures trust in ICT products, services and processes that otherwise would not be covered by other cybersecurity requirements </w:t>
            </w:r>
          </w:p>
        </w:tc>
        <w:tc>
          <w:tcPr>
            <w:tcW w:w="2500" w:type="pct"/>
            <w:shd w:val="clear" w:color="auto" w:fill="F2F2F2" w:themeFill="background1" w:themeFillShade="F2"/>
          </w:tcPr>
          <w:p w14:paraId="7F4A1DFE" w14:textId="77777777" w:rsidR="00FE5259" w:rsidRPr="00380B24" w:rsidRDefault="00FE5259">
            <w:pPr>
              <w:spacing w:before="40" w:after="40"/>
              <w:rPr>
                <w:noProof/>
                <w:sz w:val="20"/>
                <w:lang w:eastAsia="ja-JP"/>
              </w:rPr>
            </w:pPr>
            <w:r w:rsidRPr="00380B24">
              <w:rPr>
                <w:noProof/>
                <w:sz w:val="20"/>
                <w:lang w:eastAsia="ja-JP"/>
              </w:rPr>
              <w:t>Number and type of digital strategy actions and sectoral strategies implemented; extent to which digital strategy actions and sectoral strategies overlap with the ECCF</w:t>
            </w:r>
          </w:p>
        </w:tc>
      </w:tr>
      <w:tr w:rsidR="00FE5259" w:rsidRPr="00380B24" w14:paraId="41DE8366" w14:textId="77777777" w:rsidTr="5EE4E8B7">
        <w:tc>
          <w:tcPr>
            <w:tcW w:w="5000" w:type="pct"/>
            <w:gridSpan w:val="3"/>
            <w:shd w:val="clear" w:color="auto" w:fill="F2F2F2" w:themeFill="background1" w:themeFillShade="F2"/>
          </w:tcPr>
          <w:p w14:paraId="011FF3F4"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711B9674" w14:textId="77777777" w:rsidTr="5EE4E8B7">
        <w:tc>
          <w:tcPr>
            <w:tcW w:w="5000" w:type="pct"/>
            <w:gridSpan w:val="3"/>
            <w:shd w:val="clear" w:color="auto" w:fill="F2F2F2" w:themeFill="background1" w:themeFillShade="F2"/>
          </w:tcPr>
          <w:p w14:paraId="1063BCE5" w14:textId="77777777" w:rsidR="00FE5259" w:rsidRPr="00380B24" w:rsidRDefault="00FE5259" w:rsidP="00EF1EE7">
            <w:pPr>
              <w:numPr>
                <w:ilvl w:val="0"/>
                <w:numId w:val="40"/>
              </w:numPr>
              <w:spacing w:before="40" w:after="40"/>
              <w:contextualSpacing/>
              <w:jc w:val="both"/>
              <w:rPr>
                <w:noProof/>
                <w:sz w:val="20"/>
                <w:lang w:eastAsia="ja-JP"/>
              </w:rPr>
            </w:pPr>
            <w:r w:rsidRPr="00380B24">
              <w:rPr>
                <w:noProof/>
                <w:sz w:val="20"/>
                <w:lang w:eastAsia="ja-JP"/>
              </w:rPr>
              <w:t>Desk research</w:t>
            </w:r>
          </w:p>
          <w:p w14:paraId="5D525E27" w14:textId="77777777" w:rsidR="00FE5259" w:rsidRPr="00380B24" w:rsidRDefault="00FE5259" w:rsidP="00EF1EE7">
            <w:pPr>
              <w:numPr>
                <w:ilvl w:val="0"/>
                <w:numId w:val="40"/>
              </w:numPr>
              <w:spacing w:before="40" w:after="40"/>
              <w:contextualSpacing/>
              <w:jc w:val="both"/>
              <w:rPr>
                <w:noProof/>
                <w:sz w:val="20"/>
                <w:lang w:eastAsia="ja-JP"/>
              </w:rPr>
            </w:pPr>
            <w:r w:rsidRPr="00380B24">
              <w:rPr>
                <w:noProof/>
                <w:sz w:val="20"/>
                <w:lang w:eastAsia="ja-JP"/>
              </w:rPr>
              <w:t>Survey</w:t>
            </w:r>
          </w:p>
          <w:p w14:paraId="3BF2EA84" w14:textId="77777777" w:rsidR="00FE5259" w:rsidRPr="00380B24" w:rsidRDefault="00FE5259" w:rsidP="00EF1EE7">
            <w:pPr>
              <w:numPr>
                <w:ilvl w:val="0"/>
                <w:numId w:val="40"/>
              </w:numPr>
              <w:spacing w:before="40" w:after="40"/>
              <w:contextualSpacing/>
              <w:jc w:val="both"/>
              <w:rPr>
                <w:noProof/>
                <w:sz w:val="20"/>
                <w:lang w:eastAsia="ja-JP"/>
              </w:rPr>
            </w:pPr>
            <w:r w:rsidRPr="00380B24">
              <w:rPr>
                <w:noProof/>
                <w:sz w:val="20"/>
                <w:lang w:eastAsia="ja-JP"/>
              </w:rPr>
              <w:t>Interviews</w:t>
            </w:r>
          </w:p>
        </w:tc>
      </w:tr>
    </w:tbl>
    <w:p w14:paraId="4924D800" w14:textId="77777777" w:rsidR="006B2253" w:rsidRPr="00380B24" w:rsidRDefault="006B2253" w:rsidP="006B2253">
      <w:pPr>
        <w:rPr>
          <w:noProof/>
          <w:sz w:val="20"/>
          <w:szCs w:val="20"/>
          <w:lang w:eastAsia="ja-JP"/>
        </w:rPr>
      </w:pPr>
      <w:bookmarkStart w:id="133" w:name="_Toc173520891"/>
      <w:bookmarkStart w:id="134" w:name="_Toc173524276"/>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74379F" w:rsidRPr="00380B24" w14:paraId="6EBE768A" w14:textId="77777777" w:rsidTr="5EE4E8B7">
        <w:tc>
          <w:tcPr>
            <w:tcW w:w="5000" w:type="pct"/>
            <w:shd w:val="clear" w:color="auto" w:fill="C6D9F1" w:themeFill="text2" w:themeFillTint="33"/>
          </w:tcPr>
          <w:p w14:paraId="6FF03F6F" w14:textId="77777777" w:rsidR="0074379F" w:rsidRPr="00380B24" w:rsidRDefault="0074379F" w:rsidP="0074379F">
            <w:pPr>
              <w:spacing w:before="40" w:after="40"/>
              <w:rPr>
                <w:rFonts w:ascii="Arial" w:eastAsia="Arial" w:hAnsi="Arial" w:cs="Arial"/>
                <w:b/>
                <w:noProof/>
                <w:sz w:val="20"/>
              </w:rPr>
            </w:pPr>
            <w:r w:rsidRPr="00380B24">
              <w:rPr>
                <w:b/>
                <w:bCs/>
                <w:i/>
                <w:noProof/>
                <w:color w:val="000000" w:themeColor="text1"/>
                <w:sz w:val="20"/>
                <w:lang w:eastAsia="ja-JP"/>
              </w:rPr>
              <w:t>Evaluation results</w:t>
            </w:r>
          </w:p>
        </w:tc>
      </w:tr>
      <w:tr w:rsidR="0074379F" w:rsidRPr="00380B24" w14:paraId="0DB934B0" w14:textId="77777777" w:rsidTr="5EE4E8B7">
        <w:tc>
          <w:tcPr>
            <w:tcW w:w="5000" w:type="pct"/>
            <w:shd w:val="clear" w:color="auto" w:fill="F2F2F2" w:themeFill="background1" w:themeFillShade="F2"/>
          </w:tcPr>
          <w:p w14:paraId="6A6A2BE9" w14:textId="635B17FB" w:rsidR="00513D11" w:rsidRPr="00380B24" w:rsidRDefault="00513D11" w:rsidP="5EE4E8B7">
            <w:pPr>
              <w:jc w:val="both"/>
              <w:rPr>
                <w:noProof/>
                <w:sz w:val="20"/>
                <w:lang w:eastAsia="ja-JP"/>
              </w:rPr>
            </w:pPr>
          </w:p>
          <w:p w14:paraId="1BD677A8" w14:textId="076E78F1" w:rsidR="00513D11" w:rsidRPr="00380B24" w:rsidRDefault="47E6FA8A" w:rsidP="5EE4E8B7">
            <w:pPr>
              <w:jc w:val="both"/>
              <w:rPr>
                <w:rFonts w:ascii="Arial" w:eastAsia="Arial" w:hAnsi="Arial" w:cs="Arial"/>
                <w:noProof/>
                <w:sz w:val="20"/>
                <w:lang w:eastAsia="ja-JP"/>
              </w:rPr>
            </w:pPr>
            <w:r w:rsidRPr="00380B24">
              <w:rPr>
                <w:noProof/>
                <w:sz w:val="20"/>
                <w:lang w:eastAsia="ja-JP"/>
              </w:rPr>
              <w:t xml:space="preserve">While theoretically </w:t>
            </w:r>
            <w:r w:rsidR="3D6F869C" w:rsidRPr="00380B24">
              <w:rPr>
                <w:noProof/>
                <w:sz w:val="20"/>
                <w:lang w:eastAsia="ja-JP"/>
              </w:rPr>
              <w:t>consistent</w:t>
            </w:r>
            <w:r w:rsidRPr="00380B24">
              <w:rPr>
                <w:noProof/>
                <w:sz w:val="20"/>
                <w:lang w:eastAsia="ja-JP"/>
              </w:rPr>
              <w:t xml:space="preserve"> wit</w:t>
            </w:r>
            <w:r w:rsidR="7EEFFEAB" w:rsidRPr="00380B24">
              <w:rPr>
                <w:noProof/>
                <w:sz w:val="20"/>
                <w:lang w:eastAsia="ja-JP"/>
              </w:rPr>
              <w:t xml:space="preserve">h </w:t>
            </w:r>
            <w:r w:rsidR="4FFFA335" w:rsidRPr="00380B24">
              <w:rPr>
                <w:noProof/>
                <w:sz w:val="20"/>
                <w:lang w:eastAsia="ja-JP"/>
              </w:rPr>
              <w:t xml:space="preserve">EU legal measures on cybersecurity, in particular the </w:t>
            </w:r>
            <w:r w:rsidR="59340340" w:rsidRPr="00380B24">
              <w:rPr>
                <w:noProof/>
                <w:sz w:val="20"/>
                <w:lang w:eastAsia="ja-JP"/>
              </w:rPr>
              <w:t>CRA</w:t>
            </w:r>
            <w:r w:rsidR="4FFFA335" w:rsidRPr="00380B24">
              <w:rPr>
                <w:noProof/>
                <w:sz w:val="20"/>
                <w:lang w:eastAsia="ja-JP"/>
              </w:rPr>
              <w:t xml:space="preserve"> </w:t>
            </w:r>
            <w:r w:rsidR="60B65A7C" w:rsidRPr="00380B24">
              <w:rPr>
                <w:noProof/>
                <w:sz w:val="20"/>
                <w:lang w:eastAsia="ja-JP"/>
              </w:rPr>
              <w:t>(proposal at the time of the evaluation)</w:t>
            </w:r>
            <w:r w:rsidR="2C13C7E2" w:rsidRPr="00380B24">
              <w:rPr>
                <w:noProof/>
                <w:sz w:val="20"/>
                <w:lang w:eastAsia="ja-JP"/>
              </w:rPr>
              <w:t xml:space="preserve"> </w:t>
            </w:r>
            <w:r w:rsidR="4FFFA335" w:rsidRPr="00380B24">
              <w:rPr>
                <w:noProof/>
                <w:sz w:val="20"/>
                <w:lang w:eastAsia="ja-JP"/>
              </w:rPr>
              <w:t xml:space="preserve">and the NIS2 Directive, the ECCF </w:t>
            </w:r>
            <w:r w:rsidR="0FAAEFD3" w:rsidRPr="00380B24">
              <w:rPr>
                <w:noProof/>
                <w:sz w:val="20"/>
                <w:lang w:eastAsia="ja-JP"/>
              </w:rPr>
              <w:t>has been found to lack</w:t>
            </w:r>
            <w:r w:rsidR="5FAF87C2" w:rsidRPr="00380B24">
              <w:rPr>
                <w:noProof/>
                <w:sz w:val="20"/>
                <w:lang w:eastAsia="ja-JP"/>
              </w:rPr>
              <w:t xml:space="preserve"> clear accountability mechanisms</w:t>
            </w:r>
            <w:r w:rsidR="1DD7D7F1" w:rsidRPr="00380B24">
              <w:rPr>
                <w:noProof/>
                <w:sz w:val="20"/>
                <w:lang w:eastAsia="ja-JP"/>
              </w:rPr>
              <w:t xml:space="preserve"> </w:t>
            </w:r>
            <w:r w:rsidR="06F5281C" w:rsidRPr="00380B24">
              <w:rPr>
                <w:noProof/>
                <w:sz w:val="20"/>
                <w:lang w:eastAsia="ja-JP"/>
              </w:rPr>
              <w:t>ensuring consistency with the existing EU legal framework</w:t>
            </w:r>
            <w:r w:rsidR="1DD7D7F1" w:rsidRPr="00380B24">
              <w:rPr>
                <w:noProof/>
                <w:sz w:val="20"/>
                <w:lang w:eastAsia="ja-JP"/>
              </w:rPr>
              <w:t xml:space="preserve"> and requiring diligent oversight.</w:t>
            </w:r>
            <w:r w:rsidR="43348C86" w:rsidRPr="00380B24">
              <w:rPr>
                <w:noProof/>
                <w:sz w:val="20"/>
                <w:lang w:eastAsia="ja-JP"/>
              </w:rPr>
              <w:t xml:space="preserve"> </w:t>
            </w:r>
            <w:r w:rsidR="4DDE1D12" w:rsidRPr="00380B24">
              <w:rPr>
                <w:noProof/>
                <w:sz w:val="20"/>
                <w:lang w:eastAsia="ja-JP"/>
              </w:rPr>
              <w:t>T</w:t>
            </w:r>
            <w:r w:rsidR="3577F0D6" w:rsidRPr="00380B24">
              <w:rPr>
                <w:noProof/>
                <w:sz w:val="20"/>
                <w:lang w:eastAsia="ja-JP"/>
              </w:rPr>
              <w:t xml:space="preserve">he </w:t>
            </w:r>
            <w:r w:rsidR="4DDE1D12" w:rsidRPr="00380B24">
              <w:rPr>
                <w:noProof/>
                <w:sz w:val="20"/>
                <w:lang w:eastAsia="ja-JP"/>
              </w:rPr>
              <w:t>CRA</w:t>
            </w:r>
            <w:r w:rsidR="3577F0D6" w:rsidRPr="00380B24">
              <w:rPr>
                <w:noProof/>
                <w:sz w:val="20"/>
                <w:lang w:eastAsia="ja-JP"/>
              </w:rPr>
              <w:t xml:space="preserve"> (under development)</w:t>
            </w:r>
            <w:r w:rsidR="4DDE1D12" w:rsidRPr="00380B24">
              <w:rPr>
                <w:noProof/>
                <w:sz w:val="20"/>
                <w:lang w:eastAsia="ja-JP"/>
              </w:rPr>
              <w:t xml:space="preserve"> </w:t>
            </w:r>
            <w:r w:rsidR="3577F0D6" w:rsidRPr="00380B24">
              <w:rPr>
                <w:noProof/>
                <w:sz w:val="20"/>
                <w:lang w:eastAsia="ja-JP"/>
              </w:rPr>
              <w:t>is expected to considerably impact the legal framework related to the security evaluation and certification of ICT products.</w:t>
            </w:r>
            <w:r w:rsidR="43348C86" w:rsidRPr="00380B24">
              <w:rPr>
                <w:noProof/>
                <w:sz w:val="20"/>
                <w:lang w:eastAsia="ja-JP"/>
              </w:rPr>
              <w:t xml:space="preserve"> In this regard, t</w:t>
            </w:r>
            <w:r w:rsidR="65B0A1CB" w:rsidRPr="00380B24">
              <w:rPr>
                <w:noProof/>
                <w:sz w:val="20"/>
                <w:lang w:eastAsia="ja-JP"/>
              </w:rPr>
              <w:t xml:space="preserve">he forthcoming implementation of the EUCC scheme will </w:t>
            </w:r>
            <w:r w:rsidR="00AC6A01" w:rsidRPr="00380B24">
              <w:rPr>
                <w:noProof/>
                <w:sz w:val="20"/>
                <w:lang w:eastAsia="ja-JP"/>
              </w:rPr>
              <w:t xml:space="preserve">significantly </w:t>
            </w:r>
            <w:r w:rsidR="65B0A1CB" w:rsidRPr="00380B24">
              <w:rPr>
                <w:noProof/>
                <w:sz w:val="20"/>
                <w:lang w:eastAsia="ja-JP"/>
              </w:rPr>
              <w:t xml:space="preserve">test </w:t>
            </w:r>
            <w:r w:rsidR="4DDE1D12" w:rsidRPr="00380B24">
              <w:rPr>
                <w:noProof/>
                <w:sz w:val="20"/>
                <w:lang w:eastAsia="ja-JP"/>
              </w:rPr>
              <w:t>its</w:t>
            </w:r>
            <w:r w:rsidR="65B0A1CB" w:rsidRPr="00380B24">
              <w:rPr>
                <w:noProof/>
                <w:sz w:val="20"/>
                <w:lang w:eastAsia="ja-JP"/>
              </w:rPr>
              <w:t xml:space="preserve"> coherence</w:t>
            </w:r>
            <w:r w:rsidR="4DDE1D12" w:rsidRPr="00380B24">
              <w:rPr>
                <w:noProof/>
                <w:sz w:val="20"/>
                <w:lang w:eastAsia="ja-JP"/>
              </w:rPr>
              <w:t xml:space="preserve"> with the existing EU legal framework</w:t>
            </w:r>
            <w:r w:rsidR="65B0A1CB" w:rsidRPr="00380B24">
              <w:rPr>
                <w:noProof/>
                <w:sz w:val="20"/>
                <w:lang w:eastAsia="ja-JP"/>
              </w:rPr>
              <w:t>.</w:t>
            </w:r>
            <w:r w:rsidR="6F7CFCBD" w:rsidRPr="00380B24">
              <w:rPr>
                <w:noProof/>
                <w:sz w:val="20"/>
                <w:lang w:eastAsia="ja-JP"/>
              </w:rPr>
              <w:t xml:space="preserve"> </w:t>
            </w:r>
            <w:r w:rsidR="62B2AA6D" w:rsidRPr="00380B24">
              <w:rPr>
                <w:rFonts w:ascii="Arial" w:eastAsia="Arial" w:hAnsi="Arial" w:cs="Arial"/>
                <w:noProof/>
                <w:sz w:val="20"/>
                <w:lang w:eastAsia="ja-JP"/>
              </w:rPr>
              <w:t xml:space="preserve"> </w:t>
            </w:r>
          </w:p>
        </w:tc>
      </w:tr>
    </w:tbl>
    <w:p w14:paraId="6A1B3C16" w14:textId="77777777" w:rsidR="006B2253" w:rsidRPr="00380B24" w:rsidRDefault="006B2253" w:rsidP="006B2253">
      <w:pPr>
        <w:rPr>
          <w:noProof/>
          <w:lang w:eastAsia="ja-JP"/>
        </w:rPr>
      </w:pPr>
    </w:p>
    <w:p w14:paraId="136D4F5E" w14:textId="3422620F" w:rsidR="006B2253" w:rsidRPr="00380B24" w:rsidRDefault="00494E4C" w:rsidP="00EF77B4">
      <w:pPr>
        <w:pStyle w:val="Heading3"/>
        <w:spacing w:line="240" w:lineRule="auto"/>
        <w:rPr>
          <w:noProof/>
          <w:lang w:eastAsia="ja-JP"/>
        </w:rPr>
      </w:pPr>
      <w:bookmarkStart w:id="135" w:name="_Toc218855969"/>
      <w:r w:rsidRPr="00380B24">
        <w:rPr>
          <w:noProof/>
          <w:lang w:eastAsia="ja-JP"/>
        </w:rPr>
        <w:t xml:space="preserve">EU </w:t>
      </w:r>
      <w:r w:rsidR="00FE5259" w:rsidRPr="00380B24">
        <w:rPr>
          <w:noProof/>
          <w:lang w:eastAsia="ja-JP"/>
        </w:rPr>
        <w:t>added value</w:t>
      </w:r>
      <w:bookmarkEnd w:id="124"/>
      <w:bookmarkEnd w:id="125"/>
      <w:bookmarkEnd w:id="126"/>
      <w:bookmarkEnd w:id="127"/>
      <w:bookmarkEnd w:id="128"/>
      <w:bookmarkEnd w:id="129"/>
      <w:bookmarkEnd w:id="130"/>
      <w:bookmarkEnd w:id="131"/>
      <w:bookmarkEnd w:id="132"/>
      <w:bookmarkEnd w:id="133"/>
      <w:bookmarkEnd w:id="134"/>
      <w:bookmarkEnd w:id="135"/>
    </w:p>
    <w:p w14:paraId="265BAE48" w14:textId="2618AF3E" w:rsidR="002D23B2" w:rsidRPr="00380B24" w:rsidRDefault="5045527C" w:rsidP="143D5D28">
      <w:pPr>
        <w:spacing w:before="120" w:line="240" w:lineRule="auto"/>
        <w:jc w:val="both"/>
        <w:rPr>
          <w:rFonts w:eastAsia="Arial" w:cs="Times New Roman"/>
          <w:noProof/>
          <w:lang w:eastAsia="ja-JP"/>
        </w:rPr>
      </w:pPr>
      <w:r w:rsidRPr="00380B24">
        <w:rPr>
          <w:rFonts w:eastAsia="Arial" w:cs="Times New Roman"/>
          <w:noProof/>
          <w:lang w:eastAsia="ja-JP"/>
        </w:rPr>
        <w:t>In accordance with the Better Regulation Toolbox, the assessment of EU added value focused on identifying changes resulting from the activities of ENISA and the ECCF that would not likely have occurred through actions taken solely by Member States. The evaluation considered the factors contributing to EU added value, such as enhanced coordination, improved effectiveness or efficiency</w:t>
      </w:r>
      <w:r w:rsidR="23665BB6" w:rsidRPr="00380B24">
        <w:rPr>
          <w:rFonts w:eastAsia="Arial" w:cs="Times New Roman"/>
          <w:noProof/>
          <w:lang w:eastAsia="ja-JP"/>
        </w:rPr>
        <w:t xml:space="preserve"> and</w:t>
      </w:r>
      <w:r w:rsidRPr="00380B24">
        <w:rPr>
          <w:rFonts w:eastAsia="Arial" w:cs="Times New Roman"/>
          <w:noProof/>
          <w:lang w:eastAsia="ja-JP"/>
        </w:rPr>
        <w:t xml:space="preserve"> reduced administrative burden, among others.</w:t>
      </w:r>
    </w:p>
    <w:p w14:paraId="681B2697" w14:textId="7529CAEA" w:rsidR="00FE5259" w:rsidRPr="00380B24" w:rsidRDefault="5838C60C" w:rsidP="00EF77B4">
      <w:pPr>
        <w:spacing w:before="120" w:line="240" w:lineRule="auto"/>
        <w:jc w:val="both"/>
        <w:rPr>
          <w:rFonts w:eastAsia="Arial" w:cs="Times New Roman"/>
          <w:noProof/>
          <w:lang w:eastAsia="ja-JP"/>
        </w:rPr>
      </w:pPr>
      <w:r w:rsidRPr="00380B24">
        <w:rPr>
          <w:rFonts w:eastAsia="Arial" w:cs="Times New Roman"/>
          <w:noProof/>
          <w:lang w:eastAsia="ja-JP"/>
        </w:rPr>
        <w:t xml:space="preserve">The tables below outline the structure of the evaluation matrix. </w:t>
      </w:r>
      <w:r w:rsidR="68F9DEA7" w:rsidRPr="00380B24">
        <w:rPr>
          <w:rFonts w:eastAsia="Arial" w:cs="Times New Roman"/>
          <w:noProof/>
          <w:lang w:eastAsia="ja-JP"/>
        </w:rPr>
        <w:t>F</w:t>
      </w:r>
      <w:r w:rsidRPr="00380B24">
        <w:rPr>
          <w:rFonts w:eastAsia="Arial" w:cs="Times New Roman"/>
          <w:noProof/>
          <w:lang w:eastAsia="ja-JP"/>
        </w:rPr>
        <w:t>indings are presented separately for ENISA and the ECCF.</w:t>
      </w:r>
    </w:p>
    <w:p w14:paraId="23B27555" w14:textId="77777777" w:rsidR="009E4D16" w:rsidRPr="00380B24" w:rsidRDefault="009E4D16" w:rsidP="002D23B2">
      <w:pPr>
        <w:spacing w:before="120"/>
        <w:jc w:val="both"/>
        <w:rPr>
          <w:rFonts w:eastAsia="Arial" w:cs="Times New Roman"/>
          <w:b/>
          <w:bCs/>
          <w:noProof/>
          <w:szCs w:val="24"/>
          <w:lang w:eastAsia="ja-JP"/>
        </w:rPr>
      </w:pPr>
    </w:p>
    <w:p w14:paraId="3213D084" w14:textId="352D3E0E" w:rsidR="0074379F" w:rsidRPr="00380B24" w:rsidRDefault="0074379F" w:rsidP="002D23B2">
      <w:pPr>
        <w:spacing w:before="120"/>
        <w:jc w:val="both"/>
        <w:rPr>
          <w:rFonts w:eastAsia="Arial" w:cs="Times New Roman"/>
          <w:b/>
          <w:bCs/>
          <w:noProof/>
          <w:szCs w:val="24"/>
          <w:lang w:eastAsia="ja-JP"/>
        </w:rPr>
      </w:pPr>
      <w:r w:rsidRPr="00380B24">
        <w:rPr>
          <w:rFonts w:eastAsia="Arial" w:cs="Times New Roman"/>
          <w:b/>
          <w:bCs/>
          <w:noProof/>
          <w:szCs w:val="24"/>
          <w:lang w:eastAsia="ja-JP"/>
        </w:rPr>
        <w:t>ENISA</w:t>
      </w:r>
    </w:p>
    <w:tbl>
      <w:tblPr>
        <w:tblStyle w:val="Standardtableforma11"/>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539"/>
        <w:gridCol w:w="3872"/>
        <w:gridCol w:w="7357"/>
      </w:tblGrid>
      <w:tr w:rsidR="00FE5259" w:rsidRPr="00380B24" w14:paraId="780869E9" w14:textId="77777777" w:rsidTr="00FB2A9C">
        <w:trPr>
          <w:cnfStyle w:val="100000000000" w:firstRow="1" w:lastRow="0" w:firstColumn="0" w:lastColumn="0" w:oddVBand="0" w:evenVBand="0" w:oddHBand="0" w:evenHBand="0" w:firstRowFirstColumn="0" w:firstRowLastColumn="0" w:lastRowFirstColumn="0" w:lastRowLastColumn="0"/>
          <w:trHeight w:val="56"/>
        </w:trPr>
        <w:tc>
          <w:tcPr>
            <w:tcW w:w="1198" w:type="pct"/>
            <w:shd w:val="clear" w:color="auto" w:fill="C6D9F1" w:themeFill="text2" w:themeFillTint="33"/>
          </w:tcPr>
          <w:p w14:paraId="74A45B93" w14:textId="1C07B68A" w:rsidR="00FE5259" w:rsidRPr="00380B24" w:rsidRDefault="00494E4C">
            <w:pPr>
              <w:spacing w:before="40" w:after="40"/>
              <w:rPr>
                <w:b/>
                <w:bCs/>
                <w:i/>
                <w:noProof/>
                <w:color w:val="000000" w:themeColor="text1"/>
                <w:sz w:val="20"/>
                <w:lang w:eastAsia="ja-JP"/>
              </w:rPr>
            </w:pPr>
            <w:r w:rsidRPr="00380B24">
              <w:rPr>
                <w:b/>
                <w:bCs/>
                <w:i/>
                <w:noProof/>
                <w:color w:val="000000" w:themeColor="text1"/>
                <w:sz w:val="20"/>
                <w:lang w:eastAsia="ja-JP"/>
              </w:rPr>
              <w:t xml:space="preserve">EU </w:t>
            </w:r>
            <w:r w:rsidR="00FE5259" w:rsidRPr="00380B24">
              <w:rPr>
                <w:b/>
                <w:bCs/>
                <w:i/>
                <w:noProof/>
                <w:color w:val="000000" w:themeColor="text1"/>
                <w:sz w:val="20"/>
                <w:lang w:eastAsia="ja-JP"/>
              </w:rPr>
              <w:t>added value</w:t>
            </w:r>
          </w:p>
          <w:p w14:paraId="605A05BF"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EQ1, ENISA</w:t>
            </w:r>
          </w:p>
        </w:tc>
        <w:tc>
          <w:tcPr>
            <w:tcW w:w="3802" w:type="pct"/>
            <w:gridSpan w:val="2"/>
            <w:shd w:val="clear" w:color="auto" w:fill="C6D9F1" w:themeFill="text2" w:themeFillTint="33"/>
          </w:tcPr>
          <w:p w14:paraId="789B473A" w14:textId="6C9FA118"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Could the identified outputs</w:t>
            </w:r>
            <w:r w:rsidR="00E64110" w:rsidRPr="00380B24">
              <w:rPr>
                <w:b/>
                <w:bCs/>
                <w:noProof/>
                <w:color w:val="000000" w:themeColor="text1"/>
                <w:sz w:val="20"/>
                <w:lang w:eastAsia="ja-JP"/>
              </w:rPr>
              <w:t xml:space="preserve">, </w:t>
            </w:r>
            <w:r w:rsidRPr="00380B24">
              <w:rPr>
                <w:b/>
                <w:bCs/>
                <w:noProof/>
                <w:color w:val="000000" w:themeColor="text1"/>
                <w:sz w:val="20"/>
                <w:lang w:eastAsia="ja-JP"/>
              </w:rPr>
              <w:t>results</w:t>
            </w:r>
            <w:r w:rsidR="00E64110" w:rsidRPr="00380B24">
              <w:rPr>
                <w:b/>
                <w:bCs/>
                <w:noProof/>
                <w:color w:val="000000" w:themeColor="text1"/>
                <w:sz w:val="20"/>
                <w:lang w:eastAsia="ja-JP"/>
              </w:rPr>
              <w:t xml:space="preserve"> and </w:t>
            </w:r>
            <w:r w:rsidRPr="00380B24">
              <w:rPr>
                <w:b/>
                <w:bCs/>
                <w:noProof/>
                <w:color w:val="000000" w:themeColor="text1"/>
                <w:sz w:val="20"/>
                <w:lang w:eastAsia="ja-JP"/>
              </w:rPr>
              <w:t>impacts have been achieved without EU intervention?</w:t>
            </w:r>
          </w:p>
        </w:tc>
      </w:tr>
      <w:tr w:rsidR="00FE5259" w:rsidRPr="00380B24" w14:paraId="651A3670" w14:textId="77777777" w:rsidTr="00FB2A9C">
        <w:trPr>
          <w:trHeight w:val="229"/>
        </w:trPr>
        <w:tc>
          <w:tcPr>
            <w:tcW w:w="5000" w:type="pct"/>
            <w:gridSpan w:val="3"/>
            <w:shd w:val="clear" w:color="auto" w:fill="F2F2F2"/>
          </w:tcPr>
          <w:p w14:paraId="75D41AEF"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2B04CA90" w14:textId="77777777" w:rsidTr="00FB2A9C">
        <w:tc>
          <w:tcPr>
            <w:tcW w:w="5000" w:type="pct"/>
            <w:gridSpan w:val="3"/>
            <w:shd w:val="clear" w:color="auto" w:fill="F2F2F2"/>
          </w:tcPr>
          <w:p w14:paraId="39A74B04" w14:textId="37DB48ED" w:rsidR="00FE5259" w:rsidRPr="00380B24" w:rsidRDefault="00FE5259" w:rsidP="00EF1EE7">
            <w:pPr>
              <w:numPr>
                <w:ilvl w:val="0"/>
                <w:numId w:val="23"/>
              </w:numPr>
              <w:spacing w:before="40" w:after="40"/>
              <w:contextualSpacing/>
              <w:jc w:val="both"/>
              <w:rPr>
                <w:noProof/>
                <w:sz w:val="20"/>
                <w:lang w:eastAsia="ja-JP"/>
              </w:rPr>
            </w:pPr>
            <w:r w:rsidRPr="00380B24">
              <w:rPr>
                <w:noProof/>
                <w:sz w:val="20"/>
                <w:lang w:eastAsia="ja-JP"/>
              </w:rPr>
              <w:t>O</w:t>
            </w:r>
            <w:r w:rsidR="00E77731" w:rsidRPr="00380B24">
              <w:rPr>
                <w:noProof/>
                <w:sz w:val="20"/>
                <w:lang w:eastAsia="ja-JP"/>
              </w:rPr>
              <w:t>Q</w:t>
            </w:r>
            <w:r w:rsidRPr="00380B24">
              <w:rPr>
                <w:noProof/>
                <w:sz w:val="20"/>
                <w:lang w:eastAsia="ja-JP"/>
              </w:rPr>
              <w:t xml:space="preserve">1: What other </w:t>
            </w:r>
            <w:r w:rsidR="00E77731" w:rsidRPr="00380B24">
              <w:rPr>
                <w:noProof/>
                <w:sz w:val="20"/>
                <w:lang w:eastAsia="ja-JP"/>
              </w:rPr>
              <w:t xml:space="preserve">possible </w:t>
            </w:r>
            <w:r w:rsidRPr="00380B24">
              <w:rPr>
                <w:noProof/>
                <w:sz w:val="20"/>
                <w:lang w:eastAsia="ja-JP"/>
              </w:rPr>
              <w:t xml:space="preserve">options </w:t>
            </w:r>
            <w:r w:rsidR="00E77731" w:rsidRPr="00380B24">
              <w:rPr>
                <w:noProof/>
                <w:sz w:val="20"/>
                <w:lang w:eastAsia="ja-JP"/>
              </w:rPr>
              <w:t>are there for</w:t>
            </w:r>
            <w:r w:rsidRPr="00380B24">
              <w:rPr>
                <w:noProof/>
                <w:sz w:val="20"/>
                <w:lang w:eastAsia="ja-JP"/>
              </w:rPr>
              <w:t xml:space="preserve"> achieving the outputs and results?</w:t>
            </w:r>
          </w:p>
          <w:p w14:paraId="61F5BA9C" w14:textId="30E578F7" w:rsidR="00FE5259" w:rsidRPr="00380B24" w:rsidRDefault="00FE5259" w:rsidP="00EF1EE7">
            <w:pPr>
              <w:numPr>
                <w:ilvl w:val="0"/>
                <w:numId w:val="23"/>
              </w:numPr>
              <w:spacing w:before="40" w:after="40"/>
              <w:contextualSpacing/>
              <w:jc w:val="both"/>
              <w:rPr>
                <w:noProof/>
                <w:sz w:val="20"/>
                <w:lang w:eastAsia="ja-JP"/>
              </w:rPr>
            </w:pPr>
            <w:r w:rsidRPr="00380B24">
              <w:rPr>
                <w:noProof/>
                <w:sz w:val="20"/>
                <w:lang w:eastAsia="ja-JP"/>
              </w:rPr>
              <w:t>O</w:t>
            </w:r>
            <w:r w:rsidR="00E77731" w:rsidRPr="00380B24">
              <w:rPr>
                <w:noProof/>
                <w:sz w:val="20"/>
                <w:lang w:eastAsia="ja-JP"/>
              </w:rPr>
              <w:t>Q</w:t>
            </w:r>
            <w:r w:rsidRPr="00380B24">
              <w:rPr>
                <w:noProof/>
                <w:sz w:val="20"/>
                <w:lang w:eastAsia="ja-JP"/>
              </w:rPr>
              <w:t xml:space="preserve">2: Is it still valid to assume that the objectives of the </w:t>
            </w:r>
            <w:r w:rsidR="006C2422" w:rsidRPr="00380B24">
              <w:rPr>
                <w:noProof/>
                <w:sz w:val="20"/>
                <w:lang w:eastAsia="ja-JP"/>
              </w:rPr>
              <w:t xml:space="preserve">action </w:t>
            </w:r>
            <w:r w:rsidRPr="00380B24">
              <w:rPr>
                <w:noProof/>
                <w:sz w:val="20"/>
                <w:lang w:eastAsia="ja-JP"/>
              </w:rPr>
              <w:t>can best be met by action at EU level?</w:t>
            </w:r>
          </w:p>
        </w:tc>
      </w:tr>
      <w:tr w:rsidR="00FE5259" w:rsidRPr="00380B24" w14:paraId="192C1593" w14:textId="77777777" w:rsidTr="00FB2A9C">
        <w:tc>
          <w:tcPr>
            <w:tcW w:w="5000" w:type="pct"/>
            <w:gridSpan w:val="3"/>
            <w:shd w:val="clear" w:color="auto" w:fill="F2F2F2"/>
          </w:tcPr>
          <w:p w14:paraId="71DBD29F"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0EEB1C9C" w14:textId="77777777" w:rsidTr="00FB2A9C">
        <w:trPr>
          <w:trHeight w:val="156"/>
        </w:trPr>
        <w:tc>
          <w:tcPr>
            <w:tcW w:w="2509" w:type="pct"/>
            <w:gridSpan w:val="2"/>
            <w:shd w:val="clear" w:color="auto" w:fill="F2F2F2"/>
          </w:tcPr>
          <w:p w14:paraId="4B446CF6" w14:textId="77777777" w:rsidR="00FE5259" w:rsidRPr="00380B24" w:rsidRDefault="00FE5259">
            <w:pPr>
              <w:spacing w:before="40" w:after="40"/>
              <w:rPr>
                <w:noProof/>
                <w:sz w:val="20"/>
                <w:lang w:eastAsia="ja-JP"/>
              </w:rPr>
            </w:pPr>
            <w:r w:rsidRPr="00380B24">
              <w:rPr>
                <w:noProof/>
                <w:sz w:val="20"/>
                <w:lang w:eastAsia="ja-JP"/>
              </w:rPr>
              <w:t xml:space="preserve">OQ1: Feasibility of alternative options for achieving the outputs and results of ENISA </w:t>
            </w:r>
          </w:p>
        </w:tc>
        <w:tc>
          <w:tcPr>
            <w:tcW w:w="2491" w:type="pct"/>
            <w:shd w:val="clear" w:color="auto" w:fill="F2F2F2"/>
          </w:tcPr>
          <w:p w14:paraId="1B14FAED" w14:textId="77777777" w:rsidR="00FE5259" w:rsidRPr="00380B24" w:rsidRDefault="00FE5259">
            <w:pPr>
              <w:spacing w:before="40" w:after="40"/>
              <w:rPr>
                <w:noProof/>
                <w:sz w:val="20"/>
                <w:lang w:eastAsia="ja-JP"/>
              </w:rPr>
            </w:pPr>
            <w:r w:rsidRPr="00380B24">
              <w:rPr>
                <w:noProof/>
                <w:sz w:val="20"/>
                <w:lang w:eastAsia="ja-JP"/>
              </w:rPr>
              <w:t>List of alternative options and their description</w:t>
            </w:r>
          </w:p>
        </w:tc>
      </w:tr>
      <w:tr w:rsidR="00FE5259" w:rsidRPr="00380B24" w14:paraId="4E1FD70C" w14:textId="77777777" w:rsidTr="00FB2A9C">
        <w:trPr>
          <w:trHeight w:val="156"/>
        </w:trPr>
        <w:tc>
          <w:tcPr>
            <w:tcW w:w="2509" w:type="pct"/>
            <w:gridSpan w:val="2"/>
            <w:shd w:val="clear" w:color="auto" w:fill="F2F2F2"/>
          </w:tcPr>
          <w:p w14:paraId="6CB53D39" w14:textId="6E5E5E1D" w:rsidR="00FE5259" w:rsidRPr="00380B24" w:rsidRDefault="00FE5259">
            <w:pPr>
              <w:spacing w:before="40" w:after="40"/>
              <w:rPr>
                <w:noProof/>
                <w:sz w:val="20"/>
                <w:lang w:eastAsia="ja-JP"/>
              </w:rPr>
            </w:pPr>
            <w:r w:rsidRPr="00380B24">
              <w:rPr>
                <w:noProof/>
                <w:sz w:val="20"/>
                <w:lang w:eastAsia="ja-JP"/>
              </w:rPr>
              <w:t>OQ2. EU</w:t>
            </w:r>
            <w:r w:rsidR="0017356C" w:rsidRPr="00380B24">
              <w:rPr>
                <w:noProof/>
                <w:sz w:val="20"/>
                <w:lang w:eastAsia="ja-JP"/>
              </w:rPr>
              <w:t>-</w:t>
            </w:r>
            <w:r w:rsidRPr="00380B24">
              <w:rPr>
                <w:noProof/>
                <w:sz w:val="20"/>
                <w:lang w:eastAsia="ja-JP"/>
              </w:rPr>
              <w:t>level action is considered the most optimal</w:t>
            </w:r>
          </w:p>
        </w:tc>
        <w:tc>
          <w:tcPr>
            <w:tcW w:w="2491" w:type="pct"/>
            <w:shd w:val="clear" w:color="auto" w:fill="F2F2F2"/>
          </w:tcPr>
          <w:p w14:paraId="7FFAA884" w14:textId="77777777" w:rsidR="00FE5259" w:rsidRPr="00380B24" w:rsidRDefault="00FE5259">
            <w:pPr>
              <w:spacing w:before="40" w:after="40"/>
              <w:rPr>
                <w:noProof/>
                <w:sz w:val="20"/>
                <w:lang w:eastAsia="ja-JP"/>
              </w:rPr>
            </w:pPr>
            <w:r w:rsidRPr="00380B24">
              <w:rPr>
                <w:noProof/>
                <w:sz w:val="20"/>
                <w:lang w:eastAsia="ja-JP"/>
              </w:rPr>
              <w:t>Stakeholders’ opinions on the added value of ENISA</w:t>
            </w:r>
          </w:p>
        </w:tc>
      </w:tr>
      <w:tr w:rsidR="00FE5259" w:rsidRPr="00380B24" w14:paraId="184F19CC" w14:textId="77777777" w:rsidTr="00FB2A9C">
        <w:tc>
          <w:tcPr>
            <w:tcW w:w="5000" w:type="pct"/>
            <w:gridSpan w:val="3"/>
            <w:shd w:val="clear" w:color="auto" w:fill="F2F2F2"/>
          </w:tcPr>
          <w:p w14:paraId="04825DA4"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248E363C" w14:textId="77777777" w:rsidTr="00FB2A9C">
        <w:tc>
          <w:tcPr>
            <w:tcW w:w="5000" w:type="pct"/>
            <w:gridSpan w:val="3"/>
            <w:shd w:val="clear" w:color="auto" w:fill="F2F2F2"/>
          </w:tcPr>
          <w:p w14:paraId="2D9D69F2" w14:textId="77777777" w:rsidR="00FE5259" w:rsidRPr="00380B24" w:rsidRDefault="00FE5259" w:rsidP="00EF1EE7">
            <w:pPr>
              <w:numPr>
                <w:ilvl w:val="0"/>
                <w:numId w:val="23"/>
              </w:numPr>
              <w:spacing w:before="40" w:after="40"/>
              <w:contextualSpacing/>
              <w:jc w:val="both"/>
              <w:rPr>
                <w:noProof/>
                <w:sz w:val="20"/>
                <w:lang w:eastAsia="ja-JP"/>
              </w:rPr>
            </w:pPr>
            <w:r w:rsidRPr="00380B24">
              <w:rPr>
                <w:noProof/>
                <w:sz w:val="20"/>
                <w:lang w:eastAsia="ja-JP"/>
              </w:rPr>
              <w:t>Desk research</w:t>
            </w:r>
          </w:p>
          <w:p w14:paraId="0AF643A8" w14:textId="77777777" w:rsidR="00FE5259" w:rsidRPr="00380B24" w:rsidRDefault="00FE5259" w:rsidP="00EF1EE7">
            <w:pPr>
              <w:numPr>
                <w:ilvl w:val="0"/>
                <w:numId w:val="23"/>
              </w:numPr>
              <w:spacing w:before="40" w:after="40"/>
              <w:contextualSpacing/>
              <w:jc w:val="both"/>
              <w:rPr>
                <w:noProof/>
                <w:sz w:val="20"/>
                <w:lang w:eastAsia="ja-JP"/>
              </w:rPr>
            </w:pPr>
            <w:r w:rsidRPr="00380B24">
              <w:rPr>
                <w:noProof/>
                <w:sz w:val="20"/>
                <w:lang w:eastAsia="ja-JP"/>
              </w:rPr>
              <w:t>Interviews</w:t>
            </w:r>
          </w:p>
        </w:tc>
      </w:tr>
    </w:tbl>
    <w:p w14:paraId="7EC36A18" w14:textId="77777777" w:rsidR="00FE5259" w:rsidRPr="00380B24" w:rsidRDefault="00FE5259" w:rsidP="00FE5259">
      <w:pPr>
        <w:spacing w:before="40" w:after="40" w:line="240" w:lineRule="auto"/>
        <w:rPr>
          <w:rFonts w:eastAsia="Arial" w:cs="Times New Roman"/>
          <w:noProof/>
          <w:sz w:val="20"/>
          <w:szCs w:val="20"/>
          <w:lang w:eastAsia="ja-JP"/>
        </w:rPr>
      </w:pPr>
    </w:p>
    <w:tbl>
      <w:tblPr>
        <w:tblStyle w:val="Standardtableforma11"/>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379"/>
        <w:gridCol w:w="4005"/>
        <w:gridCol w:w="7384"/>
      </w:tblGrid>
      <w:tr w:rsidR="00FE5259" w:rsidRPr="00380B24" w14:paraId="135A5EF3" w14:textId="77777777" w:rsidTr="00FB2A9C">
        <w:trPr>
          <w:cnfStyle w:val="100000000000" w:firstRow="1" w:lastRow="0" w:firstColumn="0" w:lastColumn="0" w:oddVBand="0" w:evenVBand="0" w:oddHBand="0" w:evenHBand="0" w:firstRowFirstColumn="0" w:firstRowLastColumn="0" w:lastRowFirstColumn="0" w:lastRowLastColumn="0"/>
          <w:trHeight w:val="56"/>
        </w:trPr>
        <w:tc>
          <w:tcPr>
            <w:tcW w:w="1144" w:type="pct"/>
            <w:shd w:val="clear" w:color="auto" w:fill="C6D9F1" w:themeFill="text2" w:themeFillTint="33"/>
          </w:tcPr>
          <w:p w14:paraId="29CA13CE" w14:textId="354D7C31" w:rsidR="00FE5259" w:rsidRPr="00380B24" w:rsidRDefault="00494E4C">
            <w:pPr>
              <w:spacing w:before="40" w:after="40"/>
              <w:rPr>
                <w:b/>
                <w:bCs/>
                <w:i/>
                <w:noProof/>
                <w:color w:val="000000" w:themeColor="text1"/>
                <w:sz w:val="20"/>
                <w:lang w:eastAsia="ja-JP"/>
              </w:rPr>
            </w:pPr>
            <w:r w:rsidRPr="00380B24">
              <w:rPr>
                <w:b/>
                <w:bCs/>
                <w:i/>
                <w:noProof/>
                <w:color w:val="000000" w:themeColor="text1"/>
                <w:sz w:val="20"/>
                <w:lang w:eastAsia="ja-JP"/>
              </w:rPr>
              <w:t xml:space="preserve">EU </w:t>
            </w:r>
            <w:r w:rsidR="00FE5259" w:rsidRPr="00380B24">
              <w:rPr>
                <w:b/>
                <w:bCs/>
                <w:i/>
                <w:noProof/>
                <w:color w:val="000000" w:themeColor="text1"/>
                <w:sz w:val="20"/>
                <w:lang w:eastAsia="ja-JP"/>
              </w:rPr>
              <w:t>added value</w:t>
            </w:r>
          </w:p>
          <w:p w14:paraId="48668DB1"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EQ2, ENISA</w:t>
            </w:r>
          </w:p>
        </w:tc>
        <w:tc>
          <w:tcPr>
            <w:tcW w:w="3856" w:type="pct"/>
            <w:gridSpan w:val="2"/>
            <w:shd w:val="clear" w:color="auto" w:fill="C6D9F1" w:themeFill="text2" w:themeFillTint="33"/>
          </w:tcPr>
          <w:p w14:paraId="2156A08F" w14:textId="78A22ECD"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 xml:space="preserve">What would be the most likely consequences of stopping or withdrawing EU </w:t>
            </w:r>
            <w:r w:rsidR="00E64110" w:rsidRPr="00380B24">
              <w:rPr>
                <w:b/>
                <w:bCs/>
                <w:noProof/>
                <w:color w:val="000000" w:themeColor="text1"/>
                <w:sz w:val="20"/>
                <w:lang w:eastAsia="ja-JP"/>
              </w:rPr>
              <w:t>involvement</w:t>
            </w:r>
            <w:r w:rsidRPr="00380B24">
              <w:rPr>
                <w:b/>
                <w:bCs/>
                <w:noProof/>
                <w:color w:val="000000" w:themeColor="text1"/>
                <w:sz w:val="20"/>
                <w:lang w:eastAsia="ja-JP"/>
              </w:rPr>
              <w:t>?</w:t>
            </w:r>
          </w:p>
        </w:tc>
      </w:tr>
      <w:tr w:rsidR="00FE5259" w:rsidRPr="00380B24" w14:paraId="53B15D60" w14:textId="77777777" w:rsidTr="00FB2A9C">
        <w:trPr>
          <w:trHeight w:val="229"/>
        </w:trPr>
        <w:tc>
          <w:tcPr>
            <w:tcW w:w="5000" w:type="pct"/>
            <w:gridSpan w:val="3"/>
            <w:shd w:val="clear" w:color="auto" w:fill="F2F2F2"/>
          </w:tcPr>
          <w:p w14:paraId="0CF95152"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226F8C0E" w14:textId="77777777" w:rsidTr="00FB2A9C">
        <w:tc>
          <w:tcPr>
            <w:tcW w:w="5000" w:type="pct"/>
            <w:gridSpan w:val="3"/>
            <w:shd w:val="clear" w:color="auto" w:fill="F2F2F2"/>
          </w:tcPr>
          <w:p w14:paraId="56581A9E" w14:textId="31FCF7F4" w:rsidR="00FE5259" w:rsidRPr="00380B24" w:rsidRDefault="00FE5259" w:rsidP="00EF1EE7">
            <w:pPr>
              <w:numPr>
                <w:ilvl w:val="0"/>
                <w:numId w:val="44"/>
              </w:numPr>
              <w:spacing w:before="40" w:after="40"/>
              <w:contextualSpacing/>
              <w:jc w:val="both"/>
              <w:rPr>
                <w:noProof/>
                <w:sz w:val="20"/>
                <w:lang w:eastAsia="ja-JP"/>
              </w:rPr>
            </w:pPr>
            <w:r w:rsidRPr="00380B24">
              <w:rPr>
                <w:noProof/>
                <w:sz w:val="20"/>
                <w:lang w:eastAsia="ja-JP"/>
              </w:rPr>
              <w:t>O</w:t>
            </w:r>
            <w:r w:rsidR="00E77731" w:rsidRPr="00380B24">
              <w:rPr>
                <w:noProof/>
                <w:sz w:val="20"/>
                <w:lang w:eastAsia="ja-JP"/>
              </w:rPr>
              <w:t>Q</w:t>
            </w:r>
            <w:r w:rsidRPr="00380B24">
              <w:rPr>
                <w:noProof/>
                <w:sz w:val="20"/>
                <w:lang w:eastAsia="ja-JP"/>
              </w:rPr>
              <w:t xml:space="preserve">1: How would the EU cybersecurity landscape change if EU </w:t>
            </w:r>
            <w:r w:rsidR="00E64110" w:rsidRPr="00380B24">
              <w:rPr>
                <w:noProof/>
                <w:sz w:val="20"/>
                <w:lang w:eastAsia="ja-JP"/>
              </w:rPr>
              <w:t xml:space="preserve">involvement </w:t>
            </w:r>
            <w:r w:rsidR="00E77731" w:rsidRPr="00380B24">
              <w:rPr>
                <w:noProof/>
                <w:sz w:val="20"/>
                <w:lang w:eastAsia="ja-JP"/>
              </w:rPr>
              <w:t xml:space="preserve">were to be </w:t>
            </w:r>
            <w:r w:rsidRPr="00380B24">
              <w:rPr>
                <w:noProof/>
                <w:sz w:val="20"/>
                <w:lang w:eastAsia="ja-JP"/>
              </w:rPr>
              <w:t>withdrawn or stopped?</w:t>
            </w:r>
          </w:p>
          <w:p w14:paraId="0D020B13" w14:textId="5819A44F" w:rsidR="00FE5259" w:rsidRPr="00380B24" w:rsidRDefault="00FE5259" w:rsidP="00EF1EE7">
            <w:pPr>
              <w:numPr>
                <w:ilvl w:val="0"/>
                <w:numId w:val="44"/>
              </w:numPr>
              <w:spacing w:before="40" w:after="40"/>
              <w:contextualSpacing/>
              <w:jc w:val="both"/>
              <w:rPr>
                <w:noProof/>
                <w:sz w:val="20"/>
                <w:lang w:eastAsia="ja-JP"/>
              </w:rPr>
            </w:pPr>
            <w:r w:rsidRPr="00380B24">
              <w:rPr>
                <w:noProof/>
                <w:sz w:val="20"/>
                <w:lang w:eastAsia="ja-JP"/>
              </w:rPr>
              <w:t>O</w:t>
            </w:r>
            <w:r w:rsidR="00E77731" w:rsidRPr="00380B24">
              <w:rPr>
                <w:noProof/>
                <w:sz w:val="20"/>
                <w:lang w:eastAsia="ja-JP"/>
              </w:rPr>
              <w:t>Q</w:t>
            </w:r>
            <w:r w:rsidRPr="00380B24">
              <w:rPr>
                <w:noProof/>
                <w:sz w:val="20"/>
                <w:lang w:eastAsia="ja-JP"/>
              </w:rPr>
              <w:t xml:space="preserve">2: What would stakeholders see as a suitable alternative to the current EU </w:t>
            </w:r>
            <w:r w:rsidR="00E64110" w:rsidRPr="00380B24">
              <w:rPr>
                <w:noProof/>
                <w:sz w:val="20"/>
                <w:lang w:eastAsia="ja-JP"/>
              </w:rPr>
              <w:t>action</w:t>
            </w:r>
            <w:r w:rsidRPr="00380B24">
              <w:rPr>
                <w:noProof/>
                <w:sz w:val="20"/>
                <w:lang w:eastAsia="ja-JP"/>
              </w:rPr>
              <w:t>?</w:t>
            </w:r>
          </w:p>
        </w:tc>
      </w:tr>
      <w:tr w:rsidR="00FE5259" w:rsidRPr="00380B24" w14:paraId="7C28520C" w14:textId="77777777" w:rsidTr="00FB2A9C">
        <w:tc>
          <w:tcPr>
            <w:tcW w:w="5000" w:type="pct"/>
            <w:gridSpan w:val="3"/>
            <w:shd w:val="clear" w:color="auto" w:fill="F2F2F2"/>
          </w:tcPr>
          <w:p w14:paraId="2C5CB8BF"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118473D6" w14:textId="77777777" w:rsidTr="00FB2A9C">
        <w:trPr>
          <w:trHeight w:val="156"/>
        </w:trPr>
        <w:tc>
          <w:tcPr>
            <w:tcW w:w="2500" w:type="pct"/>
            <w:gridSpan w:val="2"/>
            <w:shd w:val="clear" w:color="auto" w:fill="F2F2F2"/>
          </w:tcPr>
          <w:p w14:paraId="31E08E52" w14:textId="77777777" w:rsidR="00FE5259" w:rsidRPr="00380B24" w:rsidRDefault="00FE5259">
            <w:pPr>
              <w:spacing w:before="40" w:after="40"/>
              <w:rPr>
                <w:noProof/>
                <w:sz w:val="20"/>
                <w:lang w:eastAsia="ja-JP"/>
              </w:rPr>
            </w:pPr>
            <w:r w:rsidRPr="00380B24">
              <w:rPr>
                <w:noProof/>
                <w:sz w:val="20"/>
                <w:lang w:eastAsia="ja-JP"/>
              </w:rPr>
              <w:t xml:space="preserve">OQ1: Anticipated quality of feasible alternative options </w:t>
            </w:r>
          </w:p>
        </w:tc>
        <w:tc>
          <w:tcPr>
            <w:tcW w:w="2500" w:type="pct"/>
            <w:vMerge w:val="restart"/>
            <w:shd w:val="clear" w:color="auto" w:fill="F2F2F2"/>
          </w:tcPr>
          <w:p w14:paraId="0EC0B24A" w14:textId="77777777" w:rsidR="00FE5259" w:rsidRPr="00380B24" w:rsidRDefault="00FE5259">
            <w:pPr>
              <w:spacing w:before="40" w:after="40"/>
              <w:rPr>
                <w:noProof/>
                <w:sz w:val="20"/>
                <w:lang w:eastAsia="ja-JP"/>
              </w:rPr>
            </w:pPr>
            <w:r w:rsidRPr="00380B24">
              <w:rPr>
                <w:noProof/>
                <w:sz w:val="20"/>
                <w:lang w:eastAsia="ja-JP"/>
              </w:rPr>
              <w:t xml:space="preserve">Stakeholders’ opinions on the added value of ENISA </w:t>
            </w:r>
          </w:p>
        </w:tc>
      </w:tr>
      <w:tr w:rsidR="00FE5259" w:rsidRPr="00380B24" w14:paraId="49692FFA" w14:textId="77777777" w:rsidTr="00FB2A9C">
        <w:trPr>
          <w:trHeight w:val="156"/>
        </w:trPr>
        <w:tc>
          <w:tcPr>
            <w:tcW w:w="2500" w:type="pct"/>
            <w:gridSpan w:val="2"/>
            <w:shd w:val="clear" w:color="auto" w:fill="F2F2F2"/>
          </w:tcPr>
          <w:p w14:paraId="215CA000" w14:textId="77777777" w:rsidR="00FE5259" w:rsidRPr="00380B24" w:rsidRDefault="00FE5259">
            <w:pPr>
              <w:spacing w:before="40" w:after="40"/>
              <w:rPr>
                <w:noProof/>
                <w:sz w:val="20"/>
                <w:lang w:eastAsia="ja-JP"/>
              </w:rPr>
            </w:pPr>
            <w:r w:rsidRPr="00380B24">
              <w:rPr>
                <w:noProof/>
                <w:sz w:val="20"/>
                <w:lang w:eastAsia="ja-JP"/>
              </w:rPr>
              <w:t>OQ2: Stakeholders see ENISA as the most optimal option</w:t>
            </w:r>
          </w:p>
        </w:tc>
        <w:tc>
          <w:tcPr>
            <w:tcW w:w="2500" w:type="pct"/>
            <w:vMerge/>
            <w:shd w:val="clear" w:color="auto" w:fill="F2F2F2"/>
          </w:tcPr>
          <w:p w14:paraId="7972EFDF" w14:textId="77777777" w:rsidR="00FE5259" w:rsidRPr="00380B24" w:rsidRDefault="00FE5259">
            <w:pPr>
              <w:spacing w:before="40" w:after="40"/>
              <w:rPr>
                <w:noProof/>
                <w:sz w:val="20"/>
                <w:lang w:eastAsia="ja-JP"/>
              </w:rPr>
            </w:pPr>
          </w:p>
        </w:tc>
      </w:tr>
      <w:tr w:rsidR="00FE5259" w:rsidRPr="00380B24" w14:paraId="09B7A9B0" w14:textId="77777777" w:rsidTr="00FB2A9C">
        <w:tc>
          <w:tcPr>
            <w:tcW w:w="5000" w:type="pct"/>
            <w:gridSpan w:val="3"/>
            <w:shd w:val="clear" w:color="auto" w:fill="F2F2F2"/>
          </w:tcPr>
          <w:p w14:paraId="6F39712C"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1A8A2B99" w14:textId="77777777" w:rsidTr="00FB2A9C">
        <w:tc>
          <w:tcPr>
            <w:tcW w:w="5000" w:type="pct"/>
            <w:gridSpan w:val="3"/>
            <w:shd w:val="clear" w:color="auto" w:fill="F2F2F2"/>
          </w:tcPr>
          <w:p w14:paraId="65F56C6C" w14:textId="77777777" w:rsidR="00FE5259" w:rsidRPr="00380B24" w:rsidRDefault="00FE5259" w:rsidP="00EF1EE7">
            <w:pPr>
              <w:numPr>
                <w:ilvl w:val="0"/>
                <w:numId w:val="44"/>
              </w:numPr>
              <w:spacing w:before="40" w:after="40"/>
              <w:contextualSpacing/>
              <w:jc w:val="both"/>
              <w:rPr>
                <w:noProof/>
                <w:sz w:val="20"/>
                <w:lang w:eastAsia="ja-JP"/>
              </w:rPr>
            </w:pPr>
            <w:r w:rsidRPr="00380B24">
              <w:rPr>
                <w:noProof/>
                <w:sz w:val="20"/>
                <w:lang w:eastAsia="ja-JP"/>
              </w:rPr>
              <w:t>Desk research</w:t>
            </w:r>
          </w:p>
          <w:p w14:paraId="134D60E0" w14:textId="77777777" w:rsidR="00FE5259" w:rsidRPr="00380B24" w:rsidRDefault="00FE5259" w:rsidP="00EF1EE7">
            <w:pPr>
              <w:numPr>
                <w:ilvl w:val="0"/>
                <w:numId w:val="44"/>
              </w:numPr>
              <w:spacing w:before="40" w:after="40"/>
              <w:contextualSpacing/>
              <w:jc w:val="both"/>
              <w:rPr>
                <w:noProof/>
                <w:sz w:val="20"/>
                <w:lang w:eastAsia="ja-JP"/>
              </w:rPr>
            </w:pPr>
            <w:r w:rsidRPr="00380B24">
              <w:rPr>
                <w:noProof/>
                <w:sz w:val="20"/>
                <w:lang w:eastAsia="ja-JP"/>
              </w:rPr>
              <w:t>Interviews</w:t>
            </w:r>
          </w:p>
        </w:tc>
      </w:tr>
    </w:tbl>
    <w:p w14:paraId="41B7453A" w14:textId="77777777" w:rsidR="00FE5259" w:rsidRPr="00380B24" w:rsidRDefault="00FE5259" w:rsidP="00FE5259">
      <w:pPr>
        <w:spacing w:before="40" w:after="40" w:line="240" w:lineRule="auto"/>
        <w:rPr>
          <w:rFonts w:eastAsia="Arial" w:cs="Times New Roman"/>
          <w:noProof/>
          <w:sz w:val="20"/>
          <w:szCs w:val="20"/>
          <w:lang w:eastAsia="ja-JP"/>
        </w:rPr>
      </w:pPr>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B9150C" w:rsidRPr="00380B24" w14:paraId="32BC2241" w14:textId="77777777" w:rsidTr="0C98A873">
        <w:tc>
          <w:tcPr>
            <w:tcW w:w="5000" w:type="pct"/>
            <w:shd w:val="clear" w:color="auto" w:fill="C6D9F1" w:themeFill="text2" w:themeFillTint="33"/>
          </w:tcPr>
          <w:p w14:paraId="29A4CF94" w14:textId="77777777" w:rsidR="00B9150C" w:rsidRPr="00380B24" w:rsidRDefault="00B9150C">
            <w:pPr>
              <w:rPr>
                <w:rFonts w:ascii="Arial" w:eastAsia="Arial" w:hAnsi="Arial" w:cs="Arial"/>
                <w:b/>
                <w:noProof/>
                <w:sz w:val="20"/>
              </w:rPr>
            </w:pPr>
            <w:r w:rsidRPr="00380B24">
              <w:rPr>
                <w:b/>
                <w:bCs/>
                <w:i/>
                <w:noProof/>
                <w:color w:val="000000" w:themeColor="text1"/>
                <w:sz w:val="20"/>
                <w:lang w:eastAsia="ja-JP"/>
              </w:rPr>
              <w:t>Evaluation results</w:t>
            </w:r>
          </w:p>
        </w:tc>
      </w:tr>
      <w:tr w:rsidR="00B9150C" w:rsidRPr="00380B24" w14:paraId="6423911B" w14:textId="77777777" w:rsidTr="0C98A873">
        <w:tc>
          <w:tcPr>
            <w:tcW w:w="5000" w:type="pct"/>
            <w:shd w:val="clear" w:color="auto" w:fill="F2F2F2" w:themeFill="background1" w:themeFillShade="F2"/>
          </w:tcPr>
          <w:p w14:paraId="767AE802" w14:textId="024464B7" w:rsidR="00B9150C" w:rsidRPr="00380B24" w:rsidRDefault="52820C42" w:rsidP="0C98A873">
            <w:pPr>
              <w:jc w:val="both"/>
              <w:rPr>
                <w:noProof/>
                <w:sz w:val="20"/>
                <w:lang w:eastAsia="ja-JP"/>
              </w:rPr>
            </w:pPr>
            <w:r w:rsidRPr="00380B24">
              <w:rPr>
                <w:noProof/>
                <w:sz w:val="20"/>
                <w:lang w:eastAsia="ja-JP"/>
              </w:rPr>
              <w:t xml:space="preserve">The achievements in terms of outputs, results and impacts would have been difficult to attain without ENISA’s involvement. </w:t>
            </w:r>
            <w:r w:rsidR="002C74F2" w:rsidRPr="00380B24">
              <w:rPr>
                <w:noProof/>
                <w:sz w:val="20"/>
                <w:lang w:eastAsia="ja-JP"/>
              </w:rPr>
              <w:t>ENISA</w:t>
            </w:r>
            <w:r w:rsidRPr="00380B24">
              <w:rPr>
                <w:noProof/>
                <w:sz w:val="20"/>
                <w:lang w:eastAsia="ja-JP"/>
              </w:rPr>
              <w:t xml:space="preserve">’s dedicated focus on the implementation of cybersecurity policy, combined with its ability to coordinate and align efforts across Member States, represents a unique contribution that other EU bodies may not be able to provide due to their broader mandates or more narrowly defined roles. ENISA brought added value to EU cybersecurity through its independent and decentralised structure, which enhanced cooperation with Member States and supported responses to cybersecurity threats. Without ENISA, the </w:t>
            </w:r>
            <w:r w:rsidR="002C74F2" w:rsidRPr="00380B24">
              <w:rPr>
                <w:noProof/>
                <w:sz w:val="20"/>
                <w:lang w:eastAsia="ja-JP"/>
              </w:rPr>
              <w:t xml:space="preserve">EU </w:t>
            </w:r>
            <w:r w:rsidRPr="00380B24">
              <w:rPr>
                <w:noProof/>
                <w:sz w:val="20"/>
                <w:lang w:eastAsia="ja-JP"/>
              </w:rPr>
              <w:t xml:space="preserve">would likely encounter greater difficulties in coordinating efforts across borders and would face a more fragmented cybersecurity </w:t>
            </w:r>
            <w:r w:rsidR="7347F1DE" w:rsidRPr="00380B24">
              <w:rPr>
                <w:noProof/>
                <w:sz w:val="20"/>
                <w:lang w:eastAsia="ja-JP"/>
              </w:rPr>
              <w:t>landscape</w:t>
            </w:r>
            <w:r w:rsidRPr="00380B24">
              <w:rPr>
                <w:noProof/>
                <w:sz w:val="20"/>
                <w:lang w:eastAsia="ja-JP"/>
              </w:rPr>
              <w:t>, particularly affecting those Member States with less advanced capabilities in this field.</w:t>
            </w:r>
            <w:r w:rsidR="1204EE6F" w:rsidRPr="00380B24">
              <w:rPr>
                <w:noProof/>
                <w:sz w:val="20"/>
                <w:lang w:eastAsia="ja-JP"/>
              </w:rPr>
              <w:t xml:space="preserve"> Strategically increasing stakeholder engagement and reassessing resource</w:t>
            </w:r>
            <w:r w:rsidR="0FF31D67" w:rsidRPr="00380B24">
              <w:rPr>
                <w:noProof/>
                <w:sz w:val="20"/>
                <w:lang w:eastAsia="ja-JP"/>
              </w:rPr>
              <w:t>s</w:t>
            </w:r>
            <w:r w:rsidR="1204EE6F" w:rsidRPr="00380B24">
              <w:rPr>
                <w:noProof/>
                <w:sz w:val="20"/>
                <w:lang w:eastAsia="ja-JP"/>
              </w:rPr>
              <w:t xml:space="preserve"> could help ENISA better adapt to evolving cybersecurity threats and expand its operational role. Future priorities include improving recruitment processes, </w:t>
            </w:r>
            <w:r w:rsidR="002C74F2" w:rsidRPr="00380B24">
              <w:rPr>
                <w:noProof/>
                <w:sz w:val="20"/>
                <w:lang w:eastAsia="ja-JP"/>
              </w:rPr>
              <w:t xml:space="preserve">managing </w:t>
            </w:r>
            <w:r w:rsidR="1204EE6F" w:rsidRPr="00380B24">
              <w:rPr>
                <w:noProof/>
                <w:sz w:val="20"/>
                <w:lang w:eastAsia="ja-JP"/>
              </w:rPr>
              <w:t>workload and strengthening transparent relationships with Member States to enhance cooperation and information sharing.</w:t>
            </w:r>
            <w:r w:rsidR="5C3A6F53" w:rsidRPr="00380B24">
              <w:rPr>
                <w:noProof/>
                <w:sz w:val="20"/>
                <w:lang w:eastAsia="ja-JP"/>
              </w:rPr>
              <w:t xml:space="preserve"> Addressing criticism from private</w:t>
            </w:r>
            <w:r w:rsidR="002C74F2" w:rsidRPr="00380B24">
              <w:rPr>
                <w:noProof/>
                <w:sz w:val="20"/>
                <w:lang w:eastAsia="ja-JP"/>
              </w:rPr>
              <w:t>-</w:t>
            </w:r>
            <w:r w:rsidR="5C3A6F53" w:rsidRPr="00380B24">
              <w:rPr>
                <w:noProof/>
                <w:sz w:val="20"/>
                <w:lang w:eastAsia="ja-JP"/>
              </w:rPr>
              <w:t xml:space="preserve">sector stakeholders by tailoring insights to their specific challenges </w:t>
            </w:r>
            <w:r w:rsidR="7B961898" w:rsidRPr="00380B24">
              <w:rPr>
                <w:noProof/>
                <w:sz w:val="20"/>
                <w:lang w:eastAsia="ja-JP"/>
              </w:rPr>
              <w:t xml:space="preserve">should also be considered. </w:t>
            </w:r>
          </w:p>
        </w:tc>
      </w:tr>
    </w:tbl>
    <w:p w14:paraId="1A9CB6DC" w14:textId="77777777" w:rsidR="0074379F" w:rsidRPr="00380B24" w:rsidRDefault="0074379F" w:rsidP="00FE5259">
      <w:pPr>
        <w:spacing w:before="40" w:after="40" w:line="240" w:lineRule="auto"/>
        <w:rPr>
          <w:rFonts w:eastAsia="Arial" w:cs="Times New Roman"/>
          <w:noProof/>
          <w:szCs w:val="20"/>
          <w:lang w:eastAsia="ja-JP"/>
        </w:rPr>
      </w:pPr>
    </w:p>
    <w:p w14:paraId="252CBC0C" w14:textId="34CC89B6" w:rsidR="0074379F" w:rsidRPr="00380B24" w:rsidRDefault="0074379F" w:rsidP="00FE5259">
      <w:pPr>
        <w:spacing w:before="40" w:after="40" w:line="240" w:lineRule="auto"/>
        <w:rPr>
          <w:rFonts w:eastAsia="Arial" w:cs="Times New Roman"/>
          <w:b/>
          <w:bCs/>
          <w:noProof/>
          <w:szCs w:val="20"/>
          <w:lang w:eastAsia="ja-JP"/>
        </w:rPr>
      </w:pPr>
      <w:r w:rsidRPr="00380B24">
        <w:rPr>
          <w:rFonts w:eastAsia="Arial" w:cs="Times New Roman"/>
          <w:b/>
          <w:bCs/>
          <w:noProof/>
          <w:szCs w:val="20"/>
          <w:lang w:eastAsia="ja-JP"/>
        </w:rPr>
        <w:t>ECCF</w:t>
      </w:r>
    </w:p>
    <w:tbl>
      <w:tblPr>
        <w:tblStyle w:val="Standardtableforma11"/>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379"/>
        <w:gridCol w:w="4005"/>
        <w:gridCol w:w="7384"/>
      </w:tblGrid>
      <w:tr w:rsidR="00FE5259" w:rsidRPr="00380B24" w14:paraId="3C6FB068" w14:textId="77777777" w:rsidTr="5EE4E8B7">
        <w:trPr>
          <w:cnfStyle w:val="100000000000" w:firstRow="1" w:lastRow="0" w:firstColumn="0" w:lastColumn="0" w:oddVBand="0" w:evenVBand="0" w:oddHBand="0" w:evenHBand="0" w:firstRowFirstColumn="0" w:firstRowLastColumn="0" w:lastRowFirstColumn="0" w:lastRowLastColumn="0"/>
          <w:trHeight w:val="56"/>
        </w:trPr>
        <w:tc>
          <w:tcPr>
            <w:tcW w:w="1144" w:type="pct"/>
            <w:shd w:val="clear" w:color="auto" w:fill="C6D9F1" w:themeFill="text2" w:themeFillTint="33"/>
          </w:tcPr>
          <w:p w14:paraId="2EE7A833" w14:textId="14D86BA4" w:rsidR="00FE5259" w:rsidRPr="00380B24" w:rsidRDefault="00494E4C">
            <w:pPr>
              <w:spacing w:before="40" w:after="40"/>
              <w:rPr>
                <w:b/>
                <w:bCs/>
                <w:i/>
                <w:noProof/>
                <w:color w:val="000000" w:themeColor="text1"/>
                <w:sz w:val="20"/>
                <w:lang w:eastAsia="ja-JP"/>
              </w:rPr>
            </w:pPr>
            <w:r w:rsidRPr="00380B24">
              <w:rPr>
                <w:b/>
                <w:bCs/>
                <w:i/>
                <w:noProof/>
                <w:color w:val="000000" w:themeColor="text1"/>
                <w:sz w:val="20"/>
                <w:lang w:eastAsia="ja-JP"/>
              </w:rPr>
              <w:t xml:space="preserve">EU </w:t>
            </w:r>
            <w:r w:rsidR="00FE5259" w:rsidRPr="00380B24">
              <w:rPr>
                <w:b/>
                <w:bCs/>
                <w:i/>
                <w:noProof/>
                <w:color w:val="000000" w:themeColor="text1"/>
                <w:sz w:val="20"/>
                <w:lang w:eastAsia="ja-JP"/>
              </w:rPr>
              <w:t>added value</w:t>
            </w:r>
          </w:p>
          <w:p w14:paraId="082C761C" w14:textId="77777777"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EQ3, ECCF</w:t>
            </w:r>
          </w:p>
        </w:tc>
        <w:tc>
          <w:tcPr>
            <w:tcW w:w="3856" w:type="pct"/>
            <w:gridSpan w:val="2"/>
            <w:shd w:val="clear" w:color="auto" w:fill="C6D9F1" w:themeFill="text2" w:themeFillTint="33"/>
          </w:tcPr>
          <w:p w14:paraId="2CBBD1E3" w14:textId="4DA63E08" w:rsidR="00FE5259" w:rsidRPr="00380B24" w:rsidRDefault="00FE5259">
            <w:pPr>
              <w:spacing w:before="40" w:after="40"/>
              <w:rPr>
                <w:b/>
                <w:bCs/>
                <w:noProof/>
                <w:color w:val="000000" w:themeColor="text1"/>
                <w:sz w:val="20"/>
                <w:lang w:eastAsia="ja-JP"/>
              </w:rPr>
            </w:pPr>
            <w:r w:rsidRPr="00380B24">
              <w:rPr>
                <w:b/>
                <w:bCs/>
                <w:noProof/>
                <w:color w:val="000000" w:themeColor="text1"/>
                <w:sz w:val="20"/>
                <w:lang w:eastAsia="ja-JP"/>
              </w:rPr>
              <w:t>To what extent has the ECCF brought EU added value compared to what could have been achieved by Member States alone?</w:t>
            </w:r>
          </w:p>
        </w:tc>
      </w:tr>
      <w:tr w:rsidR="00FE5259" w:rsidRPr="00380B24" w14:paraId="6327445E" w14:textId="77777777" w:rsidTr="5EE4E8B7">
        <w:trPr>
          <w:trHeight w:val="229"/>
        </w:trPr>
        <w:tc>
          <w:tcPr>
            <w:tcW w:w="5000" w:type="pct"/>
            <w:gridSpan w:val="3"/>
            <w:shd w:val="clear" w:color="auto" w:fill="F2F2F2" w:themeFill="background1" w:themeFillShade="F2"/>
          </w:tcPr>
          <w:p w14:paraId="23CF4F70" w14:textId="77777777" w:rsidR="00FE5259" w:rsidRPr="00380B24" w:rsidRDefault="00FE5259">
            <w:pPr>
              <w:spacing w:before="40" w:after="40"/>
              <w:rPr>
                <w:b/>
                <w:caps/>
                <w:noProof/>
                <w:sz w:val="20"/>
                <w:lang w:eastAsia="ja-JP"/>
              </w:rPr>
            </w:pPr>
            <w:r w:rsidRPr="00380B24">
              <w:rPr>
                <w:b/>
                <w:caps/>
                <w:noProof/>
                <w:sz w:val="20"/>
                <w:lang w:eastAsia="ja-JP"/>
              </w:rPr>
              <w:t>Operational questions</w:t>
            </w:r>
          </w:p>
        </w:tc>
      </w:tr>
      <w:tr w:rsidR="00FE5259" w:rsidRPr="00380B24" w14:paraId="1559CB6A" w14:textId="77777777" w:rsidTr="5EE4E8B7">
        <w:tc>
          <w:tcPr>
            <w:tcW w:w="5000" w:type="pct"/>
            <w:gridSpan w:val="3"/>
            <w:shd w:val="clear" w:color="auto" w:fill="F2F2F2" w:themeFill="background1" w:themeFillShade="F2"/>
          </w:tcPr>
          <w:p w14:paraId="7476AB54" w14:textId="7D49992C" w:rsidR="00FE5259" w:rsidRPr="00380B24" w:rsidRDefault="00FE5259" w:rsidP="00EF1EE7">
            <w:pPr>
              <w:numPr>
                <w:ilvl w:val="0"/>
                <w:numId w:val="45"/>
              </w:numPr>
              <w:spacing w:before="40" w:after="40"/>
              <w:contextualSpacing/>
              <w:jc w:val="both"/>
              <w:rPr>
                <w:noProof/>
                <w:sz w:val="20"/>
                <w:lang w:eastAsia="ja-JP"/>
              </w:rPr>
            </w:pPr>
            <w:r w:rsidRPr="00380B24">
              <w:rPr>
                <w:noProof/>
                <w:sz w:val="20"/>
                <w:lang w:eastAsia="ja-JP"/>
              </w:rPr>
              <w:t>O</w:t>
            </w:r>
            <w:r w:rsidR="00494E4C" w:rsidRPr="00380B24">
              <w:rPr>
                <w:noProof/>
                <w:sz w:val="20"/>
                <w:lang w:eastAsia="ja-JP"/>
              </w:rPr>
              <w:t>Q</w:t>
            </w:r>
            <w:r w:rsidRPr="00380B24">
              <w:rPr>
                <w:noProof/>
                <w:sz w:val="20"/>
                <w:lang w:eastAsia="ja-JP"/>
              </w:rPr>
              <w:t xml:space="preserve">1: Could the same outcomes of the ECCF be achieved by participating countries adopting cybersecurity certification schemes outside the European framework? </w:t>
            </w:r>
          </w:p>
          <w:p w14:paraId="0797A5E9" w14:textId="225C402E" w:rsidR="00FE5259" w:rsidRPr="00380B24" w:rsidRDefault="00FE5259" w:rsidP="00EF1EE7">
            <w:pPr>
              <w:numPr>
                <w:ilvl w:val="0"/>
                <w:numId w:val="45"/>
              </w:numPr>
              <w:spacing w:before="40" w:after="40"/>
              <w:contextualSpacing/>
              <w:jc w:val="both"/>
              <w:rPr>
                <w:noProof/>
                <w:sz w:val="20"/>
                <w:lang w:eastAsia="ja-JP"/>
              </w:rPr>
            </w:pPr>
            <w:r w:rsidRPr="00380B24">
              <w:rPr>
                <w:noProof/>
                <w:sz w:val="20"/>
                <w:lang w:eastAsia="ja-JP"/>
              </w:rPr>
              <w:t>O</w:t>
            </w:r>
            <w:r w:rsidR="00494E4C" w:rsidRPr="00380B24">
              <w:rPr>
                <w:noProof/>
                <w:sz w:val="20"/>
                <w:lang w:eastAsia="ja-JP"/>
              </w:rPr>
              <w:t>Q</w:t>
            </w:r>
            <w:r w:rsidRPr="00380B24">
              <w:rPr>
                <w:noProof/>
                <w:sz w:val="20"/>
                <w:lang w:eastAsia="ja-JP"/>
              </w:rPr>
              <w:t xml:space="preserve">2: To what extent </w:t>
            </w:r>
            <w:r w:rsidR="00494E4C" w:rsidRPr="00380B24">
              <w:rPr>
                <w:noProof/>
                <w:sz w:val="20"/>
                <w:lang w:eastAsia="ja-JP"/>
              </w:rPr>
              <w:t xml:space="preserve">could </w:t>
            </w:r>
            <w:r w:rsidRPr="00380B24">
              <w:rPr>
                <w:noProof/>
                <w:sz w:val="20"/>
                <w:lang w:eastAsia="ja-JP"/>
              </w:rPr>
              <w:t>Member States have achieved the same outcomes without the ECCF?</w:t>
            </w:r>
          </w:p>
          <w:p w14:paraId="5FC4A0CD" w14:textId="5C7EA87B" w:rsidR="00FE5259" w:rsidRPr="00380B24" w:rsidRDefault="00FE5259" w:rsidP="00EF1EE7">
            <w:pPr>
              <w:numPr>
                <w:ilvl w:val="0"/>
                <w:numId w:val="45"/>
              </w:numPr>
              <w:spacing w:before="40" w:after="40"/>
              <w:contextualSpacing/>
              <w:jc w:val="both"/>
              <w:rPr>
                <w:noProof/>
                <w:sz w:val="20"/>
                <w:lang w:eastAsia="ja-JP"/>
              </w:rPr>
            </w:pPr>
            <w:r w:rsidRPr="00380B24">
              <w:rPr>
                <w:noProof/>
                <w:sz w:val="20"/>
                <w:lang w:eastAsia="ja-JP"/>
              </w:rPr>
              <w:t>O</w:t>
            </w:r>
            <w:r w:rsidR="00494E4C" w:rsidRPr="00380B24">
              <w:rPr>
                <w:noProof/>
                <w:sz w:val="20"/>
                <w:lang w:eastAsia="ja-JP"/>
              </w:rPr>
              <w:t>Q</w:t>
            </w:r>
            <w:r w:rsidRPr="00380B24">
              <w:rPr>
                <w:noProof/>
                <w:sz w:val="20"/>
                <w:lang w:eastAsia="ja-JP"/>
              </w:rPr>
              <w:t xml:space="preserve">3: To what extent has the ECCF increased the likelihood </w:t>
            </w:r>
            <w:r w:rsidR="00494E4C" w:rsidRPr="00380B24">
              <w:rPr>
                <w:noProof/>
                <w:sz w:val="20"/>
                <w:lang w:eastAsia="ja-JP"/>
              </w:rPr>
              <w:t xml:space="preserve">of </w:t>
            </w:r>
            <w:r w:rsidRPr="00380B24">
              <w:rPr>
                <w:noProof/>
                <w:sz w:val="20"/>
                <w:lang w:eastAsia="ja-JP"/>
              </w:rPr>
              <w:t>achiev</w:t>
            </w:r>
            <w:r w:rsidR="00494E4C" w:rsidRPr="00380B24">
              <w:rPr>
                <w:noProof/>
                <w:sz w:val="20"/>
                <w:lang w:eastAsia="ja-JP"/>
              </w:rPr>
              <w:t>ing</w:t>
            </w:r>
            <w:r w:rsidRPr="00380B24">
              <w:rPr>
                <w:noProof/>
                <w:sz w:val="20"/>
                <w:lang w:eastAsia="ja-JP"/>
              </w:rPr>
              <w:t xml:space="preserve"> a more secure, transparent</w:t>
            </w:r>
            <w:r w:rsidR="00B5380B" w:rsidRPr="00380B24">
              <w:rPr>
                <w:noProof/>
                <w:sz w:val="20"/>
                <w:lang w:eastAsia="ja-JP"/>
              </w:rPr>
              <w:t xml:space="preserve"> and</w:t>
            </w:r>
            <w:r w:rsidRPr="00380B24">
              <w:rPr>
                <w:noProof/>
                <w:sz w:val="20"/>
                <w:lang w:eastAsia="ja-JP"/>
              </w:rPr>
              <w:t xml:space="preserve"> cohesive internal market for ICT products, services</w:t>
            </w:r>
            <w:r w:rsidR="00B5380B" w:rsidRPr="00380B24">
              <w:rPr>
                <w:noProof/>
                <w:sz w:val="20"/>
                <w:lang w:eastAsia="ja-JP"/>
              </w:rPr>
              <w:t xml:space="preserve"> and</w:t>
            </w:r>
            <w:r w:rsidRPr="00380B24">
              <w:rPr>
                <w:noProof/>
                <w:sz w:val="20"/>
                <w:lang w:eastAsia="ja-JP"/>
              </w:rPr>
              <w:t xml:space="preserve"> processes? </w:t>
            </w:r>
          </w:p>
        </w:tc>
      </w:tr>
      <w:tr w:rsidR="00FE5259" w:rsidRPr="00380B24" w14:paraId="39BB2F0F" w14:textId="77777777" w:rsidTr="5EE4E8B7">
        <w:tc>
          <w:tcPr>
            <w:tcW w:w="5000" w:type="pct"/>
            <w:gridSpan w:val="3"/>
            <w:shd w:val="clear" w:color="auto" w:fill="F2F2F2" w:themeFill="background1" w:themeFillShade="F2"/>
          </w:tcPr>
          <w:p w14:paraId="30DD6D69" w14:textId="77777777" w:rsidR="00FE5259" w:rsidRPr="00380B24" w:rsidRDefault="00FE5259">
            <w:pPr>
              <w:spacing w:before="40" w:after="40"/>
              <w:rPr>
                <w:noProof/>
                <w:sz w:val="20"/>
                <w:lang w:eastAsia="ja-JP"/>
              </w:rPr>
            </w:pPr>
            <w:r w:rsidRPr="00380B24">
              <w:rPr>
                <w:b/>
                <w:caps/>
                <w:noProof/>
                <w:sz w:val="20"/>
                <w:lang w:eastAsia="ja-JP"/>
              </w:rPr>
              <w:t>Judgement criteria and INDICATORS</w:t>
            </w:r>
          </w:p>
        </w:tc>
      </w:tr>
      <w:tr w:rsidR="00FE5259" w:rsidRPr="00380B24" w14:paraId="408A56BA" w14:textId="77777777" w:rsidTr="5EE4E8B7">
        <w:trPr>
          <w:trHeight w:val="156"/>
        </w:trPr>
        <w:tc>
          <w:tcPr>
            <w:tcW w:w="2500" w:type="pct"/>
            <w:gridSpan w:val="2"/>
            <w:shd w:val="clear" w:color="auto" w:fill="F2F2F2" w:themeFill="background1" w:themeFillShade="F2"/>
          </w:tcPr>
          <w:p w14:paraId="5D092B17" w14:textId="17458CB6" w:rsidR="00FE5259" w:rsidRPr="00380B24" w:rsidRDefault="00FE5259">
            <w:pPr>
              <w:spacing w:before="40" w:after="40"/>
              <w:rPr>
                <w:noProof/>
                <w:sz w:val="20"/>
                <w:lang w:eastAsia="ja-JP"/>
              </w:rPr>
            </w:pPr>
            <w:r w:rsidRPr="00380B24">
              <w:rPr>
                <w:noProof/>
                <w:sz w:val="20"/>
                <w:lang w:eastAsia="ja-JP"/>
              </w:rPr>
              <w:t xml:space="preserve">OQ1: Member States </w:t>
            </w:r>
            <w:r w:rsidR="00494E4C" w:rsidRPr="00380B24">
              <w:rPr>
                <w:noProof/>
                <w:sz w:val="20"/>
                <w:lang w:eastAsia="ja-JP"/>
              </w:rPr>
              <w:t xml:space="preserve">state </w:t>
            </w:r>
            <w:r w:rsidRPr="00380B24">
              <w:rPr>
                <w:noProof/>
                <w:sz w:val="20"/>
                <w:lang w:eastAsia="ja-JP"/>
              </w:rPr>
              <w:t>th</w:t>
            </w:r>
            <w:r w:rsidR="00494E4C" w:rsidRPr="00380B24">
              <w:rPr>
                <w:noProof/>
                <w:sz w:val="20"/>
                <w:lang w:eastAsia="ja-JP"/>
              </w:rPr>
              <w:t xml:space="preserve">at they prefer to use </w:t>
            </w:r>
            <w:r w:rsidRPr="00380B24">
              <w:rPr>
                <w:noProof/>
                <w:sz w:val="20"/>
                <w:lang w:eastAsia="ja-JP"/>
              </w:rPr>
              <w:t xml:space="preserve">the ECCF to achieve </w:t>
            </w:r>
            <w:r w:rsidR="00494E4C" w:rsidRPr="00380B24">
              <w:rPr>
                <w:noProof/>
                <w:sz w:val="20"/>
                <w:lang w:eastAsia="ja-JP"/>
              </w:rPr>
              <w:t xml:space="preserve">a </w:t>
            </w:r>
            <w:r w:rsidRPr="00380B24">
              <w:rPr>
                <w:noProof/>
                <w:sz w:val="20"/>
                <w:lang w:eastAsia="ja-JP"/>
              </w:rPr>
              <w:t>harmonised, streamlined</w:t>
            </w:r>
            <w:r w:rsidR="00B5380B" w:rsidRPr="00380B24">
              <w:rPr>
                <w:noProof/>
                <w:sz w:val="20"/>
                <w:lang w:eastAsia="ja-JP"/>
              </w:rPr>
              <w:t xml:space="preserve"> and</w:t>
            </w:r>
            <w:r w:rsidRPr="00380B24">
              <w:rPr>
                <w:noProof/>
                <w:sz w:val="20"/>
                <w:lang w:eastAsia="ja-JP"/>
              </w:rPr>
              <w:t xml:space="preserve"> coherent cybersecurity certification mechanism </w:t>
            </w:r>
          </w:p>
        </w:tc>
        <w:tc>
          <w:tcPr>
            <w:tcW w:w="2500" w:type="pct"/>
            <w:shd w:val="clear" w:color="auto" w:fill="F2F2F2" w:themeFill="background1" w:themeFillShade="F2"/>
          </w:tcPr>
          <w:p w14:paraId="43C6E6A0" w14:textId="77777777" w:rsidR="00FE5259" w:rsidRPr="00380B24" w:rsidRDefault="00FE5259">
            <w:pPr>
              <w:spacing w:before="40" w:after="40"/>
              <w:rPr>
                <w:noProof/>
                <w:sz w:val="20"/>
                <w:lang w:eastAsia="ja-JP"/>
              </w:rPr>
            </w:pPr>
            <w:r w:rsidRPr="00380B24">
              <w:rPr>
                <w:noProof/>
                <w:sz w:val="20"/>
                <w:lang w:eastAsia="ja-JP"/>
              </w:rPr>
              <w:t>Number of Member States preferring to use the ECCF; number and type of parallel certification procedures carried out by Member States</w:t>
            </w:r>
          </w:p>
        </w:tc>
      </w:tr>
      <w:tr w:rsidR="00FE5259" w:rsidRPr="00380B24" w14:paraId="19481F03" w14:textId="77777777" w:rsidTr="5EE4E8B7">
        <w:trPr>
          <w:trHeight w:val="156"/>
        </w:trPr>
        <w:tc>
          <w:tcPr>
            <w:tcW w:w="2500" w:type="pct"/>
            <w:gridSpan w:val="2"/>
            <w:shd w:val="clear" w:color="auto" w:fill="F2F2F2" w:themeFill="background1" w:themeFillShade="F2"/>
          </w:tcPr>
          <w:p w14:paraId="162DE5CE" w14:textId="6233E4E1" w:rsidR="00FE5259" w:rsidRPr="00380B24" w:rsidRDefault="00FE5259">
            <w:pPr>
              <w:spacing w:before="40" w:after="40"/>
              <w:rPr>
                <w:noProof/>
                <w:sz w:val="20"/>
                <w:lang w:eastAsia="ja-JP"/>
              </w:rPr>
            </w:pPr>
            <w:r w:rsidRPr="00380B24">
              <w:rPr>
                <w:noProof/>
                <w:sz w:val="20"/>
                <w:lang w:eastAsia="ja-JP"/>
              </w:rPr>
              <w:t xml:space="preserve">OQ2: Member </w:t>
            </w:r>
            <w:r w:rsidR="00494E4C" w:rsidRPr="00380B24">
              <w:rPr>
                <w:noProof/>
                <w:sz w:val="20"/>
                <w:lang w:eastAsia="ja-JP"/>
              </w:rPr>
              <w:t>S</w:t>
            </w:r>
            <w:r w:rsidRPr="00380B24">
              <w:rPr>
                <w:noProof/>
                <w:sz w:val="20"/>
                <w:lang w:eastAsia="ja-JP"/>
              </w:rPr>
              <w:t>tates</w:t>
            </w:r>
            <w:r w:rsidR="00494E4C" w:rsidRPr="00380B24">
              <w:rPr>
                <w:noProof/>
                <w:sz w:val="20"/>
                <w:lang w:eastAsia="ja-JP"/>
              </w:rPr>
              <w:t>’</w:t>
            </w:r>
            <w:r w:rsidRPr="00380B24">
              <w:rPr>
                <w:noProof/>
                <w:sz w:val="20"/>
                <w:lang w:eastAsia="ja-JP"/>
              </w:rPr>
              <w:t xml:space="preserve"> unilateral and uncoordinated measures were ineffective in securing ICT products, services and processes placed on the internal market</w:t>
            </w:r>
          </w:p>
        </w:tc>
        <w:tc>
          <w:tcPr>
            <w:tcW w:w="2500" w:type="pct"/>
            <w:shd w:val="clear" w:color="auto" w:fill="F2F2F2" w:themeFill="background1" w:themeFillShade="F2"/>
          </w:tcPr>
          <w:p w14:paraId="79D5C734" w14:textId="5FB8FC48" w:rsidR="00FE5259" w:rsidRPr="00380B24" w:rsidRDefault="4677CD4D" w:rsidP="5EE4E8B7">
            <w:pPr>
              <w:spacing w:before="40" w:after="40"/>
              <w:rPr>
                <w:noProof/>
                <w:sz w:val="20"/>
                <w:lang w:eastAsia="ja-JP"/>
              </w:rPr>
            </w:pPr>
            <w:r w:rsidRPr="00380B24">
              <w:rPr>
                <w:noProof/>
                <w:sz w:val="20"/>
                <w:lang w:eastAsia="ja-JP"/>
              </w:rPr>
              <w:t>Number of national certification measures successfully certifying ICT products, services and processes; number of certification procedures carried out under the SOG-IS-MRA</w:t>
            </w:r>
            <w:r w:rsidR="70CE5ED5" w:rsidRPr="00380B24">
              <w:rPr>
                <w:noProof/>
                <w:sz w:val="20"/>
                <w:lang w:eastAsia="ja-JP"/>
              </w:rPr>
              <w:t xml:space="preserve"> </w:t>
            </w:r>
          </w:p>
        </w:tc>
      </w:tr>
      <w:tr w:rsidR="00FE5259" w:rsidRPr="00380B24" w14:paraId="60A68621" w14:textId="77777777" w:rsidTr="5EE4E8B7">
        <w:trPr>
          <w:trHeight w:val="156"/>
        </w:trPr>
        <w:tc>
          <w:tcPr>
            <w:tcW w:w="2500" w:type="pct"/>
            <w:gridSpan w:val="2"/>
            <w:shd w:val="clear" w:color="auto" w:fill="F2F2F2" w:themeFill="background1" w:themeFillShade="F2"/>
          </w:tcPr>
          <w:p w14:paraId="7EDA7926" w14:textId="77777777" w:rsidR="00FE5259" w:rsidRPr="00380B24" w:rsidRDefault="00FE5259">
            <w:pPr>
              <w:spacing w:before="40" w:after="40"/>
              <w:rPr>
                <w:noProof/>
                <w:sz w:val="20"/>
                <w:lang w:eastAsia="ja-JP"/>
              </w:rPr>
            </w:pPr>
            <w:r w:rsidRPr="00380B24">
              <w:rPr>
                <w:noProof/>
                <w:sz w:val="20"/>
                <w:lang w:eastAsia="ja-JP"/>
              </w:rPr>
              <w:t>OQ3: ECCF increases the security of ICT products, services and processes sold in the internal market</w:t>
            </w:r>
          </w:p>
        </w:tc>
        <w:tc>
          <w:tcPr>
            <w:tcW w:w="2500" w:type="pct"/>
            <w:shd w:val="clear" w:color="auto" w:fill="F2F2F2" w:themeFill="background1" w:themeFillShade="F2"/>
          </w:tcPr>
          <w:p w14:paraId="1E669673" w14:textId="51C082BB" w:rsidR="00FE5259" w:rsidRPr="00380B24" w:rsidRDefault="00FE5259">
            <w:pPr>
              <w:spacing w:before="40" w:after="40"/>
              <w:rPr>
                <w:noProof/>
                <w:sz w:val="20"/>
                <w:lang w:eastAsia="ja-JP"/>
              </w:rPr>
            </w:pPr>
            <w:r w:rsidRPr="00380B24">
              <w:rPr>
                <w:noProof/>
                <w:sz w:val="20"/>
                <w:lang w:eastAsia="ja-JP"/>
              </w:rPr>
              <w:t>Extent to which the certification of ICT products, services</w:t>
            </w:r>
            <w:r w:rsidR="00B5380B" w:rsidRPr="00380B24">
              <w:rPr>
                <w:noProof/>
                <w:sz w:val="20"/>
                <w:lang w:eastAsia="ja-JP"/>
              </w:rPr>
              <w:t xml:space="preserve"> and</w:t>
            </w:r>
            <w:r w:rsidRPr="00380B24">
              <w:rPr>
                <w:noProof/>
                <w:sz w:val="20"/>
                <w:lang w:eastAsia="ja-JP"/>
              </w:rPr>
              <w:t xml:space="preserve"> processes through the ECCF has guaranteed more security</w:t>
            </w:r>
          </w:p>
        </w:tc>
      </w:tr>
      <w:tr w:rsidR="00FE5259" w:rsidRPr="00380B24" w14:paraId="4CA403FB" w14:textId="77777777" w:rsidTr="5EE4E8B7">
        <w:tc>
          <w:tcPr>
            <w:tcW w:w="5000" w:type="pct"/>
            <w:gridSpan w:val="3"/>
            <w:shd w:val="clear" w:color="auto" w:fill="F2F2F2" w:themeFill="background1" w:themeFillShade="F2"/>
          </w:tcPr>
          <w:p w14:paraId="0BC62C74" w14:textId="77777777" w:rsidR="00FE5259" w:rsidRPr="00380B24" w:rsidRDefault="00FE5259">
            <w:pPr>
              <w:spacing w:before="40" w:after="40"/>
              <w:rPr>
                <w:noProof/>
                <w:sz w:val="20"/>
                <w:lang w:eastAsia="ja-JP"/>
              </w:rPr>
            </w:pPr>
            <w:r w:rsidRPr="00380B24">
              <w:rPr>
                <w:b/>
                <w:caps/>
                <w:noProof/>
                <w:sz w:val="20"/>
                <w:lang w:eastAsia="ja-JP"/>
              </w:rPr>
              <w:t>Data sources</w:t>
            </w:r>
          </w:p>
        </w:tc>
      </w:tr>
      <w:tr w:rsidR="00FE5259" w:rsidRPr="00380B24" w14:paraId="51C425AF" w14:textId="77777777" w:rsidTr="5EE4E8B7">
        <w:tc>
          <w:tcPr>
            <w:tcW w:w="5000" w:type="pct"/>
            <w:gridSpan w:val="3"/>
            <w:shd w:val="clear" w:color="auto" w:fill="F2F2F2" w:themeFill="background1" w:themeFillShade="F2"/>
          </w:tcPr>
          <w:p w14:paraId="4B39839B" w14:textId="77777777" w:rsidR="00FE5259" w:rsidRPr="00380B24" w:rsidRDefault="00FE5259" w:rsidP="00EF1EE7">
            <w:pPr>
              <w:numPr>
                <w:ilvl w:val="0"/>
                <w:numId w:val="45"/>
              </w:numPr>
              <w:spacing w:before="40" w:after="40"/>
              <w:contextualSpacing/>
              <w:jc w:val="both"/>
              <w:rPr>
                <w:noProof/>
                <w:sz w:val="20"/>
                <w:lang w:eastAsia="ja-JP"/>
              </w:rPr>
            </w:pPr>
            <w:r w:rsidRPr="00380B24">
              <w:rPr>
                <w:noProof/>
                <w:sz w:val="20"/>
                <w:lang w:eastAsia="ja-JP"/>
              </w:rPr>
              <w:t>Desk research</w:t>
            </w:r>
          </w:p>
          <w:p w14:paraId="787ABFD3" w14:textId="77777777" w:rsidR="00FE5259" w:rsidRPr="00380B24" w:rsidRDefault="00FE5259" w:rsidP="00EF1EE7">
            <w:pPr>
              <w:numPr>
                <w:ilvl w:val="0"/>
                <w:numId w:val="45"/>
              </w:numPr>
              <w:spacing w:before="40" w:after="40"/>
              <w:contextualSpacing/>
              <w:jc w:val="both"/>
              <w:rPr>
                <w:noProof/>
                <w:sz w:val="20"/>
                <w:lang w:eastAsia="ja-JP"/>
              </w:rPr>
            </w:pPr>
            <w:r w:rsidRPr="00380B24">
              <w:rPr>
                <w:noProof/>
                <w:sz w:val="20"/>
                <w:lang w:eastAsia="ja-JP"/>
              </w:rPr>
              <w:t>Survey</w:t>
            </w:r>
          </w:p>
          <w:p w14:paraId="181DFEC9" w14:textId="77777777" w:rsidR="00FE5259" w:rsidRPr="00380B24" w:rsidRDefault="00FE5259" w:rsidP="00EF1EE7">
            <w:pPr>
              <w:numPr>
                <w:ilvl w:val="0"/>
                <w:numId w:val="45"/>
              </w:numPr>
              <w:spacing w:before="40" w:after="40"/>
              <w:contextualSpacing/>
              <w:jc w:val="both"/>
              <w:rPr>
                <w:noProof/>
                <w:sz w:val="20"/>
                <w:lang w:eastAsia="ja-JP"/>
              </w:rPr>
            </w:pPr>
            <w:r w:rsidRPr="00380B24">
              <w:rPr>
                <w:noProof/>
                <w:sz w:val="20"/>
                <w:lang w:eastAsia="ja-JP"/>
              </w:rPr>
              <w:t>Interviews</w:t>
            </w:r>
          </w:p>
        </w:tc>
      </w:tr>
    </w:tbl>
    <w:p w14:paraId="623ED3DD" w14:textId="77777777" w:rsidR="004129BD" w:rsidRPr="00380B24" w:rsidRDefault="004129BD" w:rsidP="00F3353E">
      <w:pPr>
        <w:rPr>
          <w:rFonts w:eastAsia="Times New Roman" w:cs="Times New Roman"/>
          <w:noProof/>
          <w:sz w:val="20"/>
          <w:szCs w:val="20"/>
          <w:lang w:eastAsia="ja-JP"/>
        </w:rPr>
      </w:pPr>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B51D8C" w:rsidRPr="00380B24" w14:paraId="5B740B80" w14:textId="77777777" w:rsidTr="5EE4E8B7">
        <w:tc>
          <w:tcPr>
            <w:tcW w:w="5000" w:type="pct"/>
            <w:shd w:val="clear" w:color="auto" w:fill="C6D9F1" w:themeFill="text2" w:themeFillTint="33"/>
          </w:tcPr>
          <w:p w14:paraId="1940867C" w14:textId="77777777" w:rsidR="00B51D8C" w:rsidRPr="00380B24" w:rsidRDefault="00B51D8C">
            <w:pPr>
              <w:rPr>
                <w:rFonts w:ascii="Arial" w:eastAsia="Arial" w:hAnsi="Arial" w:cs="Arial"/>
                <w:b/>
                <w:noProof/>
                <w:sz w:val="20"/>
              </w:rPr>
            </w:pPr>
            <w:r w:rsidRPr="00380B24">
              <w:rPr>
                <w:b/>
                <w:bCs/>
                <w:i/>
                <w:noProof/>
                <w:color w:val="000000" w:themeColor="text1"/>
                <w:sz w:val="20"/>
                <w:lang w:eastAsia="ja-JP"/>
              </w:rPr>
              <w:t>Evaluation results</w:t>
            </w:r>
          </w:p>
        </w:tc>
      </w:tr>
      <w:tr w:rsidR="00B51D8C" w:rsidRPr="00380B24" w14:paraId="69DFDB78" w14:textId="77777777" w:rsidTr="5EE4E8B7">
        <w:trPr>
          <w:trHeight w:val="685"/>
        </w:trPr>
        <w:tc>
          <w:tcPr>
            <w:tcW w:w="5000" w:type="pct"/>
            <w:shd w:val="clear" w:color="auto" w:fill="F2F2F2" w:themeFill="background1" w:themeFillShade="F2"/>
          </w:tcPr>
          <w:p w14:paraId="0DEA2025" w14:textId="7BE07682" w:rsidR="00B51D8C" w:rsidRPr="00380B24" w:rsidRDefault="46166F94" w:rsidP="5EE4E8B7">
            <w:pPr>
              <w:rPr>
                <w:noProof/>
                <w:sz w:val="20"/>
                <w:lang w:eastAsia="ja-JP"/>
              </w:rPr>
            </w:pPr>
            <w:r w:rsidRPr="00380B24">
              <w:rPr>
                <w:noProof/>
                <w:sz w:val="20"/>
                <w:lang w:eastAsia="ja-JP"/>
              </w:rPr>
              <w:t>Stakeholders generally agreed that the ECCF delivers added value at EU level beyond what individual Member States could achieve on their own, even though its direct impact remains limited. This added value was particularly noticeable in areas such as the adoption of certification, the use of cost-efficient procedures, the promotion of cyber-awareness, the strengthening of trust within the EU single market</w:t>
            </w:r>
            <w:r w:rsidR="5B57EC45" w:rsidRPr="00380B24">
              <w:rPr>
                <w:noProof/>
                <w:sz w:val="20"/>
                <w:lang w:eastAsia="ja-JP"/>
              </w:rPr>
              <w:t xml:space="preserve"> and</w:t>
            </w:r>
            <w:r w:rsidRPr="00380B24">
              <w:rPr>
                <w:noProof/>
                <w:sz w:val="20"/>
                <w:lang w:eastAsia="ja-JP"/>
              </w:rPr>
              <w:t xml:space="preserve"> the encouragement of cybersecurity principles by default and by design. Most stakeholders also acknowledged the ECCF’s role in contributing to a more secure, transparent and unified internal market for ICT products, services and processes.</w:t>
            </w:r>
            <w:r w:rsidR="76955EBE" w:rsidRPr="00380B24">
              <w:rPr>
                <w:noProof/>
                <w:sz w:val="20"/>
                <w:lang w:eastAsia="ja-JP"/>
              </w:rPr>
              <w:t xml:space="preserve"> </w:t>
            </w:r>
            <w:r w:rsidR="65274C9C" w:rsidRPr="00380B24">
              <w:rPr>
                <w:noProof/>
                <w:sz w:val="20"/>
                <w:lang w:eastAsia="ja-JP"/>
              </w:rPr>
              <w:t>However,</w:t>
            </w:r>
            <w:r w:rsidR="7C507BD1" w:rsidRPr="00380B24">
              <w:rPr>
                <w:noProof/>
                <w:sz w:val="20"/>
                <w:lang w:eastAsia="ja-JP"/>
              </w:rPr>
              <w:t xml:space="preserve"> the added value of the ECCF has been somewhat limited due to its shortcomings in reaching its objectives (see effectiveness</w:t>
            </w:r>
            <w:r w:rsidR="5D65104D" w:rsidRPr="00380B24">
              <w:rPr>
                <w:noProof/>
                <w:sz w:val="20"/>
                <w:lang w:eastAsia="ja-JP"/>
              </w:rPr>
              <w:t xml:space="preserve"> criteria</w:t>
            </w:r>
            <w:r w:rsidR="7C507BD1" w:rsidRPr="00380B24">
              <w:rPr>
                <w:noProof/>
                <w:sz w:val="20"/>
                <w:lang w:eastAsia="ja-JP"/>
              </w:rPr>
              <w:t>) and its</w:t>
            </w:r>
            <w:r w:rsidR="5D65104D" w:rsidRPr="00380B24">
              <w:rPr>
                <w:noProof/>
                <w:sz w:val="20"/>
                <w:lang w:eastAsia="ja-JP"/>
              </w:rPr>
              <w:t xml:space="preserve"> lack of efficiency (see efficiency criteria).</w:t>
            </w:r>
            <w:r w:rsidR="76C9622C" w:rsidRPr="00380B24">
              <w:rPr>
                <w:noProof/>
                <w:sz w:val="20"/>
                <w:lang w:eastAsia="ja-JP"/>
              </w:rPr>
              <w:t xml:space="preserve"> </w:t>
            </w:r>
          </w:p>
        </w:tc>
      </w:tr>
    </w:tbl>
    <w:p w14:paraId="05A22FE2" w14:textId="77777777" w:rsidR="00CA6F8F" w:rsidRPr="00380B24" w:rsidRDefault="00CA6F8F" w:rsidP="00EF77B4">
      <w:pPr>
        <w:pStyle w:val="Heading3"/>
        <w:spacing w:line="240" w:lineRule="auto"/>
        <w:rPr>
          <w:noProof/>
        </w:rPr>
      </w:pPr>
    </w:p>
    <w:p w14:paraId="49709B04" w14:textId="77777777" w:rsidR="00D43D76" w:rsidRPr="00380B24" w:rsidRDefault="00D43D76" w:rsidP="00EF77B4">
      <w:pPr>
        <w:pStyle w:val="Heading3"/>
        <w:spacing w:line="240" w:lineRule="auto"/>
        <w:rPr>
          <w:noProof/>
          <w:lang w:eastAsia="ja-JP"/>
        </w:rPr>
      </w:pPr>
      <w:bookmarkStart w:id="136" w:name="_Toc218855970"/>
      <w:r w:rsidRPr="00380B24">
        <w:rPr>
          <w:noProof/>
        </w:rPr>
        <w:t>Relevance</w:t>
      </w:r>
      <w:bookmarkEnd w:id="136"/>
    </w:p>
    <w:p w14:paraId="7FF7B999" w14:textId="6D2F5335" w:rsidR="00D43D76" w:rsidRPr="00380B24" w:rsidRDefault="00D43D76"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 xml:space="preserve">According to the Better Regulation Toolbox, the relevance </w:t>
      </w:r>
      <w:r w:rsidR="001A67AC" w:rsidRPr="00380B24">
        <w:rPr>
          <w:rFonts w:eastAsia="Arial" w:cs="Times New Roman"/>
          <w:noProof/>
          <w:szCs w:val="24"/>
          <w:lang w:eastAsia="ja-JP"/>
        </w:rPr>
        <w:t xml:space="preserve">evaluation </w:t>
      </w:r>
      <w:r w:rsidRPr="00380B24">
        <w:rPr>
          <w:rFonts w:eastAsia="Arial" w:cs="Times New Roman"/>
          <w:noProof/>
          <w:szCs w:val="24"/>
          <w:lang w:eastAsia="ja-JP"/>
        </w:rPr>
        <w:t>compared the needs and challenges present at the time of the adoption of Regulation (EU) 2019/881, which established ENISA’s current mandate and the European cybersecurity certification scheme, with those encountered during its implementation. The evaluation also examined how the current and anticipated future needs and problems within the EU align with the objectives of ENISA and the ECCF.</w:t>
      </w:r>
    </w:p>
    <w:p w14:paraId="5D9817EB" w14:textId="0B28AE8A" w:rsidR="00D43D76" w:rsidRPr="00380B24" w:rsidRDefault="00D43D76" w:rsidP="00EF77B4">
      <w:pPr>
        <w:spacing w:before="120" w:line="240" w:lineRule="auto"/>
        <w:jc w:val="both"/>
        <w:rPr>
          <w:rFonts w:eastAsia="Arial" w:cs="Times New Roman"/>
          <w:noProof/>
          <w:szCs w:val="24"/>
          <w:lang w:eastAsia="ja-JP"/>
        </w:rPr>
      </w:pPr>
      <w:r w:rsidRPr="00380B24">
        <w:rPr>
          <w:rFonts w:eastAsia="Arial" w:cs="Times New Roman"/>
          <w:noProof/>
          <w:szCs w:val="24"/>
          <w:lang w:eastAsia="ja-JP"/>
        </w:rPr>
        <w:t xml:space="preserve">The relevance </w:t>
      </w:r>
      <w:r w:rsidR="001A67AC" w:rsidRPr="00380B24">
        <w:rPr>
          <w:rFonts w:eastAsia="Arial" w:cs="Times New Roman"/>
          <w:noProof/>
          <w:szCs w:val="24"/>
          <w:lang w:eastAsia="ja-JP"/>
        </w:rPr>
        <w:t xml:space="preserve">evaluation </w:t>
      </w:r>
      <w:r w:rsidRPr="00380B24">
        <w:rPr>
          <w:rFonts w:eastAsia="Arial" w:cs="Times New Roman"/>
          <w:noProof/>
          <w:szCs w:val="24"/>
          <w:lang w:eastAsia="ja-JP"/>
        </w:rPr>
        <w:t xml:space="preserve">identified potential mismatches between the objectives of ENISA and the ECCF and the evolving cybersecurity landscape. For instance, some of the </w:t>
      </w:r>
      <w:r w:rsidR="00A12133" w:rsidRPr="00380B24">
        <w:rPr>
          <w:rFonts w:eastAsia="Arial" w:cs="Times New Roman"/>
          <w:noProof/>
          <w:szCs w:val="24"/>
          <w:lang w:eastAsia="ja-JP"/>
        </w:rPr>
        <w:t>‘</w:t>
      </w:r>
      <w:r w:rsidRPr="00380B24">
        <w:rPr>
          <w:rFonts w:eastAsia="Arial" w:cs="Times New Roman"/>
          <w:noProof/>
          <w:szCs w:val="24"/>
          <w:lang w:eastAsia="ja-JP"/>
        </w:rPr>
        <w:t>problem drivers</w:t>
      </w:r>
      <w:r w:rsidR="00A12133" w:rsidRPr="00380B24">
        <w:rPr>
          <w:rFonts w:eastAsia="Arial" w:cs="Times New Roman"/>
          <w:noProof/>
          <w:szCs w:val="24"/>
          <w:lang w:eastAsia="ja-JP"/>
        </w:rPr>
        <w:t>’</w:t>
      </w:r>
      <w:r w:rsidRPr="00380B24">
        <w:rPr>
          <w:rFonts w:eastAsia="Arial" w:cs="Times New Roman"/>
          <w:noProof/>
          <w:szCs w:val="24"/>
          <w:lang w:eastAsia="ja-JP"/>
        </w:rPr>
        <w:t xml:space="preserve"> outlined in the original impact assessment may no longer be applicable</w:t>
      </w:r>
      <w:r w:rsidR="009F608C" w:rsidRPr="00380B24">
        <w:rPr>
          <w:rFonts w:eastAsia="Arial" w:cs="Times New Roman"/>
          <w:noProof/>
          <w:szCs w:val="24"/>
          <w:lang w:eastAsia="ja-JP"/>
        </w:rPr>
        <w:t xml:space="preserve">, </w:t>
      </w:r>
      <w:r w:rsidRPr="00380B24">
        <w:rPr>
          <w:rFonts w:eastAsia="Arial" w:cs="Times New Roman"/>
          <w:noProof/>
          <w:szCs w:val="24"/>
          <w:lang w:eastAsia="ja-JP"/>
        </w:rPr>
        <w:t>while emerging technological developments could introduce new challenges related to cybersecurity innovation.</w:t>
      </w:r>
    </w:p>
    <w:p w14:paraId="2EDA7D98" w14:textId="5A1589BD" w:rsidR="00D43D76" w:rsidRPr="00380B24" w:rsidRDefault="3A9745BC" w:rsidP="00EF77B4">
      <w:pPr>
        <w:spacing w:before="120" w:line="240" w:lineRule="auto"/>
        <w:jc w:val="both"/>
        <w:rPr>
          <w:rFonts w:eastAsia="Arial" w:cs="Times New Roman"/>
          <w:noProof/>
          <w:lang w:eastAsia="ja-JP"/>
        </w:rPr>
      </w:pPr>
      <w:r w:rsidRPr="00380B24">
        <w:rPr>
          <w:rFonts w:eastAsia="Arial" w:cs="Times New Roman"/>
          <w:noProof/>
          <w:lang w:eastAsia="ja-JP"/>
        </w:rPr>
        <w:t xml:space="preserve">The tables below outline the structure of the evaluation matrix. </w:t>
      </w:r>
      <w:r w:rsidR="78BE6A8F" w:rsidRPr="00380B24">
        <w:rPr>
          <w:rFonts w:eastAsia="Arial" w:cs="Times New Roman"/>
          <w:noProof/>
          <w:lang w:eastAsia="ja-JP"/>
        </w:rPr>
        <w:t>F</w:t>
      </w:r>
      <w:r w:rsidRPr="00380B24">
        <w:rPr>
          <w:rFonts w:eastAsia="Arial" w:cs="Times New Roman"/>
          <w:noProof/>
          <w:lang w:eastAsia="ja-JP"/>
        </w:rPr>
        <w:t>indings are presented separately for ENISA and the ECCF.</w:t>
      </w:r>
    </w:p>
    <w:p w14:paraId="0F11074A" w14:textId="77777777" w:rsidR="00D43D76" w:rsidRPr="00380B24" w:rsidRDefault="00D43D76" w:rsidP="00D43D76">
      <w:pPr>
        <w:spacing w:before="120"/>
        <w:jc w:val="both"/>
        <w:rPr>
          <w:rFonts w:eastAsia="Arial" w:cs="Times New Roman"/>
          <w:b/>
          <w:bCs/>
          <w:noProof/>
          <w:szCs w:val="24"/>
          <w:lang w:eastAsia="ja-JP"/>
        </w:rPr>
      </w:pPr>
      <w:r w:rsidRPr="00380B24">
        <w:rPr>
          <w:rFonts w:eastAsia="Arial" w:cs="Times New Roman"/>
          <w:b/>
          <w:bCs/>
          <w:noProof/>
          <w:szCs w:val="24"/>
          <w:lang w:eastAsia="ja-JP"/>
        </w:rPr>
        <w:t>ENISA</w:t>
      </w:r>
    </w:p>
    <w:tbl>
      <w:tblPr>
        <w:tblStyle w:val="Standardtableforma9"/>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379"/>
        <w:gridCol w:w="4005"/>
        <w:gridCol w:w="7384"/>
      </w:tblGrid>
      <w:tr w:rsidR="00D43D76" w:rsidRPr="00380B24" w14:paraId="046A6D4C" w14:textId="77777777">
        <w:trPr>
          <w:cnfStyle w:val="100000000000" w:firstRow="1" w:lastRow="0" w:firstColumn="0" w:lastColumn="0" w:oddVBand="0" w:evenVBand="0" w:oddHBand="0" w:evenHBand="0" w:firstRowFirstColumn="0" w:firstRowLastColumn="0" w:lastRowFirstColumn="0" w:lastRowLastColumn="0"/>
          <w:trHeight w:val="56"/>
        </w:trPr>
        <w:tc>
          <w:tcPr>
            <w:tcW w:w="1144" w:type="pct"/>
            <w:shd w:val="clear" w:color="auto" w:fill="C6D9F1" w:themeFill="text2" w:themeFillTint="33"/>
          </w:tcPr>
          <w:p w14:paraId="1B5157E9" w14:textId="77777777" w:rsidR="00D43D76" w:rsidRPr="00380B24" w:rsidRDefault="00D43D76">
            <w:pPr>
              <w:spacing w:before="40" w:after="40"/>
              <w:rPr>
                <w:b/>
                <w:bCs/>
                <w:i/>
                <w:noProof/>
                <w:color w:val="000000" w:themeColor="text1"/>
                <w:sz w:val="20"/>
                <w:lang w:eastAsia="ja-JP"/>
              </w:rPr>
            </w:pPr>
            <w:r w:rsidRPr="00380B24">
              <w:rPr>
                <w:b/>
                <w:bCs/>
                <w:i/>
                <w:noProof/>
                <w:color w:val="000000" w:themeColor="text1"/>
                <w:sz w:val="20"/>
                <w:lang w:eastAsia="ja-JP"/>
              </w:rPr>
              <w:t>Relevance</w:t>
            </w:r>
          </w:p>
          <w:p w14:paraId="1AA637B3" w14:textId="77777777" w:rsidR="00D43D76" w:rsidRPr="00380B24" w:rsidRDefault="00D43D76">
            <w:pPr>
              <w:spacing w:before="40" w:after="40"/>
              <w:rPr>
                <w:b/>
                <w:bCs/>
                <w:noProof/>
                <w:color w:val="000000" w:themeColor="text1"/>
                <w:sz w:val="20"/>
                <w:lang w:eastAsia="ja-JP"/>
              </w:rPr>
            </w:pPr>
            <w:r w:rsidRPr="00380B24">
              <w:rPr>
                <w:b/>
                <w:bCs/>
                <w:noProof/>
                <w:color w:val="000000" w:themeColor="text1"/>
                <w:sz w:val="20"/>
                <w:lang w:eastAsia="ja-JP"/>
              </w:rPr>
              <w:t>EQ1, ENISA</w:t>
            </w:r>
          </w:p>
        </w:tc>
        <w:tc>
          <w:tcPr>
            <w:tcW w:w="3856" w:type="pct"/>
            <w:gridSpan w:val="2"/>
            <w:shd w:val="clear" w:color="auto" w:fill="C6D9F1" w:themeFill="text2" w:themeFillTint="33"/>
          </w:tcPr>
          <w:p w14:paraId="75B38E63" w14:textId="77777777" w:rsidR="00D43D76" w:rsidRPr="00380B24" w:rsidRDefault="00D43D76">
            <w:pPr>
              <w:spacing w:before="40" w:after="40"/>
              <w:rPr>
                <w:b/>
                <w:bCs/>
                <w:noProof/>
                <w:color w:val="000000" w:themeColor="text1"/>
                <w:sz w:val="20"/>
                <w:lang w:eastAsia="ja-JP"/>
              </w:rPr>
            </w:pPr>
            <w:r w:rsidRPr="00380B24">
              <w:rPr>
                <w:b/>
                <w:bCs/>
                <w:noProof/>
                <w:color w:val="000000" w:themeColor="text1"/>
                <w:sz w:val="20"/>
                <w:lang w:eastAsia="ja-JP"/>
              </w:rPr>
              <w:t>Are objectives and tasks revisited periodically to identify upcoming and urgent needs?</w:t>
            </w:r>
          </w:p>
        </w:tc>
      </w:tr>
      <w:tr w:rsidR="00D43D76" w:rsidRPr="00380B24" w14:paraId="607A2DBC" w14:textId="77777777">
        <w:trPr>
          <w:trHeight w:val="229"/>
        </w:trPr>
        <w:tc>
          <w:tcPr>
            <w:tcW w:w="5000" w:type="pct"/>
            <w:gridSpan w:val="3"/>
            <w:shd w:val="clear" w:color="auto" w:fill="F2F2F2"/>
          </w:tcPr>
          <w:p w14:paraId="01EF9D82" w14:textId="77777777" w:rsidR="00D43D76" w:rsidRPr="00380B24" w:rsidRDefault="00D43D76">
            <w:pPr>
              <w:spacing w:before="40" w:after="40"/>
              <w:rPr>
                <w:b/>
                <w:caps/>
                <w:noProof/>
                <w:sz w:val="20"/>
                <w:lang w:eastAsia="ja-JP"/>
              </w:rPr>
            </w:pPr>
            <w:r w:rsidRPr="00380B24">
              <w:rPr>
                <w:b/>
                <w:caps/>
                <w:noProof/>
                <w:sz w:val="20"/>
                <w:lang w:eastAsia="ja-JP"/>
              </w:rPr>
              <w:t>Operational questions</w:t>
            </w:r>
          </w:p>
        </w:tc>
      </w:tr>
      <w:tr w:rsidR="00D43D76" w:rsidRPr="00380B24" w14:paraId="19A140C0" w14:textId="77777777">
        <w:tc>
          <w:tcPr>
            <w:tcW w:w="5000" w:type="pct"/>
            <w:gridSpan w:val="3"/>
            <w:shd w:val="clear" w:color="auto" w:fill="F2F2F2"/>
          </w:tcPr>
          <w:p w14:paraId="4A397744" w14:textId="3845BD72" w:rsidR="00D43D76" w:rsidRPr="00380B24" w:rsidRDefault="00D43D76" w:rsidP="00EF1EE7">
            <w:pPr>
              <w:numPr>
                <w:ilvl w:val="0"/>
                <w:numId w:val="20"/>
              </w:numPr>
              <w:spacing w:before="40" w:after="40"/>
              <w:contextualSpacing/>
              <w:jc w:val="both"/>
              <w:rPr>
                <w:noProof/>
                <w:sz w:val="20"/>
                <w:lang w:eastAsia="ja-JP"/>
              </w:rPr>
            </w:pPr>
            <w:r w:rsidRPr="00380B24">
              <w:rPr>
                <w:noProof/>
                <w:sz w:val="20"/>
                <w:lang w:eastAsia="ja-JP"/>
              </w:rPr>
              <w:t>O</w:t>
            </w:r>
            <w:r w:rsidR="00777FF0" w:rsidRPr="00380B24">
              <w:rPr>
                <w:noProof/>
                <w:sz w:val="20"/>
                <w:lang w:eastAsia="ja-JP"/>
              </w:rPr>
              <w:t>Q</w:t>
            </w:r>
            <w:r w:rsidRPr="00380B24">
              <w:rPr>
                <w:noProof/>
                <w:sz w:val="20"/>
                <w:lang w:eastAsia="ja-JP"/>
              </w:rPr>
              <w:t>1: How flexible has ENISA been in adapting to the evolving landscape of threats, regulatory changes and policy responses? Whe</w:t>
            </w:r>
            <w:r w:rsidR="00777FF0" w:rsidRPr="00380B24">
              <w:rPr>
                <w:noProof/>
                <w:sz w:val="20"/>
                <w:lang w:eastAsia="ja-JP"/>
              </w:rPr>
              <w:t>re</w:t>
            </w:r>
            <w:r w:rsidRPr="00380B24">
              <w:rPr>
                <w:noProof/>
                <w:sz w:val="20"/>
                <w:lang w:eastAsia="ja-JP"/>
              </w:rPr>
              <w:t xml:space="preserve"> relevant, what were the main factors limiting </w:t>
            </w:r>
            <w:r w:rsidR="00777FF0" w:rsidRPr="00380B24">
              <w:rPr>
                <w:noProof/>
                <w:sz w:val="20"/>
                <w:lang w:eastAsia="ja-JP"/>
              </w:rPr>
              <w:t>ENISA</w:t>
            </w:r>
            <w:r w:rsidRPr="00380B24">
              <w:rPr>
                <w:noProof/>
                <w:sz w:val="20"/>
                <w:lang w:eastAsia="ja-JP"/>
              </w:rPr>
              <w:t>’s contribution to this objective?</w:t>
            </w:r>
          </w:p>
        </w:tc>
      </w:tr>
      <w:tr w:rsidR="00D43D76" w:rsidRPr="00380B24" w14:paraId="0DE64D03" w14:textId="77777777">
        <w:tc>
          <w:tcPr>
            <w:tcW w:w="5000" w:type="pct"/>
            <w:gridSpan w:val="3"/>
            <w:shd w:val="clear" w:color="auto" w:fill="F2F2F2"/>
          </w:tcPr>
          <w:p w14:paraId="5A3DBF72" w14:textId="77777777" w:rsidR="00D43D76" w:rsidRPr="00380B24" w:rsidRDefault="00D43D76">
            <w:pPr>
              <w:spacing w:before="40" w:after="40"/>
              <w:rPr>
                <w:noProof/>
                <w:sz w:val="20"/>
                <w:lang w:eastAsia="ja-JP"/>
              </w:rPr>
            </w:pPr>
            <w:r w:rsidRPr="00380B24">
              <w:rPr>
                <w:b/>
                <w:caps/>
                <w:noProof/>
                <w:sz w:val="20"/>
                <w:lang w:eastAsia="ja-JP"/>
              </w:rPr>
              <w:t>Judgement criteria and INDICATORS</w:t>
            </w:r>
          </w:p>
        </w:tc>
      </w:tr>
      <w:tr w:rsidR="00D43D76" w:rsidRPr="00380B24" w14:paraId="7CA4B0AC" w14:textId="77777777">
        <w:tc>
          <w:tcPr>
            <w:tcW w:w="2500" w:type="pct"/>
            <w:gridSpan w:val="2"/>
            <w:shd w:val="clear" w:color="auto" w:fill="F2F2F2"/>
          </w:tcPr>
          <w:p w14:paraId="57252256" w14:textId="77777777" w:rsidR="00D43D76" w:rsidRPr="00380B24" w:rsidRDefault="00D43D76">
            <w:pPr>
              <w:spacing w:before="40" w:after="40"/>
              <w:rPr>
                <w:noProof/>
                <w:sz w:val="20"/>
                <w:lang w:eastAsia="ja-JP"/>
              </w:rPr>
            </w:pPr>
            <w:r w:rsidRPr="00380B24">
              <w:rPr>
                <w:noProof/>
                <w:sz w:val="20"/>
                <w:lang w:eastAsia="ja-JP"/>
              </w:rPr>
              <w:t>ENISA quickly adapted to the evolving landscape of threats, regulatory changes and policy responses</w:t>
            </w:r>
          </w:p>
        </w:tc>
        <w:tc>
          <w:tcPr>
            <w:tcW w:w="2500" w:type="pct"/>
            <w:shd w:val="clear" w:color="auto" w:fill="F2F2F2"/>
          </w:tcPr>
          <w:p w14:paraId="46A32A90" w14:textId="77777777" w:rsidR="00D43D76" w:rsidRPr="00380B24" w:rsidRDefault="00D43D76">
            <w:pPr>
              <w:spacing w:before="40" w:after="40"/>
              <w:rPr>
                <w:noProof/>
                <w:sz w:val="20"/>
                <w:lang w:eastAsia="ja-JP"/>
              </w:rPr>
            </w:pPr>
            <w:r w:rsidRPr="00380B24">
              <w:rPr>
                <w:noProof/>
                <w:sz w:val="20"/>
                <w:lang w:eastAsia="ja-JP"/>
              </w:rPr>
              <w:t>Speed of organisational responses to the changing regulatory environment and policy responses; speed and quality of responses to emerging cyber threats</w:t>
            </w:r>
          </w:p>
        </w:tc>
      </w:tr>
      <w:tr w:rsidR="00D43D76" w:rsidRPr="00380B24" w14:paraId="7D358BCD" w14:textId="77777777">
        <w:tc>
          <w:tcPr>
            <w:tcW w:w="5000" w:type="pct"/>
            <w:gridSpan w:val="3"/>
            <w:shd w:val="clear" w:color="auto" w:fill="F2F2F2"/>
          </w:tcPr>
          <w:p w14:paraId="551AB8EF" w14:textId="77777777" w:rsidR="00D43D76" w:rsidRPr="00380B24" w:rsidRDefault="00D43D76">
            <w:pPr>
              <w:spacing w:before="40" w:after="40"/>
              <w:rPr>
                <w:noProof/>
                <w:sz w:val="20"/>
                <w:lang w:eastAsia="ja-JP"/>
              </w:rPr>
            </w:pPr>
            <w:r w:rsidRPr="00380B24">
              <w:rPr>
                <w:b/>
                <w:caps/>
                <w:noProof/>
                <w:sz w:val="20"/>
                <w:lang w:eastAsia="ja-JP"/>
              </w:rPr>
              <w:t>Data sources</w:t>
            </w:r>
          </w:p>
        </w:tc>
      </w:tr>
      <w:tr w:rsidR="00D43D76" w:rsidRPr="00380B24" w14:paraId="237D0482" w14:textId="77777777">
        <w:tc>
          <w:tcPr>
            <w:tcW w:w="5000" w:type="pct"/>
            <w:gridSpan w:val="3"/>
            <w:shd w:val="clear" w:color="auto" w:fill="F2F2F2"/>
          </w:tcPr>
          <w:p w14:paraId="0A4135A8" w14:textId="77777777" w:rsidR="00D43D76" w:rsidRPr="00380B24" w:rsidRDefault="00D43D76" w:rsidP="00EF1EE7">
            <w:pPr>
              <w:numPr>
                <w:ilvl w:val="0"/>
                <w:numId w:val="20"/>
              </w:numPr>
              <w:spacing w:before="40" w:after="40"/>
              <w:contextualSpacing/>
              <w:jc w:val="both"/>
              <w:rPr>
                <w:noProof/>
                <w:sz w:val="20"/>
                <w:lang w:eastAsia="ja-JP"/>
              </w:rPr>
            </w:pPr>
            <w:r w:rsidRPr="00380B24">
              <w:rPr>
                <w:noProof/>
                <w:sz w:val="20"/>
                <w:lang w:eastAsia="ja-JP"/>
              </w:rPr>
              <w:t xml:space="preserve">Desk research </w:t>
            </w:r>
          </w:p>
          <w:p w14:paraId="02B41D04" w14:textId="77777777" w:rsidR="00D43D76" w:rsidRPr="00380B24" w:rsidRDefault="00D43D76" w:rsidP="00EF1EE7">
            <w:pPr>
              <w:numPr>
                <w:ilvl w:val="0"/>
                <w:numId w:val="20"/>
              </w:numPr>
              <w:spacing w:before="40" w:after="40"/>
              <w:contextualSpacing/>
              <w:jc w:val="both"/>
              <w:rPr>
                <w:noProof/>
                <w:sz w:val="20"/>
                <w:lang w:eastAsia="ja-JP"/>
              </w:rPr>
            </w:pPr>
            <w:r w:rsidRPr="00380B24">
              <w:rPr>
                <w:noProof/>
                <w:sz w:val="20"/>
                <w:lang w:eastAsia="ja-JP"/>
              </w:rPr>
              <w:t>Interviews</w:t>
            </w:r>
          </w:p>
          <w:p w14:paraId="52C9D1A8" w14:textId="77777777" w:rsidR="00D43D76" w:rsidRPr="00380B24" w:rsidRDefault="00D43D76" w:rsidP="00EF1EE7">
            <w:pPr>
              <w:numPr>
                <w:ilvl w:val="0"/>
                <w:numId w:val="20"/>
              </w:numPr>
              <w:spacing w:before="40" w:after="40"/>
              <w:contextualSpacing/>
              <w:jc w:val="both"/>
              <w:rPr>
                <w:noProof/>
                <w:sz w:val="20"/>
                <w:lang w:eastAsia="ja-JP"/>
              </w:rPr>
            </w:pPr>
            <w:r w:rsidRPr="00380B24">
              <w:rPr>
                <w:noProof/>
                <w:sz w:val="20"/>
                <w:lang w:eastAsia="ja-JP"/>
              </w:rPr>
              <w:t>Survey</w:t>
            </w:r>
          </w:p>
        </w:tc>
      </w:tr>
    </w:tbl>
    <w:p w14:paraId="0E22BDFB" w14:textId="77777777" w:rsidR="00D43D76" w:rsidRPr="00380B24" w:rsidRDefault="00D43D76" w:rsidP="00D43D76">
      <w:pPr>
        <w:spacing w:before="40" w:after="40" w:line="240" w:lineRule="auto"/>
        <w:rPr>
          <w:rFonts w:eastAsia="Arial" w:cs="Times New Roman"/>
          <w:noProof/>
          <w:sz w:val="20"/>
          <w:szCs w:val="20"/>
          <w:lang w:eastAsia="ja-JP"/>
        </w:rPr>
      </w:pPr>
    </w:p>
    <w:tbl>
      <w:tblPr>
        <w:tblStyle w:val="Standardtableforma9"/>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379"/>
        <w:gridCol w:w="4005"/>
        <w:gridCol w:w="7384"/>
      </w:tblGrid>
      <w:tr w:rsidR="00D43D76" w:rsidRPr="00380B24" w14:paraId="1743C9F8" w14:textId="77777777">
        <w:trPr>
          <w:cnfStyle w:val="100000000000" w:firstRow="1" w:lastRow="0" w:firstColumn="0" w:lastColumn="0" w:oddVBand="0" w:evenVBand="0" w:oddHBand="0" w:evenHBand="0" w:firstRowFirstColumn="0" w:firstRowLastColumn="0" w:lastRowFirstColumn="0" w:lastRowLastColumn="0"/>
          <w:trHeight w:val="56"/>
        </w:trPr>
        <w:tc>
          <w:tcPr>
            <w:tcW w:w="1144" w:type="pct"/>
            <w:shd w:val="clear" w:color="auto" w:fill="C6D9F1" w:themeFill="text2" w:themeFillTint="33"/>
          </w:tcPr>
          <w:p w14:paraId="65DEF5FC" w14:textId="77777777" w:rsidR="00D43D76" w:rsidRPr="00380B24" w:rsidRDefault="00D43D76">
            <w:pPr>
              <w:spacing w:before="40" w:after="40"/>
              <w:rPr>
                <w:b/>
                <w:bCs/>
                <w:i/>
                <w:noProof/>
                <w:color w:val="000000" w:themeColor="text1"/>
                <w:sz w:val="20"/>
                <w:lang w:eastAsia="ja-JP"/>
              </w:rPr>
            </w:pPr>
            <w:r w:rsidRPr="00380B24">
              <w:rPr>
                <w:b/>
                <w:bCs/>
                <w:i/>
                <w:noProof/>
                <w:color w:val="000000" w:themeColor="text1"/>
                <w:sz w:val="20"/>
                <w:lang w:eastAsia="ja-JP"/>
              </w:rPr>
              <w:t>Relevance</w:t>
            </w:r>
          </w:p>
          <w:p w14:paraId="358FC068" w14:textId="77777777" w:rsidR="00D43D76" w:rsidRPr="00380B24" w:rsidRDefault="00D43D76">
            <w:pPr>
              <w:spacing w:before="40" w:after="40"/>
              <w:rPr>
                <w:b/>
                <w:bCs/>
                <w:noProof/>
                <w:color w:val="000000" w:themeColor="text1"/>
                <w:sz w:val="20"/>
                <w:lang w:eastAsia="ja-JP"/>
              </w:rPr>
            </w:pPr>
            <w:r w:rsidRPr="00380B24">
              <w:rPr>
                <w:b/>
                <w:bCs/>
                <w:noProof/>
                <w:color w:val="000000" w:themeColor="text1"/>
                <w:sz w:val="20"/>
                <w:lang w:eastAsia="ja-JP"/>
              </w:rPr>
              <w:t>EQ2, ENISA</w:t>
            </w:r>
          </w:p>
        </w:tc>
        <w:tc>
          <w:tcPr>
            <w:tcW w:w="3856" w:type="pct"/>
            <w:gridSpan w:val="2"/>
            <w:shd w:val="clear" w:color="auto" w:fill="C6D9F1" w:themeFill="text2" w:themeFillTint="33"/>
          </w:tcPr>
          <w:p w14:paraId="66D512EC" w14:textId="139B5439" w:rsidR="00D43D76" w:rsidRPr="00380B24" w:rsidRDefault="00D43D76">
            <w:pPr>
              <w:spacing w:before="40" w:after="40"/>
              <w:rPr>
                <w:b/>
                <w:bCs/>
                <w:noProof/>
                <w:color w:val="000000" w:themeColor="text1"/>
                <w:sz w:val="20"/>
                <w:lang w:eastAsia="ja-JP"/>
              </w:rPr>
            </w:pPr>
            <w:r w:rsidRPr="00380B24">
              <w:rPr>
                <w:b/>
                <w:bCs/>
                <w:noProof/>
                <w:color w:val="000000" w:themeColor="text1"/>
                <w:sz w:val="20"/>
                <w:lang w:eastAsia="ja-JP"/>
              </w:rPr>
              <w:t xml:space="preserve">Did </w:t>
            </w:r>
            <w:r w:rsidR="00C00DCB" w:rsidRPr="00380B24">
              <w:rPr>
                <w:b/>
                <w:bCs/>
                <w:noProof/>
                <w:color w:val="000000" w:themeColor="text1"/>
                <w:sz w:val="20"/>
                <w:lang w:eastAsia="ja-JP"/>
              </w:rPr>
              <w:t xml:space="preserve">ENISA’s </w:t>
            </w:r>
            <w:r w:rsidRPr="00380B24">
              <w:rPr>
                <w:b/>
                <w:bCs/>
                <w:noProof/>
                <w:color w:val="000000" w:themeColor="text1"/>
                <w:sz w:val="20"/>
                <w:lang w:eastAsia="ja-JP"/>
              </w:rPr>
              <w:t>objectives and tasks respond successfully to the overall EU policy objectives and the needs of stakeholders?</w:t>
            </w:r>
          </w:p>
        </w:tc>
      </w:tr>
      <w:tr w:rsidR="00D43D76" w:rsidRPr="00380B24" w14:paraId="2A6C640C" w14:textId="77777777">
        <w:trPr>
          <w:trHeight w:val="229"/>
        </w:trPr>
        <w:tc>
          <w:tcPr>
            <w:tcW w:w="5000" w:type="pct"/>
            <w:gridSpan w:val="3"/>
            <w:shd w:val="clear" w:color="auto" w:fill="F2F2F2"/>
          </w:tcPr>
          <w:p w14:paraId="1EA7E798" w14:textId="77777777" w:rsidR="00D43D76" w:rsidRPr="00380B24" w:rsidRDefault="00D43D76">
            <w:pPr>
              <w:spacing w:before="40" w:after="40"/>
              <w:rPr>
                <w:b/>
                <w:caps/>
                <w:noProof/>
                <w:sz w:val="20"/>
                <w:lang w:eastAsia="ja-JP"/>
              </w:rPr>
            </w:pPr>
            <w:r w:rsidRPr="00380B24">
              <w:rPr>
                <w:b/>
                <w:caps/>
                <w:noProof/>
                <w:sz w:val="20"/>
                <w:lang w:eastAsia="ja-JP"/>
              </w:rPr>
              <w:t>Operational questions</w:t>
            </w:r>
          </w:p>
        </w:tc>
      </w:tr>
      <w:tr w:rsidR="00D43D76" w:rsidRPr="00380B24" w14:paraId="3AE5639E" w14:textId="77777777">
        <w:tc>
          <w:tcPr>
            <w:tcW w:w="5000" w:type="pct"/>
            <w:gridSpan w:val="3"/>
            <w:shd w:val="clear" w:color="auto" w:fill="F2F2F2"/>
          </w:tcPr>
          <w:p w14:paraId="1B46F22F" w14:textId="556BA898" w:rsidR="00D43D76" w:rsidRPr="00380B24" w:rsidRDefault="00D43D76" w:rsidP="00EF1EE7">
            <w:pPr>
              <w:numPr>
                <w:ilvl w:val="0"/>
                <w:numId w:val="21"/>
              </w:numPr>
              <w:spacing w:before="40" w:after="40"/>
              <w:contextualSpacing/>
              <w:jc w:val="both"/>
              <w:rPr>
                <w:noProof/>
                <w:sz w:val="20"/>
                <w:lang w:eastAsia="ja-JP"/>
              </w:rPr>
            </w:pPr>
            <w:r w:rsidRPr="00380B24">
              <w:rPr>
                <w:noProof/>
                <w:sz w:val="20"/>
                <w:lang w:eastAsia="ja-JP"/>
              </w:rPr>
              <w:t>O</w:t>
            </w:r>
            <w:r w:rsidR="00777FF0" w:rsidRPr="00380B24">
              <w:rPr>
                <w:noProof/>
                <w:sz w:val="20"/>
                <w:lang w:eastAsia="ja-JP"/>
              </w:rPr>
              <w:t>Q</w:t>
            </w:r>
            <w:r w:rsidRPr="00380B24">
              <w:rPr>
                <w:noProof/>
                <w:sz w:val="20"/>
                <w:lang w:eastAsia="ja-JP"/>
              </w:rPr>
              <w:t>1: Has ENISA correctly identified the needs of its stakeholders and the EU policy objectives?</w:t>
            </w:r>
          </w:p>
          <w:p w14:paraId="0BC5B60A" w14:textId="2461828A" w:rsidR="00D43D76" w:rsidRPr="00380B24" w:rsidRDefault="00D43D76" w:rsidP="00EF1EE7">
            <w:pPr>
              <w:numPr>
                <w:ilvl w:val="0"/>
                <w:numId w:val="21"/>
              </w:numPr>
              <w:spacing w:before="40" w:after="40"/>
              <w:contextualSpacing/>
              <w:jc w:val="both"/>
              <w:rPr>
                <w:noProof/>
                <w:sz w:val="20"/>
                <w:lang w:eastAsia="ja-JP"/>
              </w:rPr>
            </w:pPr>
            <w:r w:rsidRPr="00380B24">
              <w:rPr>
                <w:noProof/>
                <w:sz w:val="20"/>
                <w:lang w:eastAsia="ja-JP"/>
              </w:rPr>
              <w:t>O</w:t>
            </w:r>
            <w:r w:rsidR="00777FF0" w:rsidRPr="00380B24">
              <w:rPr>
                <w:noProof/>
                <w:sz w:val="20"/>
                <w:lang w:eastAsia="ja-JP"/>
              </w:rPr>
              <w:t>Q</w:t>
            </w:r>
            <w:r w:rsidRPr="00380B24">
              <w:rPr>
                <w:noProof/>
                <w:sz w:val="20"/>
                <w:lang w:eastAsia="ja-JP"/>
              </w:rPr>
              <w:t>2: Has ENISA successfully responded to the needs of its stakeholders and the EU policy objectives?</w:t>
            </w:r>
          </w:p>
        </w:tc>
      </w:tr>
      <w:tr w:rsidR="00D43D76" w:rsidRPr="00380B24" w14:paraId="569712DA" w14:textId="77777777">
        <w:tc>
          <w:tcPr>
            <w:tcW w:w="5000" w:type="pct"/>
            <w:gridSpan w:val="3"/>
            <w:shd w:val="clear" w:color="auto" w:fill="F2F2F2"/>
          </w:tcPr>
          <w:p w14:paraId="0D2B70E7" w14:textId="77777777" w:rsidR="00D43D76" w:rsidRPr="00380B24" w:rsidRDefault="00D43D76">
            <w:pPr>
              <w:spacing w:before="40" w:after="40"/>
              <w:rPr>
                <w:noProof/>
                <w:sz w:val="20"/>
                <w:lang w:eastAsia="ja-JP"/>
              </w:rPr>
            </w:pPr>
            <w:r w:rsidRPr="00380B24">
              <w:rPr>
                <w:b/>
                <w:caps/>
                <w:noProof/>
                <w:sz w:val="20"/>
                <w:lang w:eastAsia="ja-JP"/>
              </w:rPr>
              <w:t>Judgement criteria and INDICATORS</w:t>
            </w:r>
          </w:p>
        </w:tc>
      </w:tr>
      <w:tr w:rsidR="00D43D76" w:rsidRPr="00380B24" w14:paraId="72B5D9DF" w14:textId="77777777">
        <w:trPr>
          <w:trHeight w:val="156"/>
        </w:trPr>
        <w:tc>
          <w:tcPr>
            <w:tcW w:w="2500" w:type="pct"/>
            <w:gridSpan w:val="2"/>
            <w:shd w:val="clear" w:color="auto" w:fill="F2F2F2"/>
          </w:tcPr>
          <w:p w14:paraId="7CBB133A" w14:textId="4BD9A726" w:rsidR="00D43D76" w:rsidRPr="00380B24" w:rsidRDefault="00D43D76">
            <w:pPr>
              <w:spacing w:before="40" w:after="40"/>
              <w:rPr>
                <w:noProof/>
                <w:sz w:val="20"/>
                <w:lang w:eastAsia="ja-JP"/>
              </w:rPr>
            </w:pPr>
            <w:r w:rsidRPr="00380B24">
              <w:rPr>
                <w:noProof/>
                <w:sz w:val="20"/>
                <w:lang w:eastAsia="ja-JP"/>
              </w:rPr>
              <w:t xml:space="preserve">OQ1: The needs of ENISA’s stakeholders and the EU policy objectives (including priorities) were </w:t>
            </w:r>
            <w:r w:rsidR="00777FF0" w:rsidRPr="00380B24">
              <w:rPr>
                <w:noProof/>
                <w:sz w:val="20"/>
                <w:lang w:eastAsia="ja-JP"/>
              </w:rPr>
              <w:t xml:space="preserve">duly </w:t>
            </w:r>
            <w:r w:rsidRPr="00380B24">
              <w:rPr>
                <w:noProof/>
                <w:sz w:val="20"/>
                <w:lang w:eastAsia="ja-JP"/>
              </w:rPr>
              <w:t>identified.</w:t>
            </w:r>
          </w:p>
        </w:tc>
        <w:tc>
          <w:tcPr>
            <w:tcW w:w="2500" w:type="pct"/>
            <w:shd w:val="clear" w:color="auto" w:fill="F2F2F2"/>
          </w:tcPr>
          <w:p w14:paraId="2FDD96B3" w14:textId="07519986" w:rsidR="00D43D76" w:rsidRPr="00380B24" w:rsidRDefault="00D43D76">
            <w:pPr>
              <w:spacing w:before="40" w:after="40"/>
              <w:rPr>
                <w:noProof/>
                <w:sz w:val="20"/>
                <w:lang w:eastAsia="ja-JP"/>
              </w:rPr>
            </w:pPr>
            <w:r w:rsidRPr="00380B24">
              <w:rPr>
                <w:noProof/>
                <w:sz w:val="20"/>
                <w:lang w:eastAsia="ja-JP"/>
              </w:rPr>
              <w:t>Needs of stakeholders were acknowledged in ENISA’s organisation</w:t>
            </w:r>
            <w:r w:rsidR="00777FF0" w:rsidRPr="00380B24">
              <w:rPr>
                <w:noProof/>
                <w:sz w:val="20"/>
                <w:lang w:eastAsia="ja-JP"/>
              </w:rPr>
              <w:t>al</w:t>
            </w:r>
            <w:r w:rsidRPr="00380B24">
              <w:rPr>
                <w:noProof/>
                <w:sz w:val="20"/>
                <w:lang w:eastAsia="ja-JP"/>
              </w:rPr>
              <w:t xml:space="preserve"> decision-making; practices of stakeholder consultation have been </w:t>
            </w:r>
            <w:r w:rsidR="00777FF0" w:rsidRPr="00380B24">
              <w:rPr>
                <w:noProof/>
                <w:sz w:val="20"/>
                <w:lang w:eastAsia="ja-JP"/>
              </w:rPr>
              <w:t xml:space="preserve">duly </w:t>
            </w:r>
            <w:r w:rsidRPr="00380B24">
              <w:rPr>
                <w:noProof/>
                <w:sz w:val="20"/>
                <w:lang w:eastAsia="ja-JP"/>
              </w:rPr>
              <w:t>established and implemented; positive perceptions of ENISA’s stakeholders on those issues</w:t>
            </w:r>
          </w:p>
          <w:p w14:paraId="62EB29F7" w14:textId="77777777" w:rsidR="00D43D76" w:rsidRPr="00380B24" w:rsidRDefault="00D43D76">
            <w:pPr>
              <w:spacing w:before="40" w:after="40"/>
              <w:rPr>
                <w:noProof/>
                <w:sz w:val="20"/>
                <w:lang w:eastAsia="ja-JP"/>
              </w:rPr>
            </w:pPr>
          </w:p>
        </w:tc>
      </w:tr>
      <w:tr w:rsidR="00D43D76" w:rsidRPr="00380B24" w14:paraId="4BCA6762" w14:textId="77777777">
        <w:trPr>
          <w:trHeight w:val="156"/>
        </w:trPr>
        <w:tc>
          <w:tcPr>
            <w:tcW w:w="2500" w:type="pct"/>
            <w:gridSpan w:val="2"/>
            <w:shd w:val="clear" w:color="auto" w:fill="F2F2F2"/>
          </w:tcPr>
          <w:p w14:paraId="4574247E" w14:textId="77777777" w:rsidR="00D43D76" w:rsidRPr="00380B24" w:rsidRDefault="00D43D76">
            <w:pPr>
              <w:spacing w:before="40" w:after="40"/>
              <w:rPr>
                <w:noProof/>
                <w:sz w:val="20"/>
                <w:lang w:eastAsia="ja-JP"/>
              </w:rPr>
            </w:pPr>
            <w:r w:rsidRPr="00380B24">
              <w:rPr>
                <w:noProof/>
                <w:sz w:val="20"/>
                <w:lang w:eastAsia="ja-JP"/>
              </w:rPr>
              <w:t>OQ2: ENISA responded well to the needs of stakeholders and the EU policy objectives.</w:t>
            </w:r>
          </w:p>
        </w:tc>
        <w:tc>
          <w:tcPr>
            <w:tcW w:w="2500" w:type="pct"/>
            <w:shd w:val="clear" w:color="auto" w:fill="F2F2F2"/>
          </w:tcPr>
          <w:p w14:paraId="13A8BF95" w14:textId="1855E28C" w:rsidR="00D43D76" w:rsidRPr="00380B24" w:rsidRDefault="00D43D76">
            <w:pPr>
              <w:spacing w:before="40" w:after="40"/>
              <w:rPr>
                <w:noProof/>
                <w:sz w:val="20"/>
                <w:lang w:eastAsia="ja-JP"/>
              </w:rPr>
            </w:pPr>
            <w:r w:rsidRPr="00380B24">
              <w:rPr>
                <w:noProof/>
                <w:sz w:val="20"/>
                <w:lang w:eastAsia="ja-JP"/>
              </w:rPr>
              <w:t xml:space="preserve">EU policy objectives (including priorities) in the field of cybersecurity were acknowledged and referred to in </w:t>
            </w:r>
            <w:r w:rsidR="00777FF0" w:rsidRPr="00380B24">
              <w:rPr>
                <w:noProof/>
                <w:sz w:val="20"/>
                <w:lang w:eastAsia="ja-JP"/>
              </w:rPr>
              <w:t xml:space="preserve">ENISA’s </w:t>
            </w:r>
            <w:r w:rsidRPr="00380B24">
              <w:rPr>
                <w:noProof/>
                <w:sz w:val="20"/>
                <w:lang w:eastAsia="ja-JP"/>
              </w:rPr>
              <w:t>documents</w:t>
            </w:r>
          </w:p>
        </w:tc>
      </w:tr>
      <w:tr w:rsidR="00D43D76" w:rsidRPr="00380B24" w14:paraId="5347E646" w14:textId="77777777">
        <w:tc>
          <w:tcPr>
            <w:tcW w:w="5000" w:type="pct"/>
            <w:gridSpan w:val="3"/>
            <w:shd w:val="clear" w:color="auto" w:fill="F2F2F2"/>
          </w:tcPr>
          <w:p w14:paraId="2EECF38B" w14:textId="77777777" w:rsidR="00D43D76" w:rsidRPr="00380B24" w:rsidRDefault="00D43D76">
            <w:pPr>
              <w:spacing w:before="40" w:after="40"/>
              <w:rPr>
                <w:noProof/>
                <w:sz w:val="20"/>
                <w:lang w:eastAsia="ja-JP"/>
              </w:rPr>
            </w:pPr>
            <w:r w:rsidRPr="00380B24">
              <w:rPr>
                <w:b/>
                <w:caps/>
                <w:noProof/>
                <w:sz w:val="20"/>
                <w:lang w:eastAsia="ja-JP"/>
              </w:rPr>
              <w:t>Data sources</w:t>
            </w:r>
          </w:p>
        </w:tc>
      </w:tr>
      <w:tr w:rsidR="00D43D76" w:rsidRPr="00380B24" w14:paraId="43401AD1" w14:textId="77777777">
        <w:tc>
          <w:tcPr>
            <w:tcW w:w="5000" w:type="pct"/>
            <w:gridSpan w:val="3"/>
            <w:shd w:val="clear" w:color="auto" w:fill="F2F2F2"/>
          </w:tcPr>
          <w:p w14:paraId="0859EFEA" w14:textId="77777777" w:rsidR="00D43D76" w:rsidRPr="00380B24" w:rsidRDefault="00D43D76" w:rsidP="00EF1EE7">
            <w:pPr>
              <w:numPr>
                <w:ilvl w:val="0"/>
                <w:numId w:val="22"/>
              </w:numPr>
              <w:spacing w:before="40" w:after="40"/>
              <w:contextualSpacing/>
              <w:jc w:val="both"/>
              <w:rPr>
                <w:noProof/>
                <w:sz w:val="20"/>
                <w:lang w:eastAsia="ja-JP"/>
              </w:rPr>
            </w:pPr>
            <w:r w:rsidRPr="00380B24">
              <w:rPr>
                <w:noProof/>
                <w:sz w:val="20"/>
                <w:lang w:eastAsia="ja-JP"/>
              </w:rPr>
              <w:t>Desk research</w:t>
            </w:r>
          </w:p>
          <w:p w14:paraId="7D55875F" w14:textId="77777777" w:rsidR="00D43D76" w:rsidRPr="00380B24" w:rsidRDefault="00D43D76" w:rsidP="00EF1EE7">
            <w:pPr>
              <w:numPr>
                <w:ilvl w:val="0"/>
                <w:numId w:val="22"/>
              </w:numPr>
              <w:spacing w:before="40" w:after="40"/>
              <w:contextualSpacing/>
              <w:jc w:val="both"/>
              <w:rPr>
                <w:noProof/>
                <w:sz w:val="20"/>
                <w:lang w:eastAsia="ja-JP"/>
              </w:rPr>
            </w:pPr>
            <w:r w:rsidRPr="00380B24">
              <w:rPr>
                <w:noProof/>
                <w:sz w:val="20"/>
                <w:lang w:eastAsia="ja-JP"/>
              </w:rPr>
              <w:t>Interviews</w:t>
            </w:r>
          </w:p>
          <w:p w14:paraId="55373D86" w14:textId="77777777" w:rsidR="00D43D76" w:rsidRPr="00380B24" w:rsidRDefault="00D43D76" w:rsidP="00EF1EE7">
            <w:pPr>
              <w:numPr>
                <w:ilvl w:val="0"/>
                <w:numId w:val="22"/>
              </w:numPr>
              <w:spacing w:before="40" w:after="40"/>
              <w:contextualSpacing/>
              <w:jc w:val="both"/>
              <w:rPr>
                <w:noProof/>
                <w:sz w:val="20"/>
                <w:lang w:eastAsia="ja-JP"/>
              </w:rPr>
            </w:pPr>
            <w:r w:rsidRPr="00380B24">
              <w:rPr>
                <w:noProof/>
                <w:sz w:val="20"/>
                <w:lang w:eastAsia="ja-JP"/>
              </w:rPr>
              <w:t xml:space="preserve">Survey </w:t>
            </w:r>
          </w:p>
        </w:tc>
      </w:tr>
    </w:tbl>
    <w:p w14:paraId="0D51954D" w14:textId="77777777" w:rsidR="00D43D76" w:rsidRPr="00380B24" w:rsidRDefault="00D43D76" w:rsidP="00D43D76">
      <w:pPr>
        <w:spacing w:before="40" w:after="40" w:line="240" w:lineRule="auto"/>
        <w:rPr>
          <w:rFonts w:eastAsia="Arial" w:cs="Times New Roman"/>
          <w:noProof/>
          <w:sz w:val="20"/>
          <w:szCs w:val="20"/>
          <w:lang w:eastAsia="ja-JP"/>
        </w:rPr>
      </w:pPr>
    </w:p>
    <w:p w14:paraId="05CC1F1F" w14:textId="77777777" w:rsidR="653D0CF8" w:rsidRPr="00380B24" w:rsidRDefault="653D0CF8" w:rsidP="653D0CF8">
      <w:pPr>
        <w:spacing w:before="40" w:after="40" w:line="240" w:lineRule="auto"/>
        <w:rPr>
          <w:rFonts w:cs="Times New Roman"/>
          <w:noProof/>
          <w:sz w:val="20"/>
          <w:szCs w:val="20"/>
          <w:lang w:eastAsia="ja-JP"/>
        </w:rPr>
      </w:pPr>
    </w:p>
    <w:tbl>
      <w:tblPr>
        <w:tblStyle w:val="Standardtableforma9"/>
        <w:tblW w:w="0" w:type="auto"/>
        <w:tblBorders>
          <w:top w:val="double" w:sz="4" w:space="0" w:color="auto"/>
          <w:left w:val="double" w:sz="4" w:space="0" w:color="auto"/>
          <w:bottom w:val="double" w:sz="4" w:space="0" w:color="auto"/>
          <w:right w:val="double" w:sz="4" w:space="0" w:color="auto"/>
          <w:insideH w:val="single" w:sz="4" w:space="0" w:color="FFFFFF" w:themeColor="background1"/>
          <w:insideV w:val="single" w:sz="4" w:space="0" w:color="FFFFFF" w:themeColor="background1"/>
        </w:tblBorders>
        <w:tblLook w:val="04A0" w:firstRow="1" w:lastRow="0" w:firstColumn="1" w:lastColumn="0" w:noHBand="0" w:noVBand="1"/>
      </w:tblPr>
      <w:tblGrid>
        <w:gridCol w:w="3379"/>
        <w:gridCol w:w="4005"/>
        <w:gridCol w:w="7384"/>
      </w:tblGrid>
      <w:tr w:rsidR="653D0CF8" w:rsidRPr="00380B24" w14:paraId="5F30CA4C" w14:textId="77777777" w:rsidTr="5EE4E8B7">
        <w:trPr>
          <w:cnfStyle w:val="100000000000" w:firstRow="1" w:lastRow="0" w:firstColumn="0" w:lastColumn="0" w:oddVBand="0" w:evenVBand="0" w:oddHBand="0" w:evenHBand="0" w:firstRowFirstColumn="0" w:firstRowLastColumn="0" w:lastRowFirstColumn="0" w:lastRowLastColumn="0"/>
          <w:trHeight w:val="56"/>
        </w:trPr>
        <w:tc>
          <w:tcPr>
            <w:tcW w:w="3379" w:type="dxa"/>
            <w:shd w:val="clear" w:color="auto" w:fill="C6D9F1" w:themeFill="text2" w:themeFillTint="33"/>
          </w:tcPr>
          <w:p w14:paraId="086335C6" w14:textId="77777777" w:rsidR="653D0CF8" w:rsidRPr="00380B24" w:rsidRDefault="4CED8C01" w:rsidP="5EE4E8B7">
            <w:pPr>
              <w:spacing w:before="40" w:after="40"/>
              <w:rPr>
                <w:b/>
                <w:bCs/>
                <w:i/>
                <w:iCs/>
                <w:noProof/>
                <w:color w:val="000000" w:themeColor="text1"/>
                <w:sz w:val="20"/>
                <w:lang w:eastAsia="ja-JP"/>
              </w:rPr>
            </w:pPr>
            <w:r w:rsidRPr="00380B24">
              <w:rPr>
                <w:b/>
                <w:bCs/>
                <w:i/>
                <w:iCs/>
                <w:noProof/>
                <w:color w:val="000000" w:themeColor="text1"/>
                <w:sz w:val="20"/>
                <w:lang w:eastAsia="ja-JP"/>
              </w:rPr>
              <w:t>RELEVANCE</w:t>
            </w:r>
          </w:p>
          <w:p w14:paraId="7D63A149" w14:textId="7F4FA98D" w:rsidR="653D0CF8" w:rsidRPr="00380B24" w:rsidRDefault="4CED8C01" w:rsidP="5EE4E8B7">
            <w:pPr>
              <w:spacing w:before="40" w:after="40"/>
              <w:rPr>
                <w:b/>
                <w:bCs/>
                <w:noProof/>
                <w:color w:val="000000" w:themeColor="text1"/>
                <w:sz w:val="20"/>
                <w:lang w:eastAsia="ja-JP"/>
              </w:rPr>
            </w:pPr>
            <w:r w:rsidRPr="00380B24">
              <w:rPr>
                <w:b/>
                <w:bCs/>
                <w:noProof/>
                <w:color w:val="000000" w:themeColor="text1"/>
                <w:sz w:val="20"/>
                <w:lang w:eastAsia="ja-JP"/>
              </w:rPr>
              <w:t>EQ</w:t>
            </w:r>
            <w:r w:rsidR="705200A0" w:rsidRPr="00380B24">
              <w:rPr>
                <w:b/>
                <w:bCs/>
                <w:noProof/>
                <w:color w:val="000000" w:themeColor="text1"/>
                <w:sz w:val="20"/>
                <w:lang w:eastAsia="ja-JP"/>
              </w:rPr>
              <w:t>3</w:t>
            </w:r>
            <w:r w:rsidRPr="00380B24">
              <w:rPr>
                <w:b/>
                <w:bCs/>
                <w:noProof/>
                <w:color w:val="000000" w:themeColor="text1"/>
                <w:sz w:val="20"/>
                <w:lang w:eastAsia="ja-JP"/>
              </w:rPr>
              <w:t>, ENISA</w:t>
            </w:r>
          </w:p>
        </w:tc>
        <w:tc>
          <w:tcPr>
            <w:tcW w:w="11389" w:type="dxa"/>
            <w:gridSpan w:val="2"/>
            <w:shd w:val="clear" w:color="auto" w:fill="C6D9F1" w:themeFill="text2" w:themeFillTint="33"/>
          </w:tcPr>
          <w:p w14:paraId="169C4F7C" w14:textId="31E0D29A" w:rsidR="653D0CF8" w:rsidRPr="00380B24" w:rsidRDefault="4CED8C01" w:rsidP="5EE4E8B7">
            <w:pPr>
              <w:spacing w:before="40" w:after="40"/>
              <w:rPr>
                <w:b/>
                <w:bCs/>
                <w:noProof/>
                <w:color w:val="000000" w:themeColor="text1"/>
                <w:sz w:val="20"/>
                <w:lang w:eastAsia="ja-JP"/>
              </w:rPr>
            </w:pPr>
            <w:r w:rsidRPr="00380B24">
              <w:rPr>
                <w:b/>
                <w:bCs/>
                <w:noProof/>
                <w:color w:val="000000" w:themeColor="text1"/>
                <w:sz w:val="20"/>
                <w:lang w:eastAsia="ja-JP"/>
              </w:rPr>
              <w:t>To what extent has ENISA supported the Commission and Member States in their policy</w:t>
            </w:r>
            <w:r w:rsidR="00C00DCB" w:rsidRPr="00380B24">
              <w:rPr>
                <w:b/>
                <w:bCs/>
                <w:noProof/>
                <w:color w:val="000000" w:themeColor="text1"/>
                <w:sz w:val="20"/>
                <w:lang w:eastAsia="ja-JP"/>
              </w:rPr>
              <w:t>-</w:t>
            </w:r>
            <w:r w:rsidRPr="00380B24">
              <w:rPr>
                <w:b/>
                <w:bCs/>
                <w:noProof/>
                <w:color w:val="000000" w:themeColor="text1"/>
                <w:sz w:val="20"/>
                <w:lang w:eastAsia="ja-JP"/>
              </w:rPr>
              <w:t>related tasks?</w:t>
            </w:r>
          </w:p>
        </w:tc>
      </w:tr>
      <w:tr w:rsidR="653D0CF8" w:rsidRPr="00380B24" w14:paraId="7A859224" w14:textId="77777777" w:rsidTr="5EE4E8B7">
        <w:trPr>
          <w:trHeight w:val="229"/>
        </w:trPr>
        <w:tc>
          <w:tcPr>
            <w:tcW w:w="14768" w:type="dxa"/>
            <w:gridSpan w:val="3"/>
            <w:shd w:val="clear" w:color="auto" w:fill="F2F2F2" w:themeFill="background1" w:themeFillShade="F2"/>
          </w:tcPr>
          <w:p w14:paraId="0EAB97FA" w14:textId="77777777" w:rsidR="653D0CF8" w:rsidRPr="00380B24" w:rsidRDefault="4CED8C01" w:rsidP="5EE4E8B7">
            <w:pPr>
              <w:spacing w:before="40" w:after="40"/>
              <w:rPr>
                <w:b/>
                <w:bCs/>
                <w:caps/>
                <w:noProof/>
                <w:sz w:val="20"/>
                <w:lang w:eastAsia="ja-JP"/>
              </w:rPr>
            </w:pPr>
            <w:r w:rsidRPr="00380B24">
              <w:rPr>
                <w:b/>
                <w:bCs/>
                <w:caps/>
                <w:noProof/>
                <w:sz w:val="20"/>
                <w:lang w:eastAsia="ja-JP"/>
              </w:rPr>
              <w:t>Operational questions</w:t>
            </w:r>
          </w:p>
        </w:tc>
      </w:tr>
      <w:tr w:rsidR="653D0CF8" w:rsidRPr="00380B24" w14:paraId="0949345F" w14:textId="77777777" w:rsidTr="5EE4E8B7">
        <w:trPr>
          <w:trHeight w:val="300"/>
        </w:trPr>
        <w:tc>
          <w:tcPr>
            <w:tcW w:w="14768" w:type="dxa"/>
            <w:gridSpan w:val="3"/>
            <w:shd w:val="clear" w:color="auto" w:fill="F2F2F2" w:themeFill="background1" w:themeFillShade="F2"/>
          </w:tcPr>
          <w:p w14:paraId="181E3EB3" w14:textId="56CD410F" w:rsidR="653D0CF8" w:rsidRPr="00380B24" w:rsidRDefault="4CED8C01" w:rsidP="5EE4E8B7">
            <w:pPr>
              <w:numPr>
                <w:ilvl w:val="0"/>
                <w:numId w:val="17"/>
              </w:numPr>
              <w:spacing w:before="40" w:after="40"/>
              <w:contextualSpacing/>
              <w:jc w:val="both"/>
              <w:rPr>
                <w:noProof/>
                <w:sz w:val="20"/>
                <w:lang w:eastAsia="ja-JP"/>
              </w:rPr>
            </w:pPr>
            <w:r w:rsidRPr="00380B24">
              <w:rPr>
                <w:noProof/>
                <w:sz w:val="20"/>
                <w:lang w:eastAsia="ja-JP"/>
              </w:rPr>
              <w:t>O</w:t>
            </w:r>
            <w:r w:rsidR="00C00DCB" w:rsidRPr="00380B24">
              <w:rPr>
                <w:noProof/>
                <w:sz w:val="20"/>
                <w:lang w:eastAsia="ja-JP"/>
              </w:rPr>
              <w:t>Q</w:t>
            </w:r>
            <w:r w:rsidRPr="00380B24">
              <w:rPr>
                <w:noProof/>
                <w:sz w:val="20"/>
                <w:lang w:eastAsia="ja-JP"/>
              </w:rPr>
              <w:t xml:space="preserve">1: To what extent </w:t>
            </w:r>
            <w:r w:rsidR="00C00DCB" w:rsidRPr="00380B24">
              <w:rPr>
                <w:noProof/>
                <w:sz w:val="20"/>
                <w:lang w:eastAsia="ja-JP"/>
              </w:rPr>
              <w:t xml:space="preserve">do </w:t>
            </w:r>
            <w:r w:rsidRPr="00380B24">
              <w:rPr>
                <w:noProof/>
                <w:sz w:val="20"/>
                <w:lang w:eastAsia="ja-JP"/>
              </w:rPr>
              <w:t>ENISA’s stakeholders indicate that the role and purpose of ENISA in policy</w:t>
            </w:r>
            <w:r w:rsidR="00C00DCB" w:rsidRPr="00380B24">
              <w:rPr>
                <w:noProof/>
                <w:sz w:val="20"/>
                <w:lang w:eastAsia="ja-JP"/>
              </w:rPr>
              <w:t>-</w:t>
            </w:r>
            <w:r w:rsidRPr="00380B24">
              <w:rPr>
                <w:noProof/>
                <w:sz w:val="20"/>
                <w:lang w:eastAsia="ja-JP"/>
              </w:rPr>
              <w:t>related tasks are clear and properly defined?</w:t>
            </w:r>
          </w:p>
          <w:p w14:paraId="6F490796" w14:textId="0F0E4CD1" w:rsidR="653D0CF8" w:rsidRPr="00380B24" w:rsidRDefault="4CED8C01" w:rsidP="5EE4E8B7">
            <w:pPr>
              <w:numPr>
                <w:ilvl w:val="0"/>
                <w:numId w:val="17"/>
              </w:numPr>
              <w:spacing w:before="40" w:after="40"/>
              <w:contextualSpacing/>
              <w:jc w:val="both"/>
              <w:rPr>
                <w:noProof/>
                <w:sz w:val="20"/>
                <w:lang w:eastAsia="ja-JP"/>
              </w:rPr>
            </w:pPr>
            <w:r w:rsidRPr="00380B24">
              <w:rPr>
                <w:noProof/>
                <w:sz w:val="20"/>
                <w:lang w:eastAsia="ja-JP"/>
              </w:rPr>
              <w:t>O</w:t>
            </w:r>
            <w:r w:rsidR="00C00DCB" w:rsidRPr="00380B24">
              <w:rPr>
                <w:noProof/>
                <w:sz w:val="20"/>
                <w:lang w:eastAsia="ja-JP"/>
              </w:rPr>
              <w:t>Q</w:t>
            </w:r>
            <w:r w:rsidRPr="00380B24">
              <w:rPr>
                <w:noProof/>
                <w:sz w:val="20"/>
                <w:lang w:eastAsia="ja-JP"/>
              </w:rPr>
              <w:t>2: To what extent ha</w:t>
            </w:r>
            <w:r w:rsidR="00C00DCB" w:rsidRPr="00380B24">
              <w:rPr>
                <w:noProof/>
                <w:sz w:val="20"/>
                <w:lang w:eastAsia="ja-JP"/>
              </w:rPr>
              <w:t>ve</w:t>
            </w:r>
            <w:r w:rsidRPr="00380B24">
              <w:rPr>
                <w:noProof/>
                <w:sz w:val="20"/>
                <w:lang w:eastAsia="ja-JP"/>
              </w:rPr>
              <w:t xml:space="preserve"> ENISA</w:t>
            </w:r>
            <w:r w:rsidR="00C00DCB" w:rsidRPr="00380B24">
              <w:rPr>
                <w:noProof/>
                <w:sz w:val="20"/>
                <w:lang w:eastAsia="ja-JP"/>
              </w:rPr>
              <w:t>’s operations</w:t>
            </w:r>
            <w:r w:rsidRPr="00380B24">
              <w:rPr>
                <w:noProof/>
                <w:sz w:val="20"/>
                <w:lang w:eastAsia="ja-JP"/>
              </w:rPr>
              <w:t xml:space="preserve"> enabled Commission staff to </w:t>
            </w:r>
            <w:r w:rsidR="00C00DCB" w:rsidRPr="00380B24">
              <w:rPr>
                <w:noProof/>
                <w:sz w:val="20"/>
                <w:lang w:eastAsia="ja-JP"/>
              </w:rPr>
              <w:t xml:space="preserve">better </w:t>
            </w:r>
            <w:r w:rsidRPr="00380B24">
              <w:rPr>
                <w:noProof/>
                <w:sz w:val="20"/>
                <w:lang w:eastAsia="ja-JP"/>
              </w:rPr>
              <w:t>focus on the institutional tasks?</w:t>
            </w:r>
          </w:p>
        </w:tc>
      </w:tr>
      <w:tr w:rsidR="653D0CF8" w:rsidRPr="00380B24" w14:paraId="37944152" w14:textId="77777777" w:rsidTr="5EE4E8B7">
        <w:trPr>
          <w:trHeight w:val="300"/>
        </w:trPr>
        <w:tc>
          <w:tcPr>
            <w:tcW w:w="14768" w:type="dxa"/>
            <w:gridSpan w:val="3"/>
            <w:shd w:val="clear" w:color="auto" w:fill="F2F2F2" w:themeFill="background1" w:themeFillShade="F2"/>
          </w:tcPr>
          <w:p w14:paraId="41363F47" w14:textId="77777777" w:rsidR="653D0CF8" w:rsidRPr="00380B24" w:rsidRDefault="4CED8C01" w:rsidP="5EE4E8B7">
            <w:pPr>
              <w:spacing w:before="40" w:after="40"/>
              <w:rPr>
                <w:noProof/>
                <w:sz w:val="20"/>
                <w:lang w:eastAsia="ja-JP"/>
              </w:rPr>
            </w:pPr>
            <w:r w:rsidRPr="00380B24">
              <w:rPr>
                <w:b/>
                <w:bCs/>
                <w:caps/>
                <w:noProof/>
                <w:sz w:val="20"/>
                <w:lang w:eastAsia="ja-JP"/>
              </w:rPr>
              <w:t>Judgement criteria and INDICATORS</w:t>
            </w:r>
          </w:p>
        </w:tc>
      </w:tr>
      <w:tr w:rsidR="653D0CF8" w:rsidRPr="00380B24" w14:paraId="608CB7B9" w14:textId="77777777" w:rsidTr="5EE4E8B7">
        <w:trPr>
          <w:trHeight w:val="104"/>
        </w:trPr>
        <w:tc>
          <w:tcPr>
            <w:tcW w:w="7384" w:type="dxa"/>
            <w:gridSpan w:val="2"/>
            <w:shd w:val="clear" w:color="auto" w:fill="F2F2F2" w:themeFill="background1" w:themeFillShade="F2"/>
          </w:tcPr>
          <w:p w14:paraId="79EEDE36" w14:textId="32A5A3CD" w:rsidR="653D0CF8" w:rsidRPr="00380B24" w:rsidRDefault="4CED8C01" w:rsidP="5EE4E8B7">
            <w:pPr>
              <w:spacing w:before="40" w:after="40"/>
              <w:rPr>
                <w:noProof/>
                <w:sz w:val="20"/>
                <w:lang w:eastAsia="ja-JP"/>
              </w:rPr>
            </w:pPr>
            <w:r w:rsidRPr="00380B24">
              <w:rPr>
                <w:noProof/>
                <w:sz w:val="20"/>
                <w:lang w:eastAsia="ja-JP"/>
              </w:rPr>
              <w:t>EC officials consider ENISA’s operation optimal for its institutional tasks.</w:t>
            </w:r>
          </w:p>
        </w:tc>
        <w:tc>
          <w:tcPr>
            <w:tcW w:w="7384" w:type="dxa"/>
            <w:vMerge w:val="restart"/>
            <w:shd w:val="clear" w:color="auto" w:fill="F2F2F2" w:themeFill="background1" w:themeFillShade="F2"/>
            <w:vAlign w:val="center"/>
          </w:tcPr>
          <w:p w14:paraId="642B5DDE" w14:textId="1789B9F4" w:rsidR="653D0CF8" w:rsidRPr="00380B24" w:rsidRDefault="4CED8C01" w:rsidP="5EE4E8B7">
            <w:pPr>
              <w:spacing w:before="40" w:after="40"/>
              <w:rPr>
                <w:noProof/>
                <w:sz w:val="20"/>
                <w:lang w:eastAsia="ja-JP"/>
              </w:rPr>
            </w:pPr>
            <w:r w:rsidRPr="00380B24">
              <w:rPr>
                <w:noProof/>
                <w:sz w:val="20"/>
                <w:lang w:eastAsia="ja-JP"/>
              </w:rPr>
              <w:t>Opinion of EC officials on the operation of ENISA; IAS, ECA evaluations</w:t>
            </w:r>
          </w:p>
          <w:p w14:paraId="5CD8F47C" w14:textId="7EF0E119" w:rsidR="653D0CF8" w:rsidRPr="00380B24" w:rsidRDefault="4CED8C01" w:rsidP="5EE4E8B7">
            <w:pPr>
              <w:spacing w:before="40" w:after="40"/>
              <w:rPr>
                <w:noProof/>
                <w:sz w:val="20"/>
                <w:lang w:eastAsia="ja-JP"/>
              </w:rPr>
            </w:pPr>
            <w:r w:rsidRPr="00380B24">
              <w:rPr>
                <w:noProof/>
                <w:sz w:val="20"/>
                <w:lang w:eastAsia="ja-JP"/>
              </w:rPr>
              <w:t xml:space="preserve">Perception of ENISA’s stakeholders (two thirds of surveyed/interviewed stakeholders </w:t>
            </w:r>
            <w:r w:rsidR="00C00DCB" w:rsidRPr="00380B24">
              <w:rPr>
                <w:noProof/>
                <w:sz w:val="20"/>
                <w:lang w:eastAsia="ja-JP"/>
              </w:rPr>
              <w:t xml:space="preserve">have </w:t>
            </w:r>
            <w:r w:rsidRPr="00380B24">
              <w:rPr>
                <w:noProof/>
                <w:sz w:val="20"/>
                <w:lang w:eastAsia="ja-JP"/>
              </w:rPr>
              <w:t>a positive opinion on the specific aspects of ENISA’s performance)</w:t>
            </w:r>
          </w:p>
        </w:tc>
      </w:tr>
      <w:tr w:rsidR="653D0CF8" w:rsidRPr="00380B24" w14:paraId="191D8876" w14:textId="77777777" w:rsidTr="5EE4E8B7">
        <w:trPr>
          <w:trHeight w:val="104"/>
        </w:trPr>
        <w:tc>
          <w:tcPr>
            <w:tcW w:w="7384" w:type="dxa"/>
            <w:gridSpan w:val="2"/>
            <w:shd w:val="clear" w:color="auto" w:fill="F2F2F2" w:themeFill="background1" w:themeFillShade="F2"/>
          </w:tcPr>
          <w:p w14:paraId="7A4261BB" w14:textId="77777777" w:rsidR="653D0CF8" w:rsidRPr="00380B24" w:rsidRDefault="4CED8C01" w:rsidP="5EE4E8B7">
            <w:pPr>
              <w:spacing w:before="40" w:after="40"/>
              <w:rPr>
                <w:noProof/>
                <w:sz w:val="20"/>
                <w:lang w:eastAsia="ja-JP"/>
              </w:rPr>
            </w:pPr>
            <w:r w:rsidRPr="00380B24">
              <w:rPr>
                <w:noProof/>
                <w:sz w:val="20"/>
                <w:lang w:eastAsia="ja-JP"/>
              </w:rPr>
              <w:t>ENISA’s stakeholders view its policy development support positively.</w:t>
            </w:r>
          </w:p>
        </w:tc>
        <w:tc>
          <w:tcPr>
            <w:tcW w:w="7384" w:type="dxa"/>
            <w:vMerge/>
          </w:tcPr>
          <w:p w14:paraId="31E7ACCC" w14:textId="77777777" w:rsidR="00D51754" w:rsidRPr="00380B24" w:rsidRDefault="00D51754">
            <w:pPr>
              <w:rPr>
                <w:noProof/>
              </w:rPr>
            </w:pPr>
          </w:p>
        </w:tc>
      </w:tr>
      <w:tr w:rsidR="653D0CF8" w:rsidRPr="00380B24" w14:paraId="2D5B85CF" w14:textId="77777777" w:rsidTr="5EE4E8B7">
        <w:trPr>
          <w:trHeight w:val="104"/>
        </w:trPr>
        <w:tc>
          <w:tcPr>
            <w:tcW w:w="7384" w:type="dxa"/>
            <w:gridSpan w:val="2"/>
            <w:shd w:val="clear" w:color="auto" w:fill="F2F2F2" w:themeFill="background1" w:themeFillShade="F2"/>
          </w:tcPr>
          <w:p w14:paraId="3BF64103" w14:textId="77777777" w:rsidR="653D0CF8" w:rsidRPr="00380B24" w:rsidRDefault="4CED8C01" w:rsidP="5EE4E8B7">
            <w:pPr>
              <w:spacing w:before="40" w:after="40"/>
              <w:rPr>
                <w:noProof/>
                <w:sz w:val="20"/>
                <w:lang w:eastAsia="ja-JP"/>
              </w:rPr>
            </w:pPr>
            <w:r w:rsidRPr="00380B24">
              <w:rPr>
                <w:noProof/>
                <w:sz w:val="20"/>
                <w:lang w:eastAsia="ja-JP"/>
              </w:rPr>
              <w:t>ENISA’s stakeholders view its policy implementation support positively.</w:t>
            </w:r>
          </w:p>
        </w:tc>
        <w:tc>
          <w:tcPr>
            <w:tcW w:w="7384" w:type="dxa"/>
            <w:vMerge/>
          </w:tcPr>
          <w:p w14:paraId="151BA4DD" w14:textId="77777777" w:rsidR="00D51754" w:rsidRPr="00380B24" w:rsidRDefault="00D51754">
            <w:pPr>
              <w:rPr>
                <w:noProof/>
              </w:rPr>
            </w:pPr>
          </w:p>
        </w:tc>
      </w:tr>
      <w:tr w:rsidR="653D0CF8" w:rsidRPr="00380B24" w14:paraId="6E278E46" w14:textId="77777777" w:rsidTr="5EE4E8B7">
        <w:trPr>
          <w:trHeight w:val="104"/>
        </w:trPr>
        <w:tc>
          <w:tcPr>
            <w:tcW w:w="7384" w:type="dxa"/>
            <w:gridSpan w:val="2"/>
            <w:shd w:val="clear" w:color="auto" w:fill="F2F2F2" w:themeFill="background1" w:themeFillShade="F2"/>
          </w:tcPr>
          <w:p w14:paraId="7282A155" w14:textId="79F87098" w:rsidR="653D0CF8" w:rsidRPr="00380B24" w:rsidRDefault="4CED8C01" w:rsidP="5EE4E8B7">
            <w:pPr>
              <w:spacing w:before="40" w:after="40"/>
              <w:rPr>
                <w:noProof/>
                <w:sz w:val="20"/>
                <w:lang w:eastAsia="ja-JP"/>
              </w:rPr>
            </w:pPr>
            <w:r w:rsidRPr="00380B24">
              <w:rPr>
                <w:noProof/>
                <w:sz w:val="20"/>
                <w:lang w:eastAsia="ja-JP"/>
              </w:rPr>
              <w:t xml:space="preserve">ENISA’s stakeholders </w:t>
            </w:r>
            <w:r w:rsidR="00C00DCB" w:rsidRPr="00380B24">
              <w:rPr>
                <w:noProof/>
                <w:sz w:val="20"/>
                <w:lang w:eastAsia="ja-JP"/>
              </w:rPr>
              <w:t xml:space="preserve">view </w:t>
            </w:r>
            <w:r w:rsidRPr="00380B24">
              <w:rPr>
                <w:noProof/>
                <w:sz w:val="20"/>
                <w:lang w:eastAsia="ja-JP"/>
              </w:rPr>
              <w:t>ENISA’s advice and opinion positively.</w:t>
            </w:r>
          </w:p>
        </w:tc>
        <w:tc>
          <w:tcPr>
            <w:tcW w:w="7384" w:type="dxa"/>
            <w:vMerge/>
          </w:tcPr>
          <w:p w14:paraId="4D1FE18C" w14:textId="77777777" w:rsidR="00D51754" w:rsidRPr="00380B24" w:rsidRDefault="00D51754">
            <w:pPr>
              <w:rPr>
                <w:noProof/>
              </w:rPr>
            </w:pPr>
          </w:p>
        </w:tc>
      </w:tr>
      <w:tr w:rsidR="653D0CF8" w:rsidRPr="00380B24" w14:paraId="62E05A58" w14:textId="77777777" w:rsidTr="5EE4E8B7">
        <w:trPr>
          <w:trHeight w:val="300"/>
        </w:trPr>
        <w:tc>
          <w:tcPr>
            <w:tcW w:w="14768" w:type="dxa"/>
            <w:gridSpan w:val="3"/>
            <w:shd w:val="clear" w:color="auto" w:fill="F2F2F2" w:themeFill="background1" w:themeFillShade="F2"/>
          </w:tcPr>
          <w:p w14:paraId="380579AB" w14:textId="77777777" w:rsidR="653D0CF8" w:rsidRPr="00380B24" w:rsidRDefault="4CED8C01" w:rsidP="5EE4E8B7">
            <w:pPr>
              <w:spacing w:before="40" w:after="40"/>
              <w:rPr>
                <w:noProof/>
                <w:sz w:val="20"/>
                <w:lang w:eastAsia="ja-JP"/>
              </w:rPr>
            </w:pPr>
            <w:r w:rsidRPr="00380B24">
              <w:rPr>
                <w:b/>
                <w:bCs/>
                <w:caps/>
                <w:noProof/>
                <w:sz w:val="20"/>
                <w:lang w:eastAsia="ja-JP"/>
              </w:rPr>
              <w:t>Data sources</w:t>
            </w:r>
          </w:p>
        </w:tc>
      </w:tr>
      <w:tr w:rsidR="653D0CF8" w:rsidRPr="00380B24" w14:paraId="7766AC20" w14:textId="77777777" w:rsidTr="5EE4E8B7">
        <w:trPr>
          <w:trHeight w:val="300"/>
        </w:trPr>
        <w:tc>
          <w:tcPr>
            <w:tcW w:w="14768" w:type="dxa"/>
            <w:gridSpan w:val="3"/>
            <w:shd w:val="clear" w:color="auto" w:fill="F2F2F2" w:themeFill="background1" w:themeFillShade="F2"/>
          </w:tcPr>
          <w:p w14:paraId="285ADB14" w14:textId="77777777" w:rsidR="00D43D76" w:rsidRPr="00380B24" w:rsidRDefault="4CED8C01" w:rsidP="5EE4E8B7">
            <w:pPr>
              <w:numPr>
                <w:ilvl w:val="0"/>
                <w:numId w:val="17"/>
              </w:numPr>
              <w:spacing w:before="40" w:after="40"/>
              <w:contextualSpacing/>
              <w:jc w:val="both"/>
              <w:rPr>
                <w:noProof/>
                <w:sz w:val="20"/>
                <w:lang w:eastAsia="ja-JP"/>
              </w:rPr>
            </w:pPr>
            <w:r w:rsidRPr="00380B24">
              <w:rPr>
                <w:noProof/>
                <w:sz w:val="20"/>
                <w:lang w:eastAsia="ja-JP"/>
              </w:rPr>
              <w:t xml:space="preserve">Desk research </w:t>
            </w:r>
          </w:p>
          <w:p w14:paraId="6A5F9D68" w14:textId="77777777" w:rsidR="653D0CF8" w:rsidRPr="00380B24" w:rsidRDefault="4CED8C01" w:rsidP="5EE4E8B7">
            <w:pPr>
              <w:numPr>
                <w:ilvl w:val="0"/>
                <w:numId w:val="17"/>
              </w:numPr>
              <w:spacing w:before="40" w:after="40"/>
              <w:contextualSpacing/>
              <w:jc w:val="both"/>
              <w:rPr>
                <w:noProof/>
                <w:sz w:val="20"/>
                <w:lang w:eastAsia="ja-JP"/>
              </w:rPr>
            </w:pPr>
            <w:r w:rsidRPr="00380B24">
              <w:rPr>
                <w:noProof/>
                <w:sz w:val="20"/>
                <w:lang w:eastAsia="ja-JP"/>
              </w:rPr>
              <w:t>Interviews</w:t>
            </w:r>
          </w:p>
          <w:p w14:paraId="709653D4" w14:textId="41D4FDA3" w:rsidR="653D0CF8" w:rsidRPr="00380B24" w:rsidRDefault="4CED8C01" w:rsidP="5EE4E8B7">
            <w:pPr>
              <w:numPr>
                <w:ilvl w:val="0"/>
                <w:numId w:val="17"/>
              </w:numPr>
              <w:spacing w:before="40" w:after="40"/>
              <w:contextualSpacing/>
              <w:jc w:val="both"/>
              <w:rPr>
                <w:noProof/>
                <w:sz w:val="20"/>
                <w:lang w:eastAsia="ja-JP"/>
              </w:rPr>
            </w:pPr>
            <w:r w:rsidRPr="00380B24">
              <w:rPr>
                <w:noProof/>
                <w:sz w:val="20"/>
                <w:lang w:eastAsia="ja-JP"/>
              </w:rPr>
              <w:t>Survey</w:t>
            </w:r>
          </w:p>
        </w:tc>
      </w:tr>
    </w:tbl>
    <w:p w14:paraId="796665A7" w14:textId="77777777" w:rsidR="653D0CF8" w:rsidRPr="00380B24" w:rsidRDefault="653D0CF8" w:rsidP="653D0CF8">
      <w:pPr>
        <w:rPr>
          <w:noProof/>
          <w:sz w:val="20"/>
          <w:szCs w:val="20"/>
          <w:lang w:eastAsia="ja-JP"/>
        </w:rPr>
      </w:pPr>
    </w:p>
    <w:p w14:paraId="10E16377" w14:textId="18B316C3" w:rsidR="653D0CF8" w:rsidRPr="00380B24" w:rsidRDefault="653D0CF8" w:rsidP="653D0CF8">
      <w:pPr>
        <w:spacing w:before="40" w:after="40" w:line="240" w:lineRule="auto"/>
        <w:rPr>
          <w:rFonts w:eastAsia="Arial" w:cs="Times New Roman"/>
          <w:noProof/>
          <w:sz w:val="20"/>
          <w:szCs w:val="20"/>
          <w:lang w:eastAsia="ja-JP"/>
        </w:rPr>
      </w:pPr>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D43D76" w:rsidRPr="00380B24" w14:paraId="688A621E" w14:textId="77777777" w:rsidTr="0C98A873">
        <w:tc>
          <w:tcPr>
            <w:tcW w:w="5000" w:type="pct"/>
            <w:shd w:val="clear" w:color="auto" w:fill="C6D9F1" w:themeFill="text2" w:themeFillTint="33"/>
          </w:tcPr>
          <w:p w14:paraId="0DD9687E" w14:textId="77777777" w:rsidR="00D43D76" w:rsidRPr="00380B24" w:rsidRDefault="00D43D76">
            <w:pPr>
              <w:spacing w:before="40" w:after="40"/>
              <w:rPr>
                <w:rFonts w:ascii="Arial" w:eastAsia="Arial" w:hAnsi="Arial" w:cs="Arial"/>
                <w:b/>
                <w:noProof/>
                <w:sz w:val="20"/>
              </w:rPr>
            </w:pPr>
            <w:r w:rsidRPr="00380B24">
              <w:rPr>
                <w:b/>
                <w:bCs/>
                <w:i/>
                <w:noProof/>
                <w:color w:val="000000" w:themeColor="text1"/>
                <w:sz w:val="20"/>
                <w:lang w:eastAsia="ja-JP"/>
              </w:rPr>
              <w:t>Evaluation results</w:t>
            </w:r>
          </w:p>
        </w:tc>
      </w:tr>
      <w:tr w:rsidR="00D43D76" w:rsidRPr="00380B24" w14:paraId="63F0E704" w14:textId="77777777" w:rsidTr="0C98A873">
        <w:tc>
          <w:tcPr>
            <w:tcW w:w="5000" w:type="pct"/>
            <w:shd w:val="clear" w:color="auto" w:fill="F2F2F2" w:themeFill="background1" w:themeFillShade="F2"/>
          </w:tcPr>
          <w:p w14:paraId="3D39C029" w14:textId="31E719C2" w:rsidR="00D43D76" w:rsidRPr="00380B24" w:rsidRDefault="5C545437" w:rsidP="0C98A873">
            <w:pPr>
              <w:rPr>
                <w:noProof/>
                <w:sz w:val="20"/>
                <w:lang w:eastAsia="ja-JP"/>
              </w:rPr>
            </w:pPr>
            <w:r w:rsidRPr="00380B24">
              <w:rPr>
                <w:noProof/>
                <w:sz w:val="20"/>
              </w:rPr>
              <w:t>ENISA</w:t>
            </w:r>
            <w:r w:rsidR="00A12133" w:rsidRPr="00380B24">
              <w:rPr>
                <w:noProof/>
                <w:sz w:val="20"/>
              </w:rPr>
              <w:t>’</w:t>
            </w:r>
            <w:r w:rsidRPr="00380B24">
              <w:rPr>
                <w:noProof/>
                <w:sz w:val="20"/>
              </w:rPr>
              <w:t>s significance in the cybersecurity domain is highlighted by its adaptability to evolving stakeholder needs and its ability to realign its focus to meet emerging developments.</w:t>
            </w:r>
            <w:r w:rsidRPr="00380B24">
              <w:rPr>
                <w:noProof/>
                <w:sz w:val="20"/>
                <w:lang w:eastAsia="ja-JP"/>
              </w:rPr>
              <w:t xml:space="preserve"> </w:t>
            </w:r>
            <w:r w:rsidR="19C88848" w:rsidRPr="00380B24">
              <w:rPr>
                <w:noProof/>
                <w:sz w:val="20"/>
                <w:lang w:eastAsia="ja-JP"/>
              </w:rPr>
              <w:t xml:space="preserve">ENISA reacted </w:t>
            </w:r>
            <w:r w:rsidR="00C00DCB" w:rsidRPr="00380B24">
              <w:rPr>
                <w:noProof/>
                <w:sz w:val="20"/>
                <w:lang w:eastAsia="ja-JP"/>
              </w:rPr>
              <w:t>successfully</w:t>
            </w:r>
            <w:r w:rsidR="19C88848" w:rsidRPr="00380B24">
              <w:rPr>
                <w:noProof/>
                <w:sz w:val="20"/>
                <w:lang w:eastAsia="ja-JP"/>
              </w:rPr>
              <w:t xml:space="preserve"> to changes in the cybersecurity environment, resulting in high levels of satisfaction among stakeholders. However, some expressed concerns about </w:t>
            </w:r>
            <w:r w:rsidR="00C00DCB" w:rsidRPr="00380B24">
              <w:rPr>
                <w:noProof/>
                <w:sz w:val="20"/>
                <w:lang w:eastAsia="ja-JP"/>
              </w:rPr>
              <w:t>ENISA</w:t>
            </w:r>
            <w:r w:rsidR="19C88848" w:rsidRPr="00380B24">
              <w:rPr>
                <w:noProof/>
                <w:sz w:val="20"/>
                <w:lang w:eastAsia="ja-JP"/>
              </w:rPr>
              <w:t>’s ability to fully address the rising cyber threats across Europe. National cybersecurity bodies and smaller Member States benefited from ENISA’s initiatives in building capacity and providing regulatory guidance. Nonetheless, there remain opportunities to strengthen ENISA’s relevance, particularly by taking a more proactive role in offering tools and support tailored to specific sectors. This is especially important for small and medium-sized enterprises</w:t>
            </w:r>
            <w:r w:rsidR="26AFBBC2" w:rsidRPr="00380B24">
              <w:rPr>
                <w:noProof/>
                <w:sz w:val="20"/>
                <w:lang w:eastAsia="ja-JP"/>
              </w:rPr>
              <w:t xml:space="preserve"> (SMEs)</w:t>
            </w:r>
            <w:r w:rsidR="19C88848" w:rsidRPr="00380B24">
              <w:rPr>
                <w:noProof/>
                <w:sz w:val="20"/>
                <w:lang w:eastAsia="ja-JP"/>
              </w:rPr>
              <w:t>, which face distinct needs and challenges.</w:t>
            </w:r>
            <w:r w:rsidR="48DF5856" w:rsidRPr="00380B24">
              <w:rPr>
                <w:noProof/>
                <w:sz w:val="20"/>
                <w:lang w:eastAsia="ja-JP"/>
              </w:rPr>
              <w:t xml:space="preserve"> </w:t>
            </w:r>
            <w:r w:rsidR="48DF5856" w:rsidRPr="00380B24">
              <w:rPr>
                <w:noProof/>
                <w:sz w:val="20"/>
              </w:rPr>
              <w:t xml:space="preserve">By revisiting priorities, </w:t>
            </w:r>
            <w:r w:rsidR="208CD201" w:rsidRPr="00380B24">
              <w:rPr>
                <w:noProof/>
                <w:sz w:val="20"/>
              </w:rPr>
              <w:t>improv</w:t>
            </w:r>
            <w:r w:rsidR="5AE10106" w:rsidRPr="00380B24">
              <w:rPr>
                <w:noProof/>
                <w:sz w:val="20"/>
              </w:rPr>
              <w:t>ing</w:t>
            </w:r>
            <w:r w:rsidR="208CD201" w:rsidRPr="00380B24">
              <w:rPr>
                <w:noProof/>
                <w:sz w:val="20"/>
              </w:rPr>
              <w:t xml:space="preserve"> its </w:t>
            </w:r>
            <w:r w:rsidR="5AE10106" w:rsidRPr="00380B24">
              <w:rPr>
                <w:noProof/>
                <w:sz w:val="20"/>
              </w:rPr>
              <w:t>communication</w:t>
            </w:r>
            <w:r w:rsidR="208CD201" w:rsidRPr="00380B24">
              <w:rPr>
                <w:noProof/>
                <w:sz w:val="20"/>
              </w:rPr>
              <w:t xml:space="preserve">, </w:t>
            </w:r>
            <w:r w:rsidR="48DF5856" w:rsidRPr="00380B24">
              <w:rPr>
                <w:noProof/>
                <w:sz w:val="20"/>
              </w:rPr>
              <w:t xml:space="preserve">streamlining processes, </w:t>
            </w:r>
            <w:r w:rsidR="00C00DCB" w:rsidRPr="00380B24">
              <w:rPr>
                <w:noProof/>
                <w:sz w:val="20"/>
              </w:rPr>
              <w:t xml:space="preserve">ensuring </w:t>
            </w:r>
            <w:r w:rsidR="1A5F0D69" w:rsidRPr="00380B24">
              <w:rPr>
                <w:noProof/>
                <w:sz w:val="20"/>
              </w:rPr>
              <w:t>adequate resources and, to a certain extent,</w:t>
            </w:r>
            <w:r w:rsidR="002F7A4D" w:rsidRPr="00380B24">
              <w:rPr>
                <w:noProof/>
                <w:sz w:val="20"/>
              </w:rPr>
              <w:t xml:space="preserve"> </w:t>
            </w:r>
            <w:r w:rsidR="48DF5856" w:rsidRPr="00380B24">
              <w:rPr>
                <w:noProof/>
                <w:sz w:val="20"/>
              </w:rPr>
              <w:t xml:space="preserve">efficiently </w:t>
            </w:r>
            <w:r w:rsidR="29C52A02" w:rsidRPr="00380B24">
              <w:rPr>
                <w:noProof/>
                <w:sz w:val="20"/>
              </w:rPr>
              <w:t>utili</w:t>
            </w:r>
            <w:r w:rsidR="18D51344" w:rsidRPr="00380B24">
              <w:rPr>
                <w:noProof/>
                <w:sz w:val="20"/>
              </w:rPr>
              <w:t>s</w:t>
            </w:r>
            <w:r w:rsidR="29C52A02" w:rsidRPr="00380B24">
              <w:rPr>
                <w:noProof/>
                <w:sz w:val="20"/>
              </w:rPr>
              <w:t>ing</w:t>
            </w:r>
            <w:r w:rsidR="48DF5856" w:rsidRPr="00380B24">
              <w:rPr>
                <w:noProof/>
                <w:sz w:val="20"/>
              </w:rPr>
              <w:t xml:space="preserve"> existing resources, ENISA can strengthen its foundational role within Europe</w:t>
            </w:r>
            <w:r w:rsidR="00A12133" w:rsidRPr="00380B24">
              <w:rPr>
                <w:noProof/>
                <w:sz w:val="20"/>
              </w:rPr>
              <w:t>’</w:t>
            </w:r>
            <w:r w:rsidR="48DF5856" w:rsidRPr="00380B24">
              <w:rPr>
                <w:noProof/>
                <w:sz w:val="20"/>
              </w:rPr>
              <w:t xml:space="preserve">s cybersecurity framework and </w:t>
            </w:r>
            <w:r w:rsidR="00C00DCB" w:rsidRPr="00380B24">
              <w:rPr>
                <w:noProof/>
                <w:sz w:val="20"/>
              </w:rPr>
              <w:t xml:space="preserve">better </w:t>
            </w:r>
            <w:r w:rsidR="48DF5856" w:rsidRPr="00380B24">
              <w:rPr>
                <w:noProof/>
                <w:sz w:val="20"/>
              </w:rPr>
              <w:t>align with the dynamic demands of the European cybersecurity landscape.</w:t>
            </w:r>
          </w:p>
          <w:p w14:paraId="1FE30985" w14:textId="5011D962" w:rsidR="00D43D76" w:rsidRPr="00380B24" w:rsidRDefault="00D43D76" w:rsidP="143D5D28">
            <w:pPr>
              <w:rPr>
                <w:noProof/>
              </w:rPr>
            </w:pPr>
          </w:p>
        </w:tc>
      </w:tr>
    </w:tbl>
    <w:p w14:paraId="2BDB6B08" w14:textId="77777777" w:rsidR="00D43D76" w:rsidRPr="00380B24" w:rsidRDefault="00D43D76" w:rsidP="00D43D76">
      <w:pPr>
        <w:spacing w:before="40" w:after="40" w:line="240" w:lineRule="auto"/>
        <w:rPr>
          <w:rFonts w:eastAsia="Arial" w:cs="Times New Roman"/>
          <w:noProof/>
          <w:szCs w:val="20"/>
          <w:lang w:eastAsia="ja-JP"/>
        </w:rPr>
      </w:pPr>
    </w:p>
    <w:p w14:paraId="1BA5DEEF" w14:textId="77777777" w:rsidR="00D43D76" w:rsidRPr="00380B24" w:rsidRDefault="00D43D76" w:rsidP="00D43D76">
      <w:pPr>
        <w:spacing w:before="40" w:after="40" w:line="240" w:lineRule="auto"/>
        <w:rPr>
          <w:rFonts w:eastAsia="Arial" w:cs="Times New Roman"/>
          <w:b/>
          <w:bCs/>
          <w:noProof/>
          <w:szCs w:val="20"/>
          <w:lang w:eastAsia="ja-JP"/>
        </w:rPr>
      </w:pPr>
      <w:r w:rsidRPr="00380B24">
        <w:rPr>
          <w:rFonts w:eastAsia="Arial" w:cs="Times New Roman"/>
          <w:b/>
          <w:bCs/>
          <w:noProof/>
          <w:szCs w:val="20"/>
          <w:lang w:eastAsia="ja-JP"/>
        </w:rPr>
        <w:t>ECCF</w:t>
      </w:r>
    </w:p>
    <w:tbl>
      <w:tblPr>
        <w:tblStyle w:val="Standardtableforma9"/>
        <w:tblW w:w="5000" w:type="pct"/>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3379"/>
        <w:gridCol w:w="4005"/>
        <w:gridCol w:w="7384"/>
      </w:tblGrid>
      <w:tr w:rsidR="00D43D76" w:rsidRPr="00380B24" w14:paraId="4693C29C" w14:textId="77777777" w:rsidTr="5EE4E8B7">
        <w:trPr>
          <w:cnfStyle w:val="100000000000" w:firstRow="1" w:lastRow="0" w:firstColumn="0" w:lastColumn="0" w:oddVBand="0" w:evenVBand="0" w:oddHBand="0" w:evenHBand="0" w:firstRowFirstColumn="0" w:firstRowLastColumn="0" w:lastRowFirstColumn="0" w:lastRowLastColumn="0"/>
          <w:trHeight w:val="56"/>
        </w:trPr>
        <w:tc>
          <w:tcPr>
            <w:tcW w:w="1144" w:type="pct"/>
            <w:shd w:val="clear" w:color="auto" w:fill="C6D9F1" w:themeFill="text2" w:themeFillTint="33"/>
          </w:tcPr>
          <w:p w14:paraId="4566462C" w14:textId="77777777" w:rsidR="00D43D76" w:rsidRPr="00380B24" w:rsidRDefault="00D43D76">
            <w:pPr>
              <w:spacing w:before="40" w:after="40"/>
              <w:rPr>
                <w:b/>
                <w:bCs/>
                <w:i/>
                <w:noProof/>
                <w:color w:val="000000" w:themeColor="text1"/>
                <w:sz w:val="20"/>
                <w:lang w:eastAsia="ja-JP"/>
              </w:rPr>
            </w:pPr>
            <w:r w:rsidRPr="00380B24">
              <w:rPr>
                <w:b/>
                <w:bCs/>
                <w:i/>
                <w:noProof/>
                <w:color w:val="000000" w:themeColor="text1"/>
                <w:sz w:val="20"/>
                <w:lang w:eastAsia="ja-JP"/>
              </w:rPr>
              <w:t>Relevance</w:t>
            </w:r>
          </w:p>
          <w:p w14:paraId="7F9EED88" w14:textId="2D5E7AB2" w:rsidR="00D43D76" w:rsidRPr="00380B24" w:rsidRDefault="3A9745BC" w:rsidP="5EE4E8B7">
            <w:pPr>
              <w:spacing w:before="40" w:after="40"/>
              <w:rPr>
                <w:b/>
                <w:bCs/>
                <w:noProof/>
                <w:color w:val="000000" w:themeColor="text1"/>
                <w:sz w:val="20"/>
                <w:lang w:eastAsia="ja-JP"/>
              </w:rPr>
            </w:pPr>
            <w:r w:rsidRPr="00380B24">
              <w:rPr>
                <w:b/>
                <w:bCs/>
                <w:noProof/>
                <w:color w:val="000000" w:themeColor="text1"/>
                <w:sz w:val="20"/>
                <w:lang w:eastAsia="ja-JP"/>
              </w:rPr>
              <w:t>EQ</w:t>
            </w:r>
            <w:r w:rsidR="44DC564F" w:rsidRPr="00380B24">
              <w:rPr>
                <w:b/>
                <w:bCs/>
                <w:noProof/>
                <w:color w:val="000000" w:themeColor="text1"/>
                <w:sz w:val="20"/>
                <w:lang w:eastAsia="ja-JP"/>
              </w:rPr>
              <w:t>4</w:t>
            </w:r>
            <w:r w:rsidRPr="00380B24">
              <w:rPr>
                <w:b/>
                <w:bCs/>
                <w:noProof/>
                <w:color w:val="000000" w:themeColor="text1"/>
                <w:sz w:val="20"/>
                <w:lang w:eastAsia="ja-JP"/>
              </w:rPr>
              <w:t>, ECCF</w:t>
            </w:r>
          </w:p>
        </w:tc>
        <w:tc>
          <w:tcPr>
            <w:tcW w:w="3856" w:type="pct"/>
            <w:gridSpan w:val="2"/>
            <w:shd w:val="clear" w:color="auto" w:fill="C6D9F1" w:themeFill="text2" w:themeFillTint="33"/>
          </w:tcPr>
          <w:p w14:paraId="0F0B7BA9" w14:textId="77777777" w:rsidR="00D43D76" w:rsidRPr="00380B24" w:rsidRDefault="00D43D76">
            <w:pPr>
              <w:spacing w:before="40" w:after="40"/>
              <w:rPr>
                <w:b/>
                <w:bCs/>
                <w:noProof/>
                <w:color w:val="000000" w:themeColor="text1"/>
                <w:sz w:val="20"/>
                <w:lang w:eastAsia="ja-JP"/>
              </w:rPr>
            </w:pPr>
            <w:r w:rsidRPr="00380B24">
              <w:rPr>
                <w:b/>
                <w:bCs/>
                <w:noProof/>
                <w:color w:val="000000" w:themeColor="text1"/>
                <w:sz w:val="20"/>
                <w:lang w:eastAsia="ja-JP"/>
              </w:rPr>
              <w:t>To what extent are the scope and objectives of the ECCF still relevant?</w:t>
            </w:r>
          </w:p>
        </w:tc>
      </w:tr>
      <w:tr w:rsidR="00D43D76" w:rsidRPr="00380B24" w14:paraId="14374D61" w14:textId="77777777" w:rsidTr="5EE4E8B7">
        <w:trPr>
          <w:trHeight w:val="229"/>
        </w:trPr>
        <w:tc>
          <w:tcPr>
            <w:tcW w:w="5000" w:type="pct"/>
            <w:gridSpan w:val="3"/>
            <w:shd w:val="clear" w:color="auto" w:fill="F2F2F2" w:themeFill="background1" w:themeFillShade="F2"/>
          </w:tcPr>
          <w:p w14:paraId="2D9DA7B3" w14:textId="77777777" w:rsidR="00D43D76" w:rsidRPr="00380B24" w:rsidRDefault="00D43D76">
            <w:pPr>
              <w:spacing w:before="40" w:after="40"/>
              <w:rPr>
                <w:b/>
                <w:caps/>
                <w:noProof/>
                <w:sz w:val="20"/>
                <w:lang w:eastAsia="ja-JP"/>
              </w:rPr>
            </w:pPr>
            <w:r w:rsidRPr="00380B24">
              <w:rPr>
                <w:b/>
                <w:caps/>
                <w:noProof/>
                <w:sz w:val="20"/>
                <w:lang w:eastAsia="ja-JP"/>
              </w:rPr>
              <w:t>Operational questions</w:t>
            </w:r>
          </w:p>
        </w:tc>
      </w:tr>
      <w:tr w:rsidR="00D43D76" w:rsidRPr="00380B24" w14:paraId="7E25868C" w14:textId="77777777" w:rsidTr="5EE4E8B7">
        <w:tc>
          <w:tcPr>
            <w:tcW w:w="5000" w:type="pct"/>
            <w:gridSpan w:val="3"/>
            <w:shd w:val="clear" w:color="auto" w:fill="F2F2F2" w:themeFill="background1" w:themeFillShade="F2"/>
          </w:tcPr>
          <w:p w14:paraId="28A0436D" w14:textId="117F9B29" w:rsidR="00D43D76" w:rsidRPr="00380B24" w:rsidRDefault="00D43D76" w:rsidP="00EF1EE7">
            <w:pPr>
              <w:numPr>
                <w:ilvl w:val="0"/>
                <w:numId w:val="41"/>
              </w:numPr>
              <w:spacing w:before="40" w:after="40"/>
              <w:contextualSpacing/>
              <w:jc w:val="both"/>
              <w:rPr>
                <w:noProof/>
                <w:sz w:val="20"/>
                <w:lang w:eastAsia="ja-JP"/>
              </w:rPr>
            </w:pPr>
            <w:r w:rsidRPr="00380B24">
              <w:rPr>
                <w:noProof/>
                <w:sz w:val="20"/>
                <w:lang w:eastAsia="ja-JP"/>
              </w:rPr>
              <w:t>O</w:t>
            </w:r>
            <w:r w:rsidR="00C00DCB" w:rsidRPr="00380B24">
              <w:rPr>
                <w:noProof/>
                <w:sz w:val="20"/>
                <w:lang w:eastAsia="ja-JP"/>
              </w:rPr>
              <w:t>Q</w:t>
            </w:r>
            <w:r w:rsidRPr="00380B24">
              <w:rPr>
                <w:noProof/>
                <w:sz w:val="20"/>
                <w:lang w:eastAsia="ja-JP"/>
              </w:rPr>
              <w:t xml:space="preserve">1: To what extent </w:t>
            </w:r>
            <w:r w:rsidR="00C00DCB" w:rsidRPr="00380B24">
              <w:rPr>
                <w:noProof/>
                <w:sz w:val="20"/>
                <w:lang w:eastAsia="ja-JP"/>
              </w:rPr>
              <w:t xml:space="preserve">are </w:t>
            </w:r>
            <w:r w:rsidRPr="00380B24">
              <w:rPr>
                <w:noProof/>
                <w:sz w:val="20"/>
                <w:lang w:eastAsia="ja-JP"/>
              </w:rPr>
              <w:t xml:space="preserve">the objectives of the ECCF </w:t>
            </w:r>
            <w:r w:rsidR="00C00DCB" w:rsidRPr="00380B24">
              <w:rPr>
                <w:noProof/>
                <w:sz w:val="20"/>
                <w:lang w:eastAsia="ja-JP"/>
              </w:rPr>
              <w:t xml:space="preserve">still </w:t>
            </w:r>
            <w:r w:rsidRPr="00380B24">
              <w:rPr>
                <w:noProof/>
                <w:sz w:val="20"/>
                <w:lang w:eastAsia="ja-JP"/>
              </w:rPr>
              <w:t>relevant for addressing the cybersecurity threat landscape?</w:t>
            </w:r>
          </w:p>
          <w:p w14:paraId="2747877D" w14:textId="59DDEED0" w:rsidR="00D43D76" w:rsidRPr="00380B24" w:rsidRDefault="00D43D76" w:rsidP="00EF1EE7">
            <w:pPr>
              <w:numPr>
                <w:ilvl w:val="0"/>
                <w:numId w:val="41"/>
              </w:numPr>
              <w:spacing w:before="40" w:after="40"/>
              <w:contextualSpacing/>
              <w:jc w:val="both"/>
              <w:rPr>
                <w:noProof/>
                <w:sz w:val="20"/>
                <w:lang w:eastAsia="ja-JP"/>
              </w:rPr>
            </w:pPr>
            <w:r w:rsidRPr="00380B24">
              <w:rPr>
                <w:noProof/>
                <w:sz w:val="20"/>
                <w:lang w:eastAsia="ja-JP"/>
              </w:rPr>
              <w:t>O</w:t>
            </w:r>
            <w:r w:rsidR="00C00DCB" w:rsidRPr="00380B24">
              <w:rPr>
                <w:noProof/>
                <w:sz w:val="20"/>
                <w:lang w:eastAsia="ja-JP"/>
              </w:rPr>
              <w:t>Q</w:t>
            </w:r>
            <w:r w:rsidRPr="00380B24">
              <w:rPr>
                <w:noProof/>
                <w:sz w:val="20"/>
                <w:lang w:eastAsia="ja-JP"/>
              </w:rPr>
              <w:t xml:space="preserve">2: To what extent </w:t>
            </w:r>
            <w:r w:rsidR="00C00DCB" w:rsidRPr="00380B24">
              <w:rPr>
                <w:noProof/>
                <w:sz w:val="20"/>
                <w:lang w:eastAsia="ja-JP"/>
              </w:rPr>
              <w:t xml:space="preserve">are </w:t>
            </w:r>
            <w:r w:rsidRPr="00380B24">
              <w:rPr>
                <w:noProof/>
                <w:sz w:val="20"/>
                <w:lang w:eastAsia="ja-JP"/>
              </w:rPr>
              <w:t xml:space="preserve">the objectives of the ECCF </w:t>
            </w:r>
            <w:r w:rsidR="00C00DCB" w:rsidRPr="00380B24">
              <w:rPr>
                <w:noProof/>
                <w:sz w:val="20"/>
                <w:lang w:eastAsia="ja-JP"/>
              </w:rPr>
              <w:t xml:space="preserve">still </w:t>
            </w:r>
            <w:r w:rsidRPr="00380B24">
              <w:rPr>
                <w:noProof/>
                <w:sz w:val="20"/>
                <w:lang w:eastAsia="ja-JP"/>
              </w:rPr>
              <w:t>relevant considering how the EU policy context has changed since its adoption?</w:t>
            </w:r>
          </w:p>
        </w:tc>
      </w:tr>
      <w:tr w:rsidR="00D43D76" w:rsidRPr="00380B24" w14:paraId="3816BEB4" w14:textId="77777777" w:rsidTr="5EE4E8B7">
        <w:tc>
          <w:tcPr>
            <w:tcW w:w="5000" w:type="pct"/>
            <w:gridSpan w:val="3"/>
            <w:shd w:val="clear" w:color="auto" w:fill="F2F2F2" w:themeFill="background1" w:themeFillShade="F2"/>
          </w:tcPr>
          <w:p w14:paraId="00A79549" w14:textId="77777777" w:rsidR="00D43D76" w:rsidRPr="00380B24" w:rsidRDefault="00D43D76">
            <w:pPr>
              <w:spacing w:before="40" w:after="40"/>
              <w:rPr>
                <w:noProof/>
                <w:sz w:val="20"/>
                <w:lang w:eastAsia="ja-JP"/>
              </w:rPr>
            </w:pPr>
            <w:r w:rsidRPr="00380B24">
              <w:rPr>
                <w:b/>
                <w:caps/>
                <w:noProof/>
                <w:sz w:val="20"/>
                <w:lang w:eastAsia="ja-JP"/>
              </w:rPr>
              <w:t>Judgement criteria and INDICATORS</w:t>
            </w:r>
          </w:p>
        </w:tc>
      </w:tr>
      <w:tr w:rsidR="00D43D76" w:rsidRPr="00380B24" w14:paraId="7760C7C2" w14:textId="77777777" w:rsidTr="5EE4E8B7">
        <w:tc>
          <w:tcPr>
            <w:tcW w:w="2500" w:type="pct"/>
            <w:gridSpan w:val="2"/>
            <w:shd w:val="clear" w:color="auto" w:fill="F2F2F2" w:themeFill="background1" w:themeFillShade="F2"/>
          </w:tcPr>
          <w:p w14:paraId="5B9EC72C" w14:textId="77777777" w:rsidR="00D43D76" w:rsidRPr="00380B24" w:rsidRDefault="00D43D76">
            <w:pPr>
              <w:spacing w:before="40" w:after="40"/>
              <w:rPr>
                <w:noProof/>
                <w:sz w:val="20"/>
                <w:lang w:eastAsia="ja-JP"/>
              </w:rPr>
            </w:pPr>
            <w:r w:rsidRPr="00380B24">
              <w:rPr>
                <w:noProof/>
                <w:sz w:val="20"/>
                <w:lang w:eastAsia="ja-JP"/>
              </w:rPr>
              <w:t>OQ1: The ECCF is still needed to tackle cybersecurity threats to the EU.</w:t>
            </w:r>
          </w:p>
        </w:tc>
        <w:tc>
          <w:tcPr>
            <w:tcW w:w="2500" w:type="pct"/>
            <w:shd w:val="clear" w:color="auto" w:fill="F2F2F2" w:themeFill="background1" w:themeFillShade="F2"/>
          </w:tcPr>
          <w:p w14:paraId="754BC8BC" w14:textId="77777777" w:rsidR="00D43D76" w:rsidRPr="00380B24" w:rsidRDefault="00D43D76">
            <w:pPr>
              <w:spacing w:before="40" w:after="40"/>
              <w:rPr>
                <w:noProof/>
                <w:sz w:val="20"/>
                <w:lang w:eastAsia="ja-JP"/>
              </w:rPr>
            </w:pPr>
            <w:r w:rsidRPr="00380B24">
              <w:rPr>
                <w:noProof/>
                <w:sz w:val="20"/>
                <w:lang w:eastAsia="ja-JP"/>
              </w:rPr>
              <w:t>Number of ECCF objectives which are still relevant in the current threat landscape.</w:t>
            </w:r>
          </w:p>
        </w:tc>
      </w:tr>
      <w:tr w:rsidR="00D43D76" w:rsidRPr="00380B24" w14:paraId="34316964" w14:textId="77777777" w:rsidTr="5EE4E8B7">
        <w:tc>
          <w:tcPr>
            <w:tcW w:w="2500" w:type="pct"/>
            <w:gridSpan w:val="2"/>
            <w:shd w:val="clear" w:color="auto" w:fill="F2F2F2" w:themeFill="background1" w:themeFillShade="F2"/>
          </w:tcPr>
          <w:p w14:paraId="56DC5A3B" w14:textId="321F994D" w:rsidR="00D43D76" w:rsidRPr="00380B24" w:rsidRDefault="00D43D76">
            <w:pPr>
              <w:spacing w:before="40" w:after="40"/>
              <w:rPr>
                <w:noProof/>
                <w:sz w:val="20"/>
                <w:lang w:eastAsia="ja-JP"/>
              </w:rPr>
            </w:pPr>
            <w:r w:rsidRPr="00380B24">
              <w:rPr>
                <w:noProof/>
                <w:sz w:val="20"/>
                <w:lang w:eastAsia="ja-JP"/>
              </w:rPr>
              <w:t xml:space="preserve">OQ2: The ECCF is still needed despite the EU policy and programmes implemented </w:t>
            </w:r>
            <w:r w:rsidR="00C00DCB" w:rsidRPr="00380B24">
              <w:rPr>
                <w:noProof/>
                <w:sz w:val="20"/>
                <w:lang w:eastAsia="ja-JP"/>
              </w:rPr>
              <w:t xml:space="preserve">since </w:t>
            </w:r>
            <w:r w:rsidRPr="00380B24">
              <w:rPr>
                <w:noProof/>
                <w:sz w:val="20"/>
                <w:lang w:eastAsia="ja-JP"/>
              </w:rPr>
              <w:t>its introduction.</w:t>
            </w:r>
          </w:p>
        </w:tc>
        <w:tc>
          <w:tcPr>
            <w:tcW w:w="2500" w:type="pct"/>
            <w:shd w:val="clear" w:color="auto" w:fill="F2F2F2" w:themeFill="background1" w:themeFillShade="F2"/>
          </w:tcPr>
          <w:p w14:paraId="5E7E73E8" w14:textId="633F861E" w:rsidR="00D43D76" w:rsidRPr="00380B24" w:rsidRDefault="3A9745BC" w:rsidP="5EE4E8B7">
            <w:pPr>
              <w:spacing w:before="40" w:after="40"/>
              <w:rPr>
                <w:noProof/>
                <w:sz w:val="20"/>
                <w:lang w:eastAsia="ja-JP"/>
              </w:rPr>
            </w:pPr>
            <w:r w:rsidRPr="00380B24">
              <w:rPr>
                <w:noProof/>
                <w:sz w:val="20"/>
                <w:lang w:eastAsia="ja-JP"/>
              </w:rPr>
              <w:t>Number of objectives which are still relevant after the introduction of the NIS</w:t>
            </w:r>
            <w:r w:rsidR="00C00DCB" w:rsidRPr="00380B24">
              <w:rPr>
                <w:noProof/>
                <w:sz w:val="20"/>
                <w:lang w:eastAsia="ja-JP"/>
              </w:rPr>
              <w:t>2</w:t>
            </w:r>
            <w:r w:rsidRPr="00380B24">
              <w:rPr>
                <w:noProof/>
                <w:sz w:val="20"/>
                <w:lang w:eastAsia="ja-JP"/>
              </w:rPr>
              <w:t xml:space="preserve"> Directive, the European Cybersecurity Competence Centre and Network, the EU cybersecurity strategy and the Digital Europe </w:t>
            </w:r>
            <w:r w:rsidR="00C00DCB" w:rsidRPr="00380B24">
              <w:rPr>
                <w:noProof/>
                <w:sz w:val="20"/>
                <w:lang w:eastAsia="ja-JP"/>
              </w:rPr>
              <w:t>p</w:t>
            </w:r>
            <w:r w:rsidRPr="00380B24">
              <w:rPr>
                <w:noProof/>
                <w:sz w:val="20"/>
                <w:lang w:eastAsia="ja-JP"/>
              </w:rPr>
              <w:t>rogramme as well as the proposal</w:t>
            </w:r>
            <w:r w:rsidR="6A4C9CAD" w:rsidRPr="00380B24">
              <w:rPr>
                <w:noProof/>
                <w:sz w:val="20"/>
                <w:lang w:eastAsia="ja-JP"/>
              </w:rPr>
              <w:t>s</w:t>
            </w:r>
            <w:r w:rsidRPr="00380B24">
              <w:rPr>
                <w:noProof/>
                <w:sz w:val="20"/>
                <w:lang w:eastAsia="ja-JP"/>
              </w:rPr>
              <w:t xml:space="preserve"> for a </w:t>
            </w:r>
            <w:r w:rsidR="1AB8D727" w:rsidRPr="00380B24">
              <w:rPr>
                <w:noProof/>
                <w:sz w:val="20"/>
                <w:lang w:eastAsia="ja-JP"/>
              </w:rPr>
              <w:t>CRA</w:t>
            </w:r>
            <w:r w:rsidRPr="00380B24">
              <w:rPr>
                <w:noProof/>
                <w:sz w:val="20"/>
                <w:lang w:eastAsia="ja-JP"/>
              </w:rPr>
              <w:t xml:space="preserve"> and a Cyber</w:t>
            </w:r>
            <w:r w:rsidR="68E33404" w:rsidRPr="00380B24">
              <w:rPr>
                <w:noProof/>
                <w:sz w:val="20"/>
                <w:lang w:eastAsia="ja-JP"/>
              </w:rPr>
              <w:t xml:space="preserve"> S</w:t>
            </w:r>
            <w:r w:rsidRPr="00380B24">
              <w:rPr>
                <w:noProof/>
                <w:sz w:val="20"/>
                <w:lang w:eastAsia="ja-JP"/>
              </w:rPr>
              <w:t>olidarity Act.</w:t>
            </w:r>
          </w:p>
        </w:tc>
      </w:tr>
      <w:tr w:rsidR="00D43D76" w:rsidRPr="00380B24" w14:paraId="631368FB" w14:textId="77777777" w:rsidTr="5EE4E8B7">
        <w:tc>
          <w:tcPr>
            <w:tcW w:w="5000" w:type="pct"/>
            <w:gridSpan w:val="3"/>
            <w:shd w:val="clear" w:color="auto" w:fill="F2F2F2" w:themeFill="background1" w:themeFillShade="F2"/>
          </w:tcPr>
          <w:p w14:paraId="66A5008F" w14:textId="77777777" w:rsidR="00D43D76" w:rsidRPr="00380B24" w:rsidRDefault="00D43D76">
            <w:pPr>
              <w:spacing w:before="40" w:after="40"/>
              <w:rPr>
                <w:noProof/>
                <w:sz w:val="20"/>
                <w:lang w:eastAsia="ja-JP"/>
              </w:rPr>
            </w:pPr>
            <w:r w:rsidRPr="00380B24">
              <w:rPr>
                <w:b/>
                <w:caps/>
                <w:noProof/>
                <w:sz w:val="20"/>
                <w:lang w:eastAsia="ja-JP"/>
              </w:rPr>
              <w:t>Data sources</w:t>
            </w:r>
          </w:p>
        </w:tc>
      </w:tr>
      <w:tr w:rsidR="00D43D76" w:rsidRPr="00380B24" w14:paraId="2E303C5F" w14:textId="77777777" w:rsidTr="5EE4E8B7">
        <w:tc>
          <w:tcPr>
            <w:tcW w:w="5000" w:type="pct"/>
            <w:gridSpan w:val="3"/>
            <w:shd w:val="clear" w:color="auto" w:fill="F2F2F2" w:themeFill="background1" w:themeFillShade="F2"/>
          </w:tcPr>
          <w:p w14:paraId="7AAF48C3" w14:textId="77777777" w:rsidR="00D43D76" w:rsidRPr="00380B24" w:rsidRDefault="00D43D76" w:rsidP="00EF1EE7">
            <w:pPr>
              <w:numPr>
                <w:ilvl w:val="0"/>
                <w:numId w:val="42"/>
              </w:numPr>
              <w:spacing w:before="40" w:after="40"/>
              <w:contextualSpacing/>
              <w:jc w:val="both"/>
              <w:rPr>
                <w:noProof/>
                <w:sz w:val="20"/>
                <w:lang w:eastAsia="ja-JP"/>
              </w:rPr>
            </w:pPr>
            <w:r w:rsidRPr="00380B24">
              <w:rPr>
                <w:noProof/>
                <w:sz w:val="20"/>
                <w:lang w:eastAsia="ja-JP"/>
              </w:rPr>
              <w:t>Desk research</w:t>
            </w:r>
          </w:p>
          <w:p w14:paraId="31874A0A" w14:textId="77777777" w:rsidR="00D43D76" w:rsidRPr="00380B24" w:rsidRDefault="00D43D76" w:rsidP="00EF1EE7">
            <w:pPr>
              <w:numPr>
                <w:ilvl w:val="0"/>
                <w:numId w:val="42"/>
              </w:numPr>
              <w:spacing w:before="40" w:after="40"/>
              <w:contextualSpacing/>
              <w:jc w:val="both"/>
              <w:rPr>
                <w:noProof/>
                <w:sz w:val="20"/>
                <w:lang w:eastAsia="ja-JP"/>
              </w:rPr>
            </w:pPr>
            <w:r w:rsidRPr="00380B24">
              <w:rPr>
                <w:noProof/>
                <w:sz w:val="20"/>
                <w:lang w:eastAsia="ja-JP"/>
              </w:rPr>
              <w:t>Interviews</w:t>
            </w:r>
          </w:p>
        </w:tc>
      </w:tr>
    </w:tbl>
    <w:p w14:paraId="0B88E115" w14:textId="77777777" w:rsidR="00D43D76" w:rsidRPr="00380B24" w:rsidRDefault="00D43D76" w:rsidP="00D43D76">
      <w:pPr>
        <w:spacing w:before="40" w:after="40" w:line="240" w:lineRule="auto"/>
        <w:rPr>
          <w:rFonts w:eastAsia="Arial" w:cs="Times New Roman"/>
          <w:noProof/>
          <w:sz w:val="20"/>
          <w:szCs w:val="20"/>
          <w:lang w:eastAsia="ja-JP"/>
        </w:rPr>
      </w:pPr>
    </w:p>
    <w:tbl>
      <w:tblPr>
        <w:tblStyle w:val="Standardtableforma9"/>
        <w:tblW w:w="5000" w:type="pct"/>
        <w:jc w:val="center"/>
        <w:tblBorders>
          <w:top w:val="double" w:sz="4" w:space="0" w:color="auto"/>
          <w:left w:val="double" w:sz="4" w:space="0" w:color="auto"/>
          <w:bottom w:val="double" w:sz="4" w:space="0" w:color="auto"/>
          <w:right w:val="double" w:sz="4" w:space="0" w:color="auto"/>
          <w:insideH w:val="single" w:sz="4" w:space="0" w:color="FFFFFF"/>
          <w:insideV w:val="single" w:sz="4" w:space="0" w:color="FFFFFF"/>
        </w:tblBorders>
        <w:tblLook w:val="04A0" w:firstRow="1" w:lastRow="0" w:firstColumn="1" w:lastColumn="0" w:noHBand="0" w:noVBand="1"/>
      </w:tblPr>
      <w:tblGrid>
        <w:gridCol w:w="5547"/>
        <w:gridCol w:w="1760"/>
        <w:gridCol w:w="7461"/>
      </w:tblGrid>
      <w:tr w:rsidR="00D43D76" w:rsidRPr="00380B24" w14:paraId="15B902E8" w14:textId="77777777" w:rsidTr="5EE4E8B7">
        <w:trPr>
          <w:cnfStyle w:val="100000000000" w:firstRow="1" w:lastRow="0" w:firstColumn="0" w:lastColumn="0" w:oddVBand="0" w:evenVBand="0" w:oddHBand="0" w:evenHBand="0" w:firstRowFirstColumn="0" w:firstRowLastColumn="0" w:lastRowFirstColumn="0" w:lastRowLastColumn="0"/>
          <w:trHeight w:val="56"/>
          <w:jc w:val="center"/>
        </w:trPr>
        <w:tc>
          <w:tcPr>
            <w:tcW w:w="1878" w:type="pct"/>
            <w:shd w:val="clear" w:color="auto" w:fill="C6D9F1" w:themeFill="text2" w:themeFillTint="33"/>
          </w:tcPr>
          <w:p w14:paraId="1D2F8A91" w14:textId="77777777" w:rsidR="00D43D76" w:rsidRPr="00380B24" w:rsidRDefault="00D43D76">
            <w:pPr>
              <w:spacing w:before="40" w:after="40"/>
              <w:rPr>
                <w:b/>
                <w:bCs/>
                <w:i/>
                <w:noProof/>
                <w:color w:val="000000" w:themeColor="text1"/>
                <w:sz w:val="20"/>
                <w:lang w:eastAsia="ja-JP"/>
              </w:rPr>
            </w:pPr>
            <w:r w:rsidRPr="00380B24">
              <w:rPr>
                <w:b/>
                <w:bCs/>
                <w:i/>
                <w:noProof/>
                <w:color w:val="000000" w:themeColor="text1"/>
                <w:sz w:val="20"/>
                <w:lang w:eastAsia="ja-JP"/>
              </w:rPr>
              <w:t>Relevance</w:t>
            </w:r>
          </w:p>
          <w:p w14:paraId="43E3AF66" w14:textId="29DD879B" w:rsidR="00D43D76" w:rsidRPr="00380B24" w:rsidRDefault="3A9745BC" w:rsidP="5EE4E8B7">
            <w:pPr>
              <w:spacing w:before="40" w:after="40"/>
              <w:rPr>
                <w:b/>
                <w:bCs/>
                <w:noProof/>
                <w:color w:val="000000" w:themeColor="text1"/>
                <w:sz w:val="20"/>
                <w:lang w:eastAsia="ja-JP"/>
              </w:rPr>
            </w:pPr>
            <w:r w:rsidRPr="00380B24">
              <w:rPr>
                <w:b/>
                <w:bCs/>
                <w:noProof/>
                <w:color w:val="000000" w:themeColor="text1"/>
                <w:sz w:val="20"/>
                <w:lang w:eastAsia="ja-JP"/>
              </w:rPr>
              <w:t>EQ</w:t>
            </w:r>
            <w:r w:rsidR="6B52AF20" w:rsidRPr="00380B24">
              <w:rPr>
                <w:b/>
                <w:bCs/>
                <w:noProof/>
                <w:color w:val="000000" w:themeColor="text1"/>
                <w:sz w:val="20"/>
                <w:lang w:eastAsia="ja-JP"/>
              </w:rPr>
              <w:t>5</w:t>
            </w:r>
            <w:r w:rsidRPr="00380B24">
              <w:rPr>
                <w:b/>
                <w:bCs/>
                <w:noProof/>
                <w:color w:val="000000" w:themeColor="text1"/>
                <w:sz w:val="20"/>
                <w:lang w:eastAsia="ja-JP"/>
              </w:rPr>
              <w:t>, ECCF</w:t>
            </w:r>
          </w:p>
        </w:tc>
        <w:tc>
          <w:tcPr>
            <w:tcW w:w="3122" w:type="pct"/>
            <w:gridSpan w:val="2"/>
            <w:shd w:val="clear" w:color="auto" w:fill="C6D9F1" w:themeFill="text2" w:themeFillTint="33"/>
          </w:tcPr>
          <w:p w14:paraId="10CCA3EA" w14:textId="53BE367B" w:rsidR="00D43D76" w:rsidRPr="00380B24" w:rsidRDefault="00D43D76">
            <w:pPr>
              <w:spacing w:before="40" w:after="40"/>
              <w:rPr>
                <w:b/>
                <w:bCs/>
                <w:noProof/>
                <w:color w:val="000000" w:themeColor="text1"/>
                <w:sz w:val="20"/>
                <w:lang w:eastAsia="ja-JP"/>
              </w:rPr>
            </w:pPr>
            <w:r w:rsidRPr="00380B24">
              <w:rPr>
                <w:b/>
                <w:bCs/>
                <w:noProof/>
                <w:color w:val="000000" w:themeColor="text1"/>
                <w:sz w:val="20"/>
                <w:lang w:eastAsia="ja-JP"/>
              </w:rPr>
              <w:t xml:space="preserve">To what extent is the ECCF still relevant </w:t>
            </w:r>
            <w:r w:rsidR="009A7738" w:rsidRPr="00380B24">
              <w:rPr>
                <w:b/>
                <w:bCs/>
                <w:noProof/>
                <w:color w:val="000000" w:themeColor="text1"/>
                <w:sz w:val="20"/>
                <w:lang w:eastAsia="ja-JP"/>
              </w:rPr>
              <w:t xml:space="preserve">in terms of </w:t>
            </w:r>
            <w:r w:rsidRPr="00380B24">
              <w:rPr>
                <w:b/>
                <w:bCs/>
                <w:noProof/>
                <w:color w:val="000000" w:themeColor="text1"/>
                <w:sz w:val="20"/>
                <w:lang w:eastAsia="ja-JP"/>
              </w:rPr>
              <w:t>achiev</w:t>
            </w:r>
            <w:r w:rsidR="009A7738" w:rsidRPr="00380B24">
              <w:rPr>
                <w:b/>
                <w:bCs/>
                <w:noProof/>
                <w:color w:val="000000" w:themeColor="text1"/>
                <w:sz w:val="20"/>
                <w:lang w:eastAsia="ja-JP"/>
              </w:rPr>
              <w:t>ing</w:t>
            </w:r>
            <w:r w:rsidRPr="00380B24">
              <w:rPr>
                <w:b/>
                <w:bCs/>
                <w:noProof/>
                <w:color w:val="000000" w:themeColor="text1"/>
                <w:sz w:val="20"/>
                <w:lang w:eastAsia="ja-JP"/>
              </w:rPr>
              <w:t xml:space="preserve"> its objectives?</w:t>
            </w:r>
          </w:p>
        </w:tc>
      </w:tr>
      <w:tr w:rsidR="00D43D76" w:rsidRPr="00380B24" w14:paraId="287B8069" w14:textId="77777777" w:rsidTr="5EE4E8B7">
        <w:trPr>
          <w:trHeight w:val="229"/>
          <w:jc w:val="center"/>
        </w:trPr>
        <w:tc>
          <w:tcPr>
            <w:tcW w:w="5000" w:type="pct"/>
            <w:gridSpan w:val="3"/>
            <w:shd w:val="clear" w:color="auto" w:fill="F2F2F2" w:themeFill="background1" w:themeFillShade="F2"/>
          </w:tcPr>
          <w:p w14:paraId="75B128EA" w14:textId="77777777" w:rsidR="00D43D76" w:rsidRPr="00380B24" w:rsidRDefault="00D43D76">
            <w:pPr>
              <w:spacing w:before="40" w:after="40"/>
              <w:rPr>
                <w:b/>
                <w:caps/>
                <w:noProof/>
                <w:sz w:val="20"/>
                <w:lang w:eastAsia="ja-JP"/>
              </w:rPr>
            </w:pPr>
            <w:r w:rsidRPr="00380B24">
              <w:rPr>
                <w:b/>
                <w:caps/>
                <w:noProof/>
                <w:sz w:val="20"/>
                <w:lang w:eastAsia="ja-JP"/>
              </w:rPr>
              <w:t>Operational questions</w:t>
            </w:r>
          </w:p>
        </w:tc>
      </w:tr>
      <w:tr w:rsidR="00D43D76" w:rsidRPr="00380B24" w14:paraId="3C1FB68A" w14:textId="77777777" w:rsidTr="5EE4E8B7">
        <w:trPr>
          <w:jc w:val="center"/>
        </w:trPr>
        <w:tc>
          <w:tcPr>
            <w:tcW w:w="5000" w:type="pct"/>
            <w:gridSpan w:val="3"/>
            <w:shd w:val="clear" w:color="auto" w:fill="F2F2F2" w:themeFill="background1" w:themeFillShade="F2"/>
          </w:tcPr>
          <w:p w14:paraId="24FA0919" w14:textId="56248932" w:rsidR="00D43D76" w:rsidRPr="00380B24" w:rsidRDefault="00D43D76" w:rsidP="00EF1EE7">
            <w:pPr>
              <w:numPr>
                <w:ilvl w:val="0"/>
                <w:numId w:val="43"/>
              </w:numPr>
              <w:spacing w:before="40" w:after="40"/>
              <w:contextualSpacing/>
              <w:jc w:val="both"/>
              <w:rPr>
                <w:noProof/>
                <w:sz w:val="20"/>
                <w:lang w:eastAsia="ja-JP"/>
              </w:rPr>
            </w:pPr>
            <w:r w:rsidRPr="00380B24">
              <w:rPr>
                <w:noProof/>
                <w:sz w:val="20"/>
                <w:lang w:eastAsia="ja-JP"/>
              </w:rPr>
              <w:t>O</w:t>
            </w:r>
            <w:r w:rsidR="009A7738" w:rsidRPr="00380B24">
              <w:rPr>
                <w:noProof/>
                <w:sz w:val="20"/>
                <w:lang w:eastAsia="ja-JP"/>
              </w:rPr>
              <w:t>Q</w:t>
            </w:r>
            <w:r w:rsidRPr="00380B24">
              <w:rPr>
                <w:noProof/>
                <w:sz w:val="20"/>
                <w:lang w:eastAsia="ja-JP"/>
              </w:rPr>
              <w:t xml:space="preserve">1: Are the features of the ECCF (schemes and procedures) envisaged in the Cybersecurity Act still relevant </w:t>
            </w:r>
            <w:r w:rsidR="009A7738" w:rsidRPr="00380B24">
              <w:rPr>
                <w:noProof/>
                <w:sz w:val="20"/>
                <w:lang w:eastAsia="ja-JP"/>
              </w:rPr>
              <w:t xml:space="preserve">in terms of </w:t>
            </w:r>
            <w:r w:rsidRPr="00380B24">
              <w:rPr>
                <w:noProof/>
                <w:sz w:val="20"/>
                <w:lang w:eastAsia="ja-JP"/>
              </w:rPr>
              <w:t>fulfil</w:t>
            </w:r>
            <w:r w:rsidR="009A7738" w:rsidRPr="00380B24">
              <w:rPr>
                <w:noProof/>
                <w:sz w:val="20"/>
                <w:lang w:eastAsia="ja-JP"/>
              </w:rPr>
              <w:t>ling</w:t>
            </w:r>
            <w:r w:rsidRPr="00380B24">
              <w:rPr>
                <w:noProof/>
                <w:sz w:val="20"/>
                <w:lang w:eastAsia="ja-JP"/>
              </w:rPr>
              <w:t xml:space="preserve"> its objectives in the current threat landscape?</w:t>
            </w:r>
          </w:p>
          <w:p w14:paraId="273BCC77" w14:textId="0DCBB511" w:rsidR="00D43D76" w:rsidRPr="00380B24" w:rsidRDefault="00D43D76" w:rsidP="00EF1EE7">
            <w:pPr>
              <w:numPr>
                <w:ilvl w:val="0"/>
                <w:numId w:val="43"/>
              </w:numPr>
              <w:spacing w:before="40" w:after="40"/>
              <w:contextualSpacing/>
              <w:jc w:val="both"/>
              <w:rPr>
                <w:noProof/>
                <w:sz w:val="20"/>
                <w:lang w:eastAsia="ja-JP"/>
              </w:rPr>
            </w:pPr>
            <w:r w:rsidRPr="00380B24">
              <w:rPr>
                <w:noProof/>
                <w:sz w:val="20"/>
                <w:lang w:eastAsia="ja-JP"/>
              </w:rPr>
              <w:t>O</w:t>
            </w:r>
            <w:r w:rsidR="009A7738" w:rsidRPr="00380B24">
              <w:rPr>
                <w:noProof/>
                <w:sz w:val="20"/>
                <w:lang w:eastAsia="ja-JP"/>
              </w:rPr>
              <w:t>Q</w:t>
            </w:r>
            <w:r w:rsidRPr="00380B24">
              <w:rPr>
                <w:noProof/>
                <w:sz w:val="20"/>
                <w:lang w:eastAsia="ja-JP"/>
              </w:rPr>
              <w:t xml:space="preserve">2: To what extent is the ECCF relevant </w:t>
            </w:r>
            <w:r w:rsidR="009A7738" w:rsidRPr="00380B24">
              <w:rPr>
                <w:noProof/>
                <w:sz w:val="20"/>
                <w:lang w:eastAsia="ja-JP"/>
              </w:rPr>
              <w:t xml:space="preserve">in terms of </w:t>
            </w:r>
            <w:r w:rsidRPr="00380B24">
              <w:rPr>
                <w:noProof/>
                <w:sz w:val="20"/>
                <w:lang w:eastAsia="ja-JP"/>
              </w:rPr>
              <w:t xml:space="preserve">securing ICT products, services and processes? To what extent has it increased or decreased </w:t>
            </w:r>
            <w:r w:rsidR="009A7738" w:rsidRPr="00380B24">
              <w:rPr>
                <w:noProof/>
                <w:sz w:val="20"/>
                <w:lang w:eastAsia="ja-JP"/>
              </w:rPr>
              <w:t xml:space="preserve">in </w:t>
            </w:r>
            <w:r w:rsidRPr="00380B24">
              <w:rPr>
                <w:noProof/>
                <w:sz w:val="20"/>
                <w:lang w:eastAsia="ja-JP"/>
              </w:rPr>
              <w:t>relevance in view of increasing geopolitical tensions in digital policy?</w:t>
            </w:r>
          </w:p>
        </w:tc>
      </w:tr>
      <w:tr w:rsidR="00D43D76" w:rsidRPr="00380B24" w14:paraId="58C7F1F7" w14:textId="77777777" w:rsidTr="5EE4E8B7">
        <w:trPr>
          <w:jc w:val="center"/>
        </w:trPr>
        <w:tc>
          <w:tcPr>
            <w:tcW w:w="5000" w:type="pct"/>
            <w:gridSpan w:val="3"/>
            <w:shd w:val="clear" w:color="auto" w:fill="F2F2F2" w:themeFill="background1" w:themeFillShade="F2"/>
          </w:tcPr>
          <w:p w14:paraId="27AAA6A6" w14:textId="77777777" w:rsidR="00D43D76" w:rsidRPr="00380B24" w:rsidRDefault="00D43D76">
            <w:pPr>
              <w:spacing w:before="40" w:after="40"/>
              <w:rPr>
                <w:noProof/>
                <w:sz w:val="20"/>
                <w:lang w:eastAsia="ja-JP"/>
              </w:rPr>
            </w:pPr>
            <w:r w:rsidRPr="00380B24">
              <w:rPr>
                <w:b/>
                <w:caps/>
                <w:noProof/>
                <w:sz w:val="20"/>
                <w:lang w:eastAsia="ja-JP"/>
              </w:rPr>
              <w:t>Judgement criteria and INDICATORS</w:t>
            </w:r>
          </w:p>
        </w:tc>
      </w:tr>
      <w:tr w:rsidR="00D43D76" w:rsidRPr="00380B24" w14:paraId="7AB4904D" w14:textId="77777777" w:rsidTr="5EE4E8B7">
        <w:trPr>
          <w:jc w:val="center"/>
        </w:trPr>
        <w:tc>
          <w:tcPr>
            <w:tcW w:w="2474" w:type="pct"/>
            <w:gridSpan w:val="2"/>
            <w:shd w:val="clear" w:color="auto" w:fill="F2F2F2" w:themeFill="background1" w:themeFillShade="F2"/>
          </w:tcPr>
          <w:p w14:paraId="099A6B66" w14:textId="5AEDFE8D" w:rsidR="00D43D76" w:rsidRPr="00380B24" w:rsidRDefault="00D43D76">
            <w:pPr>
              <w:spacing w:before="40" w:after="40"/>
              <w:rPr>
                <w:noProof/>
                <w:sz w:val="20"/>
                <w:lang w:eastAsia="ja-JP"/>
              </w:rPr>
            </w:pPr>
            <w:r w:rsidRPr="00380B24">
              <w:rPr>
                <w:noProof/>
                <w:sz w:val="20"/>
                <w:lang w:eastAsia="ja-JP"/>
              </w:rPr>
              <w:t xml:space="preserve">OQ1: The Commission and Member States do not highlight the need for </w:t>
            </w:r>
            <w:r w:rsidR="003B4C19" w:rsidRPr="00380B24">
              <w:rPr>
                <w:noProof/>
                <w:sz w:val="20"/>
                <w:lang w:eastAsia="ja-JP"/>
              </w:rPr>
              <w:t xml:space="preserve">adjustments </w:t>
            </w:r>
            <w:r w:rsidRPr="00380B24">
              <w:rPr>
                <w:noProof/>
                <w:sz w:val="20"/>
                <w:lang w:eastAsia="ja-JP"/>
              </w:rPr>
              <w:t>to fulfil its objectives in the current threat landscape.</w:t>
            </w:r>
          </w:p>
        </w:tc>
        <w:tc>
          <w:tcPr>
            <w:tcW w:w="2526" w:type="pct"/>
            <w:shd w:val="clear" w:color="auto" w:fill="F2F2F2" w:themeFill="background1" w:themeFillShade="F2"/>
          </w:tcPr>
          <w:p w14:paraId="0416D34B" w14:textId="77777777" w:rsidR="00D43D76" w:rsidRPr="00380B24" w:rsidRDefault="00D43D76">
            <w:pPr>
              <w:spacing w:before="40" w:after="40"/>
              <w:rPr>
                <w:noProof/>
                <w:sz w:val="20"/>
                <w:lang w:eastAsia="ja-JP"/>
              </w:rPr>
            </w:pPr>
            <w:r w:rsidRPr="00380B24">
              <w:rPr>
                <w:noProof/>
                <w:sz w:val="20"/>
                <w:lang w:eastAsia="ja-JP"/>
              </w:rPr>
              <w:t>Extent of possible adjustments needed to tackle current cybersecurity threats.</w:t>
            </w:r>
          </w:p>
        </w:tc>
      </w:tr>
      <w:tr w:rsidR="00D43D76" w:rsidRPr="00380B24" w14:paraId="45379616" w14:textId="77777777" w:rsidTr="5EE4E8B7">
        <w:trPr>
          <w:jc w:val="center"/>
        </w:trPr>
        <w:tc>
          <w:tcPr>
            <w:tcW w:w="2474" w:type="pct"/>
            <w:gridSpan w:val="2"/>
            <w:shd w:val="clear" w:color="auto" w:fill="F2F2F2" w:themeFill="background1" w:themeFillShade="F2"/>
          </w:tcPr>
          <w:p w14:paraId="7C10D2AE" w14:textId="77777777" w:rsidR="00D43D76" w:rsidRPr="00380B24" w:rsidRDefault="00D43D76">
            <w:pPr>
              <w:spacing w:before="40" w:after="40"/>
              <w:rPr>
                <w:noProof/>
                <w:sz w:val="20"/>
                <w:lang w:eastAsia="ja-JP"/>
              </w:rPr>
            </w:pPr>
            <w:r w:rsidRPr="00380B24">
              <w:rPr>
                <w:noProof/>
                <w:sz w:val="20"/>
                <w:lang w:eastAsia="ja-JP"/>
              </w:rPr>
              <w:t>OQ2: The relevance of the ECCF increased for Member States.</w:t>
            </w:r>
          </w:p>
        </w:tc>
        <w:tc>
          <w:tcPr>
            <w:tcW w:w="2526" w:type="pct"/>
            <w:shd w:val="clear" w:color="auto" w:fill="F2F2F2" w:themeFill="background1" w:themeFillShade="F2"/>
          </w:tcPr>
          <w:p w14:paraId="2C6F4F07" w14:textId="2113C60F" w:rsidR="00D43D76" w:rsidRPr="00380B24" w:rsidRDefault="00D43D76">
            <w:pPr>
              <w:spacing w:before="40" w:after="40"/>
              <w:rPr>
                <w:noProof/>
                <w:sz w:val="20"/>
                <w:lang w:eastAsia="ja-JP"/>
              </w:rPr>
            </w:pPr>
            <w:r w:rsidRPr="00380B24">
              <w:rPr>
                <w:noProof/>
                <w:sz w:val="20"/>
                <w:lang w:eastAsia="ja-JP"/>
              </w:rPr>
              <w:t xml:space="preserve">Number and type of cybersecurity certification initiatives launched, both in the EU and internationally since the adoption of the Cybersecurity Act; extent to which Member States </w:t>
            </w:r>
            <w:r w:rsidR="003B4C19" w:rsidRPr="00380B24">
              <w:rPr>
                <w:noProof/>
                <w:sz w:val="20"/>
                <w:lang w:eastAsia="ja-JP"/>
              </w:rPr>
              <w:t xml:space="preserve">state that </w:t>
            </w:r>
            <w:r w:rsidRPr="00380B24">
              <w:rPr>
                <w:noProof/>
                <w:sz w:val="20"/>
                <w:lang w:eastAsia="ja-JP"/>
              </w:rPr>
              <w:t xml:space="preserve">cybersecurity certification </w:t>
            </w:r>
            <w:r w:rsidR="003B4C19" w:rsidRPr="00380B24">
              <w:rPr>
                <w:noProof/>
                <w:sz w:val="20"/>
                <w:lang w:eastAsia="ja-JP"/>
              </w:rPr>
              <w:t xml:space="preserve">is </w:t>
            </w:r>
            <w:r w:rsidRPr="00380B24">
              <w:rPr>
                <w:noProof/>
                <w:sz w:val="20"/>
                <w:lang w:eastAsia="ja-JP"/>
              </w:rPr>
              <w:t>needed.</w:t>
            </w:r>
          </w:p>
        </w:tc>
      </w:tr>
      <w:tr w:rsidR="00D43D76" w:rsidRPr="00380B24" w14:paraId="20BD21A2" w14:textId="77777777" w:rsidTr="5EE4E8B7">
        <w:trPr>
          <w:jc w:val="center"/>
        </w:trPr>
        <w:tc>
          <w:tcPr>
            <w:tcW w:w="5000" w:type="pct"/>
            <w:gridSpan w:val="3"/>
            <w:shd w:val="clear" w:color="auto" w:fill="F2F2F2" w:themeFill="background1" w:themeFillShade="F2"/>
          </w:tcPr>
          <w:p w14:paraId="00859BF8" w14:textId="77777777" w:rsidR="00D43D76" w:rsidRPr="00380B24" w:rsidRDefault="00D43D76">
            <w:pPr>
              <w:spacing w:before="40" w:after="40"/>
              <w:rPr>
                <w:noProof/>
                <w:sz w:val="20"/>
                <w:lang w:eastAsia="ja-JP"/>
              </w:rPr>
            </w:pPr>
            <w:r w:rsidRPr="00380B24">
              <w:rPr>
                <w:b/>
                <w:caps/>
                <w:noProof/>
                <w:sz w:val="20"/>
                <w:lang w:eastAsia="ja-JP"/>
              </w:rPr>
              <w:t>Data sources</w:t>
            </w:r>
          </w:p>
        </w:tc>
      </w:tr>
      <w:tr w:rsidR="00D43D76" w:rsidRPr="00380B24" w14:paraId="5A721A46" w14:textId="77777777" w:rsidTr="5EE4E8B7">
        <w:trPr>
          <w:jc w:val="center"/>
        </w:trPr>
        <w:tc>
          <w:tcPr>
            <w:tcW w:w="5000" w:type="pct"/>
            <w:gridSpan w:val="3"/>
            <w:shd w:val="clear" w:color="auto" w:fill="F2F2F2" w:themeFill="background1" w:themeFillShade="F2"/>
          </w:tcPr>
          <w:p w14:paraId="12C00199" w14:textId="77777777" w:rsidR="00D43D76" w:rsidRPr="00380B24" w:rsidRDefault="00D43D76" w:rsidP="00EF1EE7">
            <w:pPr>
              <w:numPr>
                <w:ilvl w:val="0"/>
                <w:numId w:val="43"/>
              </w:numPr>
              <w:spacing w:before="40" w:after="40"/>
              <w:contextualSpacing/>
              <w:jc w:val="both"/>
              <w:rPr>
                <w:noProof/>
                <w:sz w:val="20"/>
                <w:lang w:eastAsia="ja-JP"/>
              </w:rPr>
            </w:pPr>
            <w:r w:rsidRPr="00380B24">
              <w:rPr>
                <w:noProof/>
                <w:sz w:val="20"/>
                <w:lang w:eastAsia="ja-JP"/>
              </w:rPr>
              <w:t>Desk research</w:t>
            </w:r>
          </w:p>
          <w:p w14:paraId="6B09FCF8" w14:textId="77777777" w:rsidR="00D43D76" w:rsidRPr="00380B24" w:rsidRDefault="00D43D76" w:rsidP="00EF1EE7">
            <w:pPr>
              <w:numPr>
                <w:ilvl w:val="0"/>
                <w:numId w:val="43"/>
              </w:numPr>
              <w:spacing w:before="40" w:after="40"/>
              <w:contextualSpacing/>
              <w:jc w:val="both"/>
              <w:rPr>
                <w:noProof/>
                <w:sz w:val="20"/>
                <w:lang w:eastAsia="ja-JP"/>
              </w:rPr>
            </w:pPr>
            <w:r w:rsidRPr="00380B24">
              <w:rPr>
                <w:noProof/>
                <w:sz w:val="20"/>
                <w:lang w:eastAsia="ja-JP"/>
              </w:rPr>
              <w:t>Survey</w:t>
            </w:r>
          </w:p>
          <w:p w14:paraId="793AA8FE" w14:textId="77777777" w:rsidR="00D43D76" w:rsidRPr="00380B24" w:rsidRDefault="00D43D76" w:rsidP="00EF1EE7">
            <w:pPr>
              <w:numPr>
                <w:ilvl w:val="0"/>
                <w:numId w:val="43"/>
              </w:numPr>
              <w:spacing w:before="40" w:after="40"/>
              <w:contextualSpacing/>
              <w:jc w:val="both"/>
              <w:rPr>
                <w:noProof/>
                <w:sz w:val="20"/>
                <w:lang w:eastAsia="ja-JP"/>
              </w:rPr>
            </w:pPr>
            <w:r w:rsidRPr="00380B24">
              <w:rPr>
                <w:noProof/>
                <w:sz w:val="20"/>
                <w:lang w:eastAsia="ja-JP"/>
              </w:rPr>
              <w:t>Interviews</w:t>
            </w:r>
          </w:p>
        </w:tc>
      </w:tr>
    </w:tbl>
    <w:p w14:paraId="6666CEF6" w14:textId="77777777" w:rsidR="00D43D76" w:rsidRPr="00380B24" w:rsidRDefault="00D43D76" w:rsidP="00D43D76">
      <w:pPr>
        <w:spacing w:before="40" w:after="40" w:line="240" w:lineRule="auto"/>
        <w:rPr>
          <w:rFonts w:cs="Times New Roman"/>
          <w:noProof/>
          <w:sz w:val="20"/>
          <w:szCs w:val="20"/>
          <w:lang w:eastAsia="ja-JP"/>
        </w:rPr>
      </w:pPr>
    </w:p>
    <w:p w14:paraId="38FA5EAF" w14:textId="77777777" w:rsidR="00D43D76" w:rsidRPr="00380B24" w:rsidRDefault="00D43D76" w:rsidP="00D43D76">
      <w:pPr>
        <w:rPr>
          <w:noProof/>
          <w:sz w:val="20"/>
          <w:szCs w:val="20"/>
          <w:lang w:eastAsia="ja-JP"/>
        </w:rPr>
      </w:pPr>
    </w:p>
    <w:p w14:paraId="1329372A" w14:textId="440FC27B" w:rsidR="5EE4E8B7" w:rsidRPr="00380B24" w:rsidRDefault="5EE4E8B7" w:rsidP="5EE4E8B7">
      <w:pPr>
        <w:rPr>
          <w:noProof/>
          <w:sz w:val="20"/>
          <w:szCs w:val="20"/>
          <w:lang w:eastAsia="ja-JP"/>
        </w:rPr>
      </w:pPr>
    </w:p>
    <w:tbl>
      <w:tblPr>
        <w:tblStyle w:val="TableGrid"/>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768"/>
      </w:tblGrid>
      <w:tr w:rsidR="00D43D76" w:rsidRPr="00380B24" w14:paraId="7A56F1F8" w14:textId="77777777" w:rsidTr="2A80D9BF">
        <w:trPr>
          <w:trHeight w:val="289"/>
        </w:trPr>
        <w:tc>
          <w:tcPr>
            <w:tcW w:w="5000" w:type="pct"/>
            <w:shd w:val="clear" w:color="auto" w:fill="C6D9F1" w:themeFill="text2" w:themeFillTint="33"/>
          </w:tcPr>
          <w:p w14:paraId="780F3451" w14:textId="77777777" w:rsidR="00D43D76" w:rsidRPr="00380B24" w:rsidRDefault="00D43D76">
            <w:pPr>
              <w:spacing w:before="40" w:after="40"/>
              <w:rPr>
                <w:rFonts w:ascii="Arial" w:eastAsia="Arial" w:hAnsi="Arial" w:cs="Arial"/>
                <w:b/>
                <w:noProof/>
                <w:sz w:val="20"/>
              </w:rPr>
            </w:pPr>
            <w:r w:rsidRPr="00380B24">
              <w:rPr>
                <w:b/>
                <w:bCs/>
                <w:i/>
                <w:noProof/>
                <w:color w:val="000000" w:themeColor="text1"/>
                <w:sz w:val="20"/>
                <w:lang w:eastAsia="ja-JP"/>
              </w:rPr>
              <w:t>Evaluation results</w:t>
            </w:r>
          </w:p>
        </w:tc>
      </w:tr>
      <w:tr w:rsidR="00D43D76" w:rsidRPr="00380B24" w14:paraId="7D729CB2" w14:textId="77777777" w:rsidTr="2A80D9BF">
        <w:tc>
          <w:tcPr>
            <w:tcW w:w="5000" w:type="pct"/>
            <w:shd w:val="clear" w:color="auto" w:fill="F2F2F2" w:themeFill="background1" w:themeFillShade="F2"/>
          </w:tcPr>
          <w:p w14:paraId="748DC2AF" w14:textId="75B15993" w:rsidR="00D43D76" w:rsidRPr="00380B24" w:rsidRDefault="3A9745BC" w:rsidP="2A80D9BF">
            <w:pPr>
              <w:jc w:val="both"/>
              <w:rPr>
                <w:rFonts w:ascii="Arial" w:eastAsia="Arial" w:hAnsi="Arial" w:cs="Arial"/>
                <w:noProof/>
                <w:sz w:val="20"/>
                <w:lang w:eastAsia="ja-JP"/>
              </w:rPr>
            </w:pPr>
            <w:r w:rsidRPr="00380B24">
              <w:rPr>
                <w:noProof/>
                <w:sz w:val="20"/>
                <w:lang w:eastAsia="ja-JP"/>
              </w:rPr>
              <w:t xml:space="preserve">The ECCF </w:t>
            </w:r>
            <w:r w:rsidR="1322E5A9" w:rsidRPr="00380B24">
              <w:rPr>
                <w:noProof/>
                <w:sz w:val="20"/>
                <w:lang w:eastAsia="ja-JP"/>
              </w:rPr>
              <w:t>remains</w:t>
            </w:r>
            <w:r w:rsidRPr="00380B24">
              <w:rPr>
                <w:noProof/>
                <w:sz w:val="20"/>
                <w:lang w:eastAsia="ja-JP"/>
              </w:rPr>
              <w:t xml:space="preserve"> relevant in supporting the objectives of the internal market. Given the rising frequency and seriousness of cybersecurity threats, stakeholders considered EU cybersecurity certification to be a useful and important tool</w:t>
            </w:r>
            <w:r w:rsidR="1322E5A9" w:rsidRPr="00380B24">
              <w:rPr>
                <w:noProof/>
                <w:sz w:val="20"/>
                <w:lang w:eastAsia="ja-JP"/>
              </w:rPr>
              <w:t xml:space="preserve"> to enhance Europe’s cyber resilience and preparedness</w:t>
            </w:r>
            <w:r w:rsidRPr="00380B24">
              <w:rPr>
                <w:noProof/>
                <w:sz w:val="20"/>
                <w:lang w:eastAsia="ja-JP"/>
              </w:rPr>
              <w:t xml:space="preserve">. Several elements contributed to the ECCF’s perceived relevance, including enhanced cooperation at EU level, assistance in the development of standards and the possibility of requiring certification for critical infrastructure </w:t>
            </w:r>
            <w:r w:rsidR="18DABCBA" w:rsidRPr="00380B24">
              <w:rPr>
                <w:noProof/>
                <w:sz w:val="20"/>
                <w:lang w:eastAsia="ja-JP"/>
              </w:rPr>
              <w:t>(e.g. under NIS2)</w:t>
            </w:r>
            <w:r w:rsidRPr="00380B24">
              <w:rPr>
                <w:noProof/>
                <w:sz w:val="20"/>
                <w:lang w:eastAsia="ja-JP"/>
              </w:rPr>
              <w:t xml:space="preserve"> and recipients of public procurement. In addition, stakeholders pointed to the ECCF’s ability to strengthen collaboration among EU Member States and promote trade by offering a harmonised certification platform.</w:t>
            </w:r>
            <w:r w:rsidR="46BDA3D7" w:rsidRPr="00380B24">
              <w:rPr>
                <w:noProof/>
                <w:sz w:val="20"/>
                <w:lang w:eastAsia="ja-JP"/>
              </w:rPr>
              <w:t xml:space="preserve"> </w:t>
            </w:r>
          </w:p>
        </w:tc>
      </w:tr>
    </w:tbl>
    <w:p w14:paraId="30F252E0" w14:textId="26A6160A" w:rsidR="003E4572" w:rsidRPr="00380B24" w:rsidRDefault="003E4572" w:rsidP="00D43D76">
      <w:pPr>
        <w:rPr>
          <w:noProof/>
          <w:lang w:eastAsia="ja-JP"/>
        </w:rPr>
      </w:pPr>
    </w:p>
    <w:p w14:paraId="4CA85765" w14:textId="77777777" w:rsidR="003E4572" w:rsidRPr="00380B24" w:rsidRDefault="003E4572">
      <w:pPr>
        <w:rPr>
          <w:noProof/>
          <w:lang w:eastAsia="ja-JP"/>
        </w:rPr>
      </w:pPr>
      <w:r w:rsidRPr="00380B24">
        <w:rPr>
          <w:noProof/>
          <w:lang w:eastAsia="ja-JP"/>
        </w:rPr>
        <w:br w:type="page"/>
      </w:r>
    </w:p>
    <w:p w14:paraId="18DADDDB" w14:textId="2C792E53" w:rsidR="00E0650C" w:rsidRPr="00380B24" w:rsidRDefault="008A6D71" w:rsidP="2A80D9BF">
      <w:pPr>
        <w:pStyle w:val="Heading1"/>
        <w:pBdr>
          <w:top w:val="single" w:sz="4" w:space="1" w:color="auto"/>
          <w:left w:val="single" w:sz="4" w:space="4" w:color="auto"/>
          <w:bottom w:val="single" w:sz="4" w:space="1" w:color="auto"/>
          <w:right w:val="single" w:sz="4" w:space="4" w:color="auto"/>
        </w:pBdr>
        <w:shd w:val="clear" w:color="auto" w:fill="C6D9F1" w:themeFill="text2" w:themeFillTint="33"/>
        <w:rPr>
          <w:noProof/>
        </w:rPr>
      </w:pPr>
      <w:bookmarkStart w:id="137" w:name="_Toc218855971"/>
      <w:r w:rsidRPr="00380B24">
        <w:rPr>
          <w:noProof/>
        </w:rPr>
        <w:t xml:space="preserve">Annex IV. Overview of benefits and costs </w:t>
      </w:r>
      <w:r w:rsidR="0011219C" w:rsidRPr="00380B24">
        <w:rPr>
          <w:noProof/>
        </w:rPr>
        <w:t>[</w:t>
      </w:r>
      <w:r w:rsidR="00622FE7" w:rsidRPr="00380B24">
        <w:rPr>
          <w:noProof/>
        </w:rPr>
        <w:t>and</w:t>
      </w:r>
      <w:r w:rsidR="00BF2CE0" w:rsidRPr="00380B24">
        <w:rPr>
          <w:noProof/>
        </w:rPr>
        <w:t xml:space="preserve"> where relevant, T</w:t>
      </w:r>
      <w:r w:rsidRPr="00380B24">
        <w:rPr>
          <w:noProof/>
        </w:rPr>
        <w:t>able on simplification and burden reduction</w:t>
      </w:r>
      <w:r w:rsidR="009D0B78" w:rsidRPr="00380B24">
        <w:rPr>
          <w:noProof/>
        </w:rPr>
        <w:t>]</w:t>
      </w:r>
      <w:bookmarkEnd w:id="137"/>
    </w:p>
    <w:p w14:paraId="2BA516CF" w14:textId="5F1ADC74" w:rsidR="00DC03A4" w:rsidRPr="00380B24" w:rsidRDefault="00351058" w:rsidP="00351058">
      <w:pPr>
        <w:pStyle w:val="Text1"/>
        <w:ind w:left="0"/>
        <w:rPr>
          <w:noProof/>
        </w:rPr>
      </w:pPr>
      <w:r w:rsidRPr="00380B24">
        <w:rPr>
          <w:noProof/>
        </w:rPr>
        <w:t xml:space="preserve">Annex IV provides an overview of the costs and benefits projected in the </w:t>
      </w:r>
      <w:r w:rsidR="009D0B78" w:rsidRPr="00380B24">
        <w:rPr>
          <w:noProof/>
        </w:rPr>
        <w:t xml:space="preserve">preferred options of the </w:t>
      </w:r>
      <w:r w:rsidRPr="00380B24">
        <w:rPr>
          <w:noProof/>
        </w:rPr>
        <w:t>2017 CSA IA</w:t>
      </w:r>
      <w:r w:rsidR="00DB63CC" w:rsidRPr="00380B24">
        <w:rPr>
          <w:noProof/>
        </w:rPr>
        <w:t>. It also shows</w:t>
      </w:r>
      <w:r w:rsidRPr="00380B24">
        <w:rPr>
          <w:noProof/>
        </w:rPr>
        <w:t xml:space="preserve"> the potential simplification and burden reduction savings identified in the current 2025 IA for the updated CSA preferred options. This annex presents a compar</w:t>
      </w:r>
      <w:r w:rsidR="00DB63CC" w:rsidRPr="00380B24">
        <w:rPr>
          <w:noProof/>
        </w:rPr>
        <w:t>ison</w:t>
      </w:r>
      <w:r w:rsidRPr="00380B24">
        <w:rPr>
          <w:noProof/>
        </w:rPr>
        <w:t xml:space="preserve">, highlighting both the initial expectations and the most recent projections for the main policy options considered for ENISA and the ECCF. It is important to note that, </w:t>
      </w:r>
      <w:r w:rsidR="009D0B78" w:rsidRPr="00380B24">
        <w:rPr>
          <w:noProof/>
        </w:rPr>
        <w:t>at</w:t>
      </w:r>
      <w:r w:rsidRPr="00380B24">
        <w:rPr>
          <w:noProof/>
        </w:rPr>
        <w:t xml:space="preserve"> the time of this evaluation, there is no quantitative data available on </w:t>
      </w:r>
      <w:r w:rsidR="00B82C1D" w:rsidRPr="00380B24">
        <w:rPr>
          <w:noProof/>
        </w:rPr>
        <w:t xml:space="preserve">the </w:t>
      </w:r>
      <w:r w:rsidRPr="00380B24">
        <w:rPr>
          <w:noProof/>
        </w:rPr>
        <w:t xml:space="preserve">simplification or burden reduction already achieved for ENISA. For certification, no realised savings can be reported yet, as the first EU-wide certification scheme was only adopted in May 2025 and the evaluation was conducted between 2023 and 2024. As a result, the annex focuses on projected and potential impacts, rather than </w:t>
      </w:r>
      <w:r w:rsidR="00DB63CC" w:rsidRPr="00380B24">
        <w:rPr>
          <w:noProof/>
        </w:rPr>
        <w:t xml:space="preserve">on </w:t>
      </w:r>
      <w:r w:rsidRPr="00380B24">
        <w:rPr>
          <w:noProof/>
        </w:rPr>
        <w:t>realised monetary benefits or cost reductions for either ENISA or the ECCF.</w:t>
      </w:r>
    </w:p>
    <w:tbl>
      <w:tblPr>
        <w:tblStyle w:val="CV112"/>
        <w:tblW w:w="5057"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4A0" w:firstRow="1" w:lastRow="0" w:firstColumn="1" w:lastColumn="0" w:noHBand="0" w:noVBand="1"/>
      </w:tblPr>
      <w:tblGrid>
        <w:gridCol w:w="3763"/>
        <w:gridCol w:w="1485"/>
        <w:gridCol w:w="1685"/>
        <w:gridCol w:w="1682"/>
        <w:gridCol w:w="1969"/>
        <w:gridCol w:w="2103"/>
        <w:gridCol w:w="2249"/>
      </w:tblGrid>
      <w:tr w:rsidR="00DC03A4" w:rsidRPr="00380B24" w14:paraId="6ECDB80C" w14:textId="77777777" w:rsidTr="00185B8C">
        <w:trPr>
          <w:trHeight w:val="220"/>
        </w:trPr>
        <w:tc>
          <w:tcPr>
            <w:tcW w:w="5000" w:type="pct"/>
            <w:gridSpan w:val="7"/>
            <w:tcBorders>
              <w:top w:val="double" w:sz="4" w:space="0" w:color="auto"/>
            </w:tcBorders>
            <w:shd w:val="clear" w:color="auto" w:fill="C6D9F1" w:themeFill="text2" w:themeFillTint="33"/>
            <w:tcMar>
              <w:top w:w="57" w:type="dxa"/>
              <w:left w:w="57" w:type="dxa"/>
              <w:bottom w:w="57" w:type="dxa"/>
              <w:right w:w="57" w:type="dxa"/>
            </w:tcMar>
          </w:tcPr>
          <w:p w14:paraId="448649E5" w14:textId="025DC0C3" w:rsidR="00DC03A4" w:rsidRPr="00380B24" w:rsidRDefault="00DC03A4" w:rsidP="00536732">
            <w:pPr>
              <w:tabs>
                <w:tab w:val="num" w:pos="425"/>
                <w:tab w:val="left" w:pos="480"/>
                <w:tab w:val="center" w:pos="7458"/>
              </w:tabs>
              <w:rPr>
                <w:b/>
                <w:i/>
                <w:noProof/>
              </w:rPr>
            </w:pPr>
            <w:r w:rsidRPr="00380B24">
              <w:rPr>
                <w:b/>
                <w:i/>
                <w:noProof/>
              </w:rPr>
              <w:tab/>
            </w:r>
            <w:r w:rsidRPr="00380B24">
              <w:rPr>
                <w:b/>
                <w:i/>
                <w:noProof/>
              </w:rPr>
              <w:tab/>
            </w:r>
            <w:r w:rsidRPr="00380B24">
              <w:rPr>
                <w:b/>
                <w:i/>
                <w:noProof/>
              </w:rPr>
              <w:tab/>
              <w:t xml:space="preserve">Table 1. Overview of </w:t>
            </w:r>
            <w:r w:rsidR="00DB63CC" w:rsidRPr="00380B24">
              <w:rPr>
                <w:b/>
                <w:i/>
                <w:noProof/>
              </w:rPr>
              <w:t xml:space="preserve">the </w:t>
            </w:r>
            <w:r w:rsidRPr="00380B24">
              <w:rPr>
                <w:b/>
                <w:i/>
                <w:noProof/>
              </w:rPr>
              <w:t>costs and benefits identified in the evaluation</w:t>
            </w:r>
          </w:p>
        </w:tc>
      </w:tr>
      <w:tr w:rsidR="00DC03A4" w:rsidRPr="00380B24" w14:paraId="7288139A" w14:textId="77777777" w:rsidTr="00185B8C">
        <w:trPr>
          <w:trHeight w:val="220"/>
        </w:trPr>
        <w:tc>
          <w:tcPr>
            <w:tcW w:w="1260" w:type="pct"/>
            <w:tcBorders>
              <w:top w:val="double" w:sz="4" w:space="0" w:color="auto"/>
              <w:right w:val="double" w:sz="4" w:space="0" w:color="auto"/>
              <w:tl2br w:val="double" w:sz="4" w:space="0" w:color="auto"/>
            </w:tcBorders>
            <w:tcMar>
              <w:top w:w="57" w:type="dxa"/>
              <w:left w:w="57" w:type="dxa"/>
              <w:bottom w:w="57" w:type="dxa"/>
              <w:right w:w="57" w:type="dxa"/>
            </w:tcMar>
          </w:tcPr>
          <w:p w14:paraId="651A86BD" w14:textId="77777777" w:rsidR="00DC03A4" w:rsidRPr="00380B24" w:rsidRDefault="00DC03A4" w:rsidP="00536732">
            <w:pPr>
              <w:tabs>
                <w:tab w:val="num" w:pos="425"/>
              </w:tabs>
              <w:rPr>
                <w:b/>
                <w:noProof/>
              </w:rPr>
            </w:pPr>
          </w:p>
        </w:tc>
        <w:tc>
          <w:tcPr>
            <w:tcW w:w="1061" w:type="pct"/>
            <w:gridSpan w:val="2"/>
            <w:vMerge w:val="restart"/>
            <w:tcBorders>
              <w:left w:val="double" w:sz="4" w:space="0" w:color="auto"/>
            </w:tcBorders>
            <w:tcMar>
              <w:top w:w="57" w:type="dxa"/>
              <w:left w:w="57" w:type="dxa"/>
              <w:bottom w:w="57" w:type="dxa"/>
              <w:right w:w="57" w:type="dxa"/>
            </w:tcMar>
            <w:vAlign w:val="center"/>
          </w:tcPr>
          <w:p w14:paraId="45AFED88" w14:textId="62111279" w:rsidR="00DC03A4" w:rsidRPr="00380B24" w:rsidRDefault="00DC03A4" w:rsidP="00185B8C">
            <w:pPr>
              <w:tabs>
                <w:tab w:val="num" w:pos="425"/>
              </w:tabs>
              <w:jc w:val="center"/>
              <w:rPr>
                <w:noProof/>
              </w:rPr>
            </w:pPr>
            <w:r w:rsidRPr="00380B24">
              <w:rPr>
                <w:b/>
                <w:bCs/>
                <w:noProof/>
              </w:rPr>
              <w:t>Citizens/Consumers</w:t>
            </w:r>
          </w:p>
        </w:tc>
        <w:tc>
          <w:tcPr>
            <w:tcW w:w="1222" w:type="pct"/>
            <w:gridSpan w:val="2"/>
            <w:vMerge w:val="restart"/>
            <w:tcMar>
              <w:top w:w="57" w:type="dxa"/>
              <w:left w:w="57" w:type="dxa"/>
              <w:bottom w:w="57" w:type="dxa"/>
              <w:right w:w="57" w:type="dxa"/>
            </w:tcMar>
            <w:vAlign w:val="center"/>
          </w:tcPr>
          <w:p w14:paraId="09385154" w14:textId="77777777" w:rsidR="00DC03A4" w:rsidRPr="00380B24" w:rsidRDefault="00DC03A4" w:rsidP="00185B8C">
            <w:pPr>
              <w:tabs>
                <w:tab w:val="num" w:pos="425"/>
              </w:tabs>
              <w:jc w:val="center"/>
              <w:rPr>
                <w:noProof/>
              </w:rPr>
            </w:pPr>
            <w:r w:rsidRPr="00380B24">
              <w:rPr>
                <w:b/>
                <w:bCs/>
                <w:noProof/>
              </w:rPr>
              <w:t>Businesses</w:t>
            </w:r>
          </w:p>
        </w:tc>
        <w:tc>
          <w:tcPr>
            <w:tcW w:w="1456" w:type="pct"/>
            <w:gridSpan w:val="2"/>
            <w:vMerge w:val="restart"/>
            <w:tcMar>
              <w:top w:w="57" w:type="dxa"/>
              <w:left w:w="57" w:type="dxa"/>
              <w:bottom w:w="57" w:type="dxa"/>
              <w:right w:w="57" w:type="dxa"/>
            </w:tcMar>
            <w:vAlign w:val="center"/>
          </w:tcPr>
          <w:p w14:paraId="5094AB9A" w14:textId="77777777" w:rsidR="00DC03A4" w:rsidRPr="00380B24" w:rsidRDefault="00DC03A4" w:rsidP="00185B8C">
            <w:pPr>
              <w:tabs>
                <w:tab w:val="num" w:pos="425"/>
              </w:tabs>
              <w:jc w:val="center"/>
              <w:rPr>
                <w:noProof/>
              </w:rPr>
            </w:pPr>
            <w:r w:rsidRPr="00380B24">
              <w:rPr>
                <w:b/>
                <w:bCs/>
                <w:noProof/>
              </w:rPr>
              <w:t>Administrations</w:t>
            </w:r>
          </w:p>
        </w:tc>
      </w:tr>
      <w:tr w:rsidR="00DC03A4" w:rsidRPr="00380B24" w14:paraId="47F77FDA" w14:textId="77777777" w:rsidTr="00185B8C">
        <w:trPr>
          <w:trHeight w:val="276"/>
        </w:trPr>
        <w:tc>
          <w:tcPr>
            <w:tcW w:w="1260" w:type="pct"/>
            <w:vMerge w:val="restart"/>
            <w:tcBorders>
              <w:top w:val="double" w:sz="4" w:space="0" w:color="auto"/>
              <w:right w:val="double" w:sz="4" w:space="0" w:color="auto"/>
              <w:tl2br w:val="double" w:sz="4" w:space="0" w:color="auto"/>
            </w:tcBorders>
            <w:tcMar>
              <w:top w:w="57" w:type="dxa"/>
              <w:left w:w="57" w:type="dxa"/>
              <w:bottom w:w="57" w:type="dxa"/>
              <w:right w:w="57" w:type="dxa"/>
            </w:tcMar>
          </w:tcPr>
          <w:p w14:paraId="6964E0EC" w14:textId="3132C655" w:rsidR="00DC03A4" w:rsidRPr="00380B24" w:rsidRDefault="00D0338E" w:rsidP="00536732">
            <w:pPr>
              <w:tabs>
                <w:tab w:val="num" w:pos="425"/>
              </w:tabs>
              <w:rPr>
                <w:noProof/>
              </w:rPr>
            </w:pPr>
            <w:r w:rsidRPr="00380B24">
              <w:rPr>
                <w:b/>
                <w:noProof/>
              </w:rPr>
              <w:t xml:space="preserve">     </w:t>
            </w:r>
            <w:r w:rsidR="00DC03A4" w:rsidRPr="00380B24">
              <w:rPr>
                <w:b/>
                <w:noProof/>
              </w:rPr>
              <w:t xml:space="preserve"> </w:t>
            </w:r>
          </w:p>
        </w:tc>
        <w:tc>
          <w:tcPr>
            <w:tcW w:w="1061" w:type="pct"/>
            <w:gridSpan w:val="2"/>
            <w:vMerge/>
            <w:tcBorders>
              <w:left w:val="double" w:sz="4" w:space="0" w:color="auto"/>
            </w:tcBorders>
            <w:tcMar>
              <w:top w:w="57" w:type="dxa"/>
              <w:left w:w="57" w:type="dxa"/>
              <w:bottom w:w="57" w:type="dxa"/>
              <w:right w:w="57" w:type="dxa"/>
            </w:tcMar>
          </w:tcPr>
          <w:p w14:paraId="5E159FD0" w14:textId="77777777" w:rsidR="00DC03A4" w:rsidRPr="00380B24" w:rsidRDefault="00DC03A4" w:rsidP="00536732">
            <w:pPr>
              <w:tabs>
                <w:tab w:val="num" w:pos="425"/>
              </w:tabs>
              <w:jc w:val="center"/>
              <w:rPr>
                <w:b/>
                <w:bCs/>
                <w:noProof/>
              </w:rPr>
            </w:pPr>
          </w:p>
        </w:tc>
        <w:tc>
          <w:tcPr>
            <w:tcW w:w="1222" w:type="pct"/>
            <w:gridSpan w:val="2"/>
            <w:vMerge/>
            <w:tcMar>
              <w:top w:w="57" w:type="dxa"/>
              <w:left w:w="57" w:type="dxa"/>
              <w:bottom w:w="57" w:type="dxa"/>
              <w:right w:w="57" w:type="dxa"/>
            </w:tcMar>
          </w:tcPr>
          <w:p w14:paraId="7EA0E5D8" w14:textId="77777777" w:rsidR="00DC03A4" w:rsidRPr="00380B24" w:rsidRDefault="00DC03A4" w:rsidP="00536732">
            <w:pPr>
              <w:tabs>
                <w:tab w:val="num" w:pos="425"/>
              </w:tabs>
              <w:jc w:val="center"/>
              <w:rPr>
                <w:b/>
                <w:bCs/>
                <w:noProof/>
              </w:rPr>
            </w:pPr>
          </w:p>
        </w:tc>
        <w:tc>
          <w:tcPr>
            <w:tcW w:w="1456" w:type="pct"/>
            <w:gridSpan w:val="2"/>
            <w:vMerge/>
            <w:tcMar>
              <w:top w:w="57" w:type="dxa"/>
              <w:left w:w="57" w:type="dxa"/>
              <w:bottom w:w="57" w:type="dxa"/>
              <w:right w:w="57" w:type="dxa"/>
            </w:tcMar>
          </w:tcPr>
          <w:p w14:paraId="7D9E9643" w14:textId="77777777" w:rsidR="00DC03A4" w:rsidRPr="00380B24" w:rsidRDefault="00DC03A4" w:rsidP="00536732">
            <w:pPr>
              <w:tabs>
                <w:tab w:val="num" w:pos="425"/>
              </w:tabs>
              <w:jc w:val="center"/>
              <w:rPr>
                <w:b/>
                <w:bCs/>
                <w:noProof/>
              </w:rPr>
            </w:pPr>
          </w:p>
        </w:tc>
      </w:tr>
      <w:tr w:rsidR="00DC03A4" w:rsidRPr="00380B24" w14:paraId="3E050E75" w14:textId="77777777" w:rsidTr="00185B8C">
        <w:trPr>
          <w:trHeight w:val="278"/>
        </w:trPr>
        <w:tc>
          <w:tcPr>
            <w:tcW w:w="1260" w:type="pct"/>
            <w:vMerge/>
            <w:tcBorders>
              <w:bottom w:val="double" w:sz="4" w:space="0" w:color="auto"/>
              <w:right w:val="double" w:sz="4" w:space="0" w:color="auto"/>
              <w:tl2br w:val="double" w:sz="4" w:space="0" w:color="auto"/>
            </w:tcBorders>
            <w:tcMar>
              <w:top w:w="57" w:type="dxa"/>
              <w:left w:w="57" w:type="dxa"/>
              <w:bottom w:w="57" w:type="dxa"/>
              <w:right w:w="57" w:type="dxa"/>
            </w:tcMar>
          </w:tcPr>
          <w:p w14:paraId="7CF09D3E" w14:textId="77777777" w:rsidR="00DC03A4" w:rsidRPr="00380B24" w:rsidRDefault="00DC03A4" w:rsidP="00536732">
            <w:pPr>
              <w:tabs>
                <w:tab w:val="num" w:pos="425"/>
              </w:tabs>
              <w:jc w:val="center"/>
              <w:rPr>
                <w:noProof/>
              </w:rPr>
            </w:pPr>
          </w:p>
        </w:tc>
        <w:tc>
          <w:tcPr>
            <w:tcW w:w="497" w:type="pct"/>
            <w:tcBorders>
              <w:left w:val="double" w:sz="4" w:space="0" w:color="auto"/>
              <w:bottom w:val="double" w:sz="4" w:space="0" w:color="auto"/>
            </w:tcBorders>
            <w:tcMar>
              <w:top w:w="57" w:type="dxa"/>
              <w:left w:w="57" w:type="dxa"/>
              <w:bottom w:w="57" w:type="dxa"/>
              <w:right w:w="57" w:type="dxa"/>
            </w:tcMar>
          </w:tcPr>
          <w:p w14:paraId="35CD4591" w14:textId="3AB43297" w:rsidR="00DC03A4" w:rsidRPr="00380B24" w:rsidRDefault="00DC03A4" w:rsidP="00536732">
            <w:pPr>
              <w:tabs>
                <w:tab w:val="num" w:pos="425"/>
              </w:tabs>
              <w:jc w:val="center"/>
              <w:rPr>
                <w:b/>
                <w:bCs/>
                <w:noProof/>
              </w:rPr>
            </w:pPr>
            <w:r w:rsidRPr="00380B24">
              <w:rPr>
                <w:b/>
                <w:bCs/>
                <w:noProof/>
              </w:rPr>
              <w:t>Quantitative</w:t>
            </w:r>
            <w:r w:rsidR="00375943" w:rsidRPr="00380B24">
              <w:rPr>
                <w:b/>
                <w:bCs/>
                <w:noProof/>
              </w:rPr>
              <w:t xml:space="preserve"> data</w:t>
            </w:r>
            <w:r w:rsidRPr="00380B24">
              <w:rPr>
                <w:b/>
                <w:bCs/>
                <w:noProof/>
              </w:rPr>
              <w:t xml:space="preserve"> </w:t>
            </w:r>
          </w:p>
        </w:tc>
        <w:tc>
          <w:tcPr>
            <w:tcW w:w="564" w:type="pct"/>
            <w:tcBorders>
              <w:bottom w:val="double" w:sz="4" w:space="0" w:color="auto"/>
            </w:tcBorders>
            <w:tcMar>
              <w:top w:w="57" w:type="dxa"/>
              <w:left w:w="57" w:type="dxa"/>
              <w:bottom w:w="57" w:type="dxa"/>
              <w:right w:w="57" w:type="dxa"/>
            </w:tcMar>
          </w:tcPr>
          <w:p w14:paraId="1EF290D6" w14:textId="77777777" w:rsidR="00DC03A4" w:rsidRPr="00380B24" w:rsidRDefault="00DC03A4" w:rsidP="00536732">
            <w:pPr>
              <w:tabs>
                <w:tab w:val="num" w:pos="425"/>
              </w:tabs>
              <w:jc w:val="center"/>
              <w:rPr>
                <w:b/>
                <w:bCs/>
                <w:noProof/>
              </w:rPr>
            </w:pPr>
            <w:r w:rsidRPr="00380B24">
              <w:rPr>
                <w:b/>
                <w:bCs/>
                <w:noProof/>
              </w:rPr>
              <w:t>Comment</w:t>
            </w:r>
          </w:p>
        </w:tc>
        <w:tc>
          <w:tcPr>
            <w:tcW w:w="563" w:type="pct"/>
            <w:tcBorders>
              <w:bottom w:val="double" w:sz="4" w:space="0" w:color="auto"/>
            </w:tcBorders>
            <w:tcMar>
              <w:top w:w="57" w:type="dxa"/>
              <w:left w:w="57" w:type="dxa"/>
              <w:bottom w:w="57" w:type="dxa"/>
              <w:right w:w="57" w:type="dxa"/>
            </w:tcMar>
          </w:tcPr>
          <w:p w14:paraId="5AAB2E51" w14:textId="483C8FCD" w:rsidR="00DC03A4" w:rsidRPr="00380B24" w:rsidRDefault="00DC03A4" w:rsidP="00536732">
            <w:pPr>
              <w:tabs>
                <w:tab w:val="num" w:pos="425"/>
              </w:tabs>
              <w:jc w:val="center"/>
              <w:rPr>
                <w:b/>
                <w:bCs/>
                <w:noProof/>
              </w:rPr>
            </w:pPr>
            <w:r w:rsidRPr="00380B24">
              <w:rPr>
                <w:b/>
                <w:bCs/>
                <w:noProof/>
              </w:rPr>
              <w:t xml:space="preserve">Quantitative </w:t>
            </w:r>
            <w:r w:rsidR="00375943" w:rsidRPr="00380B24">
              <w:rPr>
                <w:b/>
                <w:bCs/>
                <w:noProof/>
              </w:rPr>
              <w:t>data</w:t>
            </w:r>
          </w:p>
        </w:tc>
        <w:tc>
          <w:tcPr>
            <w:tcW w:w="659" w:type="pct"/>
            <w:tcBorders>
              <w:bottom w:val="double" w:sz="4" w:space="0" w:color="auto"/>
            </w:tcBorders>
            <w:tcMar>
              <w:top w:w="57" w:type="dxa"/>
              <w:left w:w="57" w:type="dxa"/>
              <w:bottom w:w="57" w:type="dxa"/>
              <w:right w:w="57" w:type="dxa"/>
            </w:tcMar>
          </w:tcPr>
          <w:p w14:paraId="741CCBB0" w14:textId="77777777" w:rsidR="00DC03A4" w:rsidRPr="00380B24" w:rsidRDefault="00DC03A4" w:rsidP="00536732">
            <w:pPr>
              <w:tabs>
                <w:tab w:val="num" w:pos="425"/>
              </w:tabs>
              <w:jc w:val="center"/>
              <w:rPr>
                <w:b/>
                <w:bCs/>
                <w:noProof/>
              </w:rPr>
            </w:pPr>
            <w:r w:rsidRPr="00380B24">
              <w:rPr>
                <w:b/>
                <w:bCs/>
                <w:noProof/>
              </w:rPr>
              <w:t>Comment</w:t>
            </w:r>
          </w:p>
        </w:tc>
        <w:tc>
          <w:tcPr>
            <w:tcW w:w="704" w:type="pct"/>
            <w:tcBorders>
              <w:bottom w:val="double" w:sz="4" w:space="0" w:color="auto"/>
            </w:tcBorders>
            <w:tcMar>
              <w:top w:w="57" w:type="dxa"/>
              <w:left w:w="57" w:type="dxa"/>
              <w:bottom w:w="57" w:type="dxa"/>
              <w:right w:w="57" w:type="dxa"/>
            </w:tcMar>
          </w:tcPr>
          <w:p w14:paraId="0FBF1F38" w14:textId="0C906522" w:rsidR="00DC03A4" w:rsidRPr="00380B24" w:rsidRDefault="00DC03A4" w:rsidP="00536732">
            <w:pPr>
              <w:tabs>
                <w:tab w:val="num" w:pos="425"/>
              </w:tabs>
              <w:jc w:val="center"/>
              <w:rPr>
                <w:b/>
                <w:bCs/>
                <w:noProof/>
              </w:rPr>
            </w:pPr>
            <w:r w:rsidRPr="00380B24">
              <w:rPr>
                <w:b/>
                <w:bCs/>
                <w:noProof/>
              </w:rPr>
              <w:t>Quantitative</w:t>
            </w:r>
            <w:r w:rsidR="00375943" w:rsidRPr="00380B24">
              <w:rPr>
                <w:b/>
                <w:bCs/>
                <w:noProof/>
              </w:rPr>
              <w:t xml:space="preserve"> data</w:t>
            </w:r>
          </w:p>
          <w:p w14:paraId="321D599F" w14:textId="77777777" w:rsidR="00DC03A4" w:rsidRPr="00380B24" w:rsidRDefault="00DC03A4" w:rsidP="00536732">
            <w:pPr>
              <w:tabs>
                <w:tab w:val="num" w:pos="425"/>
              </w:tabs>
              <w:jc w:val="center"/>
              <w:rPr>
                <w:b/>
                <w:bCs/>
                <w:noProof/>
              </w:rPr>
            </w:pPr>
          </w:p>
        </w:tc>
        <w:tc>
          <w:tcPr>
            <w:tcW w:w="752" w:type="pct"/>
            <w:tcBorders>
              <w:bottom w:val="double" w:sz="4" w:space="0" w:color="auto"/>
            </w:tcBorders>
          </w:tcPr>
          <w:p w14:paraId="2B03FE08" w14:textId="77777777" w:rsidR="00DC03A4" w:rsidRPr="00380B24" w:rsidRDefault="00DC03A4" w:rsidP="00536732">
            <w:pPr>
              <w:tabs>
                <w:tab w:val="num" w:pos="425"/>
              </w:tabs>
              <w:jc w:val="center"/>
              <w:rPr>
                <w:b/>
                <w:bCs/>
                <w:noProof/>
              </w:rPr>
            </w:pPr>
            <w:r w:rsidRPr="00380B24">
              <w:rPr>
                <w:b/>
                <w:bCs/>
                <w:noProof/>
              </w:rPr>
              <w:t>Comment</w:t>
            </w:r>
          </w:p>
          <w:p w14:paraId="53354781" w14:textId="77777777" w:rsidR="00DC03A4" w:rsidRPr="00380B24" w:rsidRDefault="00DC03A4" w:rsidP="00536732">
            <w:pPr>
              <w:tabs>
                <w:tab w:val="num" w:pos="425"/>
              </w:tabs>
              <w:jc w:val="center"/>
              <w:rPr>
                <w:b/>
                <w:bCs/>
                <w:noProof/>
              </w:rPr>
            </w:pPr>
          </w:p>
        </w:tc>
      </w:tr>
      <w:tr w:rsidR="00DC03A4" w:rsidRPr="00380B24" w14:paraId="579312EA" w14:textId="77777777" w:rsidTr="00185B8C">
        <w:trPr>
          <w:trHeight w:val="300"/>
        </w:trPr>
        <w:tc>
          <w:tcPr>
            <w:tcW w:w="5000" w:type="pct"/>
            <w:gridSpan w:val="7"/>
            <w:tcMar>
              <w:top w:w="57" w:type="dxa"/>
              <w:left w:w="57" w:type="dxa"/>
              <w:bottom w:w="57" w:type="dxa"/>
              <w:right w:w="57" w:type="dxa"/>
            </w:tcMar>
            <w:vAlign w:val="center"/>
          </w:tcPr>
          <w:p w14:paraId="63087C3D" w14:textId="77777777" w:rsidR="00DC03A4" w:rsidRPr="00380B24" w:rsidRDefault="00DC03A4" w:rsidP="00536732">
            <w:pPr>
              <w:tabs>
                <w:tab w:val="num" w:pos="425"/>
              </w:tabs>
              <w:jc w:val="center"/>
              <w:rPr>
                <w:noProof/>
              </w:rPr>
            </w:pPr>
            <w:r w:rsidRPr="00380B24">
              <w:rPr>
                <w:b/>
                <w:noProof/>
              </w:rPr>
              <w:t>Costs</w:t>
            </w:r>
          </w:p>
        </w:tc>
      </w:tr>
      <w:tr w:rsidR="00DC03A4" w:rsidRPr="00380B24" w14:paraId="00CF3406" w14:textId="77777777" w:rsidTr="002C464C">
        <w:trPr>
          <w:trHeight w:val="1108"/>
        </w:trPr>
        <w:tc>
          <w:tcPr>
            <w:tcW w:w="1260" w:type="pct"/>
            <w:tcBorders>
              <w:right w:val="double" w:sz="4" w:space="0" w:color="auto"/>
            </w:tcBorders>
            <w:tcMar>
              <w:top w:w="57" w:type="dxa"/>
              <w:left w:w="57" w:type="dxa"/>
              <w:bottom w:w="57" w:type="dxa"/>
              <w:right w:w="57" w:type="dxa"/>
            </w:tcMar>
            <w:vAlign w:val="center"/>
          </w:tcPr>
          <w:p w14:paraId="40498448" w14:textId="77777777" w:rsidR="00DC03A4" w:rsidRPr="00380B24" w:rsidRDefault="00DC03A4" w:rsidP="00536732">
            <w:pPr>
              <w:tabs>
                <w:tab w:val="num" w:pos="425"/>
              </w:tabs>
              <w:rPr>
                <w:noProof/>
              </w:rPr>
            </w:pPr>
            <w:r w:rsidRPr="00380B24">
              <w:rPr>
                <w:b/>
                <w:noProof/>
              </w:rPr>
              <w:t>Direct compliance costs</w:t>
            </w:r>
            <w:r w:rsidRPr="00380B24">
              <w:rPr>
                <w:noProof/>
              </w:rPr>
              <w:t xml:space="preserve"> </w:t>
            </w:r>
            <w:r w:rsidRPr="00380B24">
              <w:rPr>
                <w:noProof/>
                <w:sz w:val="16"/>
                <w:szCs w:val="16"/>
              </w:rPr>
              <w:t>(adjustment costs, administrative costs, regulatory charges)</w:t>
            </w:r>
          </w:p>
          <w:p w14:paraId="5F649FDC" w14:textId="77777777" w:rsidR="00DC03A4" w:rsidRPr="00380B24" w:rsidRDefault="00DC03A4" w:rsidP="00536732">
            <w:pPr>
              <w:tabs>
                <w:tab w:val="num" w:pos="425"/>
              </w:tabs>
              <w:rPr>
                <w:b/>
                <w:noProof/>
              </w:rPr>
            </w:pPr>
            <w:r w:rsidRPr="00380B24">
              <w:rPr>
                <w:noProof/>
              </w:rPr>
              <w:t xml:space="preserve"> </w:t>
            </w:r>
          </w:p>
          <w:p w14:paraId="3255B5BB" w14:textId="77777777" w:rsidR="00DC03A4" w:rsidRPr="00380B24" w:rsidRDefault="00DC03A4" w:rsidP="00536732">
            <w:pPr>
              <w:tabs>
                <w:tab w:val="num" w:pos="425"/>
              </w:tabs>
              <w:rPr>
                <w:b/>
                <w:noProof/>
              </w:rPr>
            </w:pPr>
          </w:p>
          <w:p w14:paraId="1D29959C" w14:textId="77777777" w:rsidR="00DC03A4" w:rsidRPr="00380B24" w:rsidRDefault="00DC03A4" w:rsidP="00536732">
            <w:pPr>
              <w:tabs>
                <w:tab w:val="num" w:pos="425"/>
              </w:tabs>
              <w:rPr>
                <w:b/>
                <w:noProof/>
              </w:rPr>
            </w:pPr>
          </w:p>
        </w:tc>
        <w:tc>
          <w:tcPr>
            <w:tcW w:w="497" w:type="pct"/>
            <w:tcBorders>
              <w:left w:val="double" w:sz="4" w:space="0" w:color="auto"/>
            </w:tcBorders>
            <w:tcMar>
              <w:top w:w="57" w:type="dxa"/>
              <w:left w:w="57" w:type="dxa"/>
              <w:bottom w:w="57" w:type="dxa"/>
              <w:right w:w="57" w:type="dxa"/>
            </w:tcMar>
          </w:tcPr>
          <w:p w14:paraId="5F5D50DF" w14:textId="736ED010" w:rsidR="00DC03A4" w:rsidRPr="00380B24" w:rsidRDefault="00351058" w:rsidP="00536732">
            <w:pPr>
              <w:tabs>
                <w:tab w:val="num" w:pos="425"/>
              </w:tabs>
              <w:rPr>
                <w:noProof/>
              </w:rPr>
            </w:pPr>
            <w:r w:rsidRPr="00380B24">
              <w:rPr>
                <w:noProof/>
              </w:rPr>
              <w:t>No monetary costs were projected</w:t>
            </w:r>
            <w:r w:rsidR="00B04BE3" w:rsidRPr="00380B24">
              <w:rPr>
                <w:noProof/>
              </w:rPr>
              <w:t>.</w:t>
            </w:r>
          </w:p>
        </w:tc>
        <w:tc>
          <w:tcPr>
            <w:tcW w:w="564" w:type="pct"/>
            <w:tcMar>
              <w:top w:w="57" w:type="dxa"/>
              <w:left w:w="57" w:type="dxa"/>
              <w:bottom w:w="57" w:type="dxa"/>
              <w:right w:w="57" w:type="dxa"/>
            </w:tcMar>
          </w:tcPr>
          <w:p w14:paraId="19F454A1" w14:textId="77777777" w:rsidR="00DC03A4" w:rsidRPr="00380B24" w:rsidRDefault="00DC03A4" w:rsidP="00536732">
            <w:pPr>
              <w:tabs>
                <w:tab w:val="num" w:pos="425"/>
              </w:tabs>
              <w:rPr>
                <w:noProof/>
              </w:rPr>
            </w:pPr>
            <w:r w:rsidRPr="00380B24">
              <w:rPr>
                <w:noProof/>
              </w:rPr>
              <w:t>No direct compliance costs for citizens/consumers identified.</w:t>
            </w:r>
            <w:r w:rsidRPr="00380B24">
              <w:rPr>
                <w:noProof/>
              </w:rPr>
              <w:tab/>
            </w:r>
          </w:p>
        </w:tc>
        <w:tc>
          <w:tcPr>
            <w:tcW w:w="563" w:type="pct"/>
            <w:tcMar>
              <w:top w:w="57" w:type="dxa"/>
              <w:left w:w="57" w:type="dxa"/>
              <w:bottom w:w="57" w:type="dxa"/>
              <w:right w:w="57" w:type="dxa"/>
            </w:tcMar>
          </w:tcPr>
          <w:p w14:paraId="4D5F6141" w14:textId="010E953E" w:rsidR="00DC03A4" w:rsidRPr="00380B24" w:rsidRDefault="00351058" w:rsidP="00536732">
            <w:pPr>
              <w:tabs>
                <w:tab w:val="num" w:pos="425"/>
              </w:tabs>
              <w:rPr>
                <w:b/>
                <w:noProof/>
              </w:rPr>
            </w:pPr>
            <w:r w:rsidRPr="00380B24">
              <w:rPr>
                <w:noProof/>
              </w:rPr>
              <w:t>No monetary costs were projected</w:t>
            </w:r>
            <w:r w:rsidR="00B04BE3" w:rsidRPr="00380B24">
              <w:rPr>
                <w:noProof/>
              </w:rPr>
              <w:t>.</w:t>
            </w:r>
          </w:p>
        </w:tc>
        <w:tc>
          <w:tcPr>
            <w:tcW w:w="659" w:type="pct"/>
            <w:tcMar>
              <w:top w:w="57" w:type="dxa"/>
              <w:left w:w="57" w:type="dxa"/>
              <w:bottom w:w="57" w:type="dxa"/>
              <w:right w:w="57" w:type="dxa"/>
            </w:tcMar>
          </w:tcPr>
          <w:p w14:paraId="5F22E05D" w14:textId="77777777" w:rsidR="00DC03A4" w:rsidRPr="00380B24" w:rsidRDefault="00DC03A4" w:rsidP="00536732">
            <w:pPr>
              <w:tabs>
                <w:tab w:val="num" w:pos="425"/>
              </w:tabs>
              <w:rPr>
                <w:b/>
                <w:noProof/>
              </w:rPr>
            </w:pPr>
            <w:r w:rsidRPr="00380B24">
              <w:rPr>
                <w:noProof/>
              </w:rPr>
              <w:t>No direct compliance costs for businesses in the short term, as certification remains voluntary.</w:t>
            </w:r>
            <w:r w:rsidRPr="00380B24">
              <w:rPr>
                <w:noProof/>
              </w:rPr>
              <w:tab/>
            </w:r>
          </w:p>
        </w:tc>
        <w:tc>
          <w:tcPr>
            <w:tcW w:w="704" w:type="pct"/>
            <w:tcMar>
              <w:top w:w="57" w:type="dxa"/>
              <w:left w:w="57" w:type="dxa"/>
              <w:bottom w:w="57" w:type="dxa"/>
              <w:right w:w="57" w:type="dxa"/>
            </w:tcMar>
          </w:tcPr>
          <w:p w14:paraId="58064340" w14:textId="7BA9B688" w:rsidR="00DC03A4" w:rsidRPr="00380B24" w:rsidRDefault="00DC03A4" w:rsidP="00536732">
            <w:pPr>
              <w:tabs>
                <w:tab w:val="num" w:pos="425"/>
              </w:tabs>
              <w:rPr>
                <w:noProof/>
              </w:rPr>
            </w:pPr>
            <w:r w:rsidRPr="00380B24">
              <w:rPr>
                <w:b/>
                <w:bCs/>
                <w:noProof/>
              </w:rPr>
              <w:t>ENISA:</w:t>
            </w:r>
            <w:r w:rsidRPr="00380B24">
              <w:rPr>
                <w:noProof/>
              </w:rPr>
              <w:t xml:space="preserve"> +EUR</w:t>
            </w:r>
            <w:r w:rsidR="00A12133" w:rsidRPr="00380B24">
              <w:rPr>
                <w:noProof/>
              </w:rPr>
              <w:t> </w:t>
            </w:r>
            <w:r w:rsidRPr="00380B24">
              <w:rPr>
                <w:noProof/>
              </w:rPr>
              <w:t>9</w:t>
            </w:r>
            <w:r w:rsidR="00A12133" w:rsidRPr="00380B24">
              <w:rPr>
                <w:noProof/>
              </w:rPr>
              <w:t>-</w:t>
            </w:r>
            <w:r w:rsidRPr="00380B24">
              <w:rPr>
                <w:noProof/>
              </w:rPr>
              <w:t>12 million/year (to reach EUR</w:t>
            </w:r>
            <w:r w:rsidR="00A12133" w:rsidRPr="00380B24">
              <w:rPr>
                <w:noProof/>
              </w:rPr>
              <w:t> </w:t>
            </w:r>
            <w:r w:rsidRPr="00380B24">
              <w:rPr>
                <w:noProof/>
              </w:rPr>
              <w:t>20</w:t>
            </w:r>
            <w:r w:rsidR="00A12133" w:rsidRPr="00380B24">
              <w:rPr>
                <w:noProof/>
              </w:rPr>
              <w:t>-</w:t>
            </w:r>
            <w:r w:rsidRPr="00380B24">
              <w:rPr>
                <w:noProof/>
              </w:rPr>
              <w:t>23 million/year); 50 additional staff (36 permanent, 14 external) (recurrent)</w:t>
            </w:r>
            <w:r w:rsidR="00F51561" w:rsidRPr="00380B24">
              <w:rPr>
                <w:noProof/>
              </w:rPr>
              <w:t>.</w:t>
            </w:r>
          </w:p>
          <w:p w14:paraId="034EC492" w14:textId="18092F32" w:rsidR="00DC03A4" w:rsidRPr="00380B24" w:rsidRDefault="00DC03A4" w:rsidP="00536732">
            <w:pPr>
              <w:tabs>
                <w:tab w:val="num" w:pos="425"/>
              </w:tabs>
              <w:rPr>
                <w:noProof/>
              </w:rPr>
            </w:pPr>
            <w:r w:rsidRPr="00380B24">
              <w:rPr>
                <w:b/>
                <w:bCs/>
                <w:noProof/>
              </w:rPr>
              <w:t>ECCF:</w:t>
            </w:r>
            <w:r w:rsidRPr="00380B24">
              <w:rPr>
                <w:noProof/>
              </w:rPr>
              <w:t xml:space="preserve"> Member States: ~EUR</w:t>
            </w:r>
            <w:r w:rsidR="00A12133" w:rsidRPr="00380B24">
              <w:rPr>
                <w:noProof/>
              </w:rPr>
              <w:t> </w:t>
            </w:r>
            <w:r w:rsidRPr="00380B24">
              <w:rPr>
                <w:noProof/>
              </w:rPr>
              <w:t>1.6 million/year per authority for personnel, equipment</w:t>
            </w:r>
            <w:r w:rsidR="00F51561" w:rsidRPr="00380B24">
              <w:rPr>
                <w:noProof/>
              </w:rPr>
              <w:t xml:space="preserve"> and</w:t>
            </w:r>
            <w:r w:rsidRPr="00380B24">
              <w:rPr>
                <w:noProof/>
              </w:rPr>
              <w:t xml:space="preserve"> operations (recurrent)</w:t>
            </w:r>
            <w:r w:rsidR="00F51561" w:rsidRPr="00380B24">
              <w:rPr>
                <w:noProof/>
              </w:rPr>
              <w:t>.</w:t>
            </w:r>
          </w:p>
          <w:p w14:paraId="7FD7D21A" w14:textId="54E401D6" w:rsidR="00DC03A4" w:rsidRPr="00380B24" w:rsidRDefault="00DC03A4" w:rsidP="00536732">
            <w:pPr>
              <w:tabs>
                <w:tab w:val="num" w:pos="425"/>
              </w:tabs>
              <w:rPr>
                <w:noProof/>
              </w:rPr>
            </w:pPr>
            <w:r w:rsidRPr="00380B24">
              <w:rPr>
                <w:b/>
                <w:bCs/>
                <w:noProof/>
              </w:rPr>
              <w:t>EU Commission:</w:t>
            </w:r>
            <w:r w:rsidRPr="00380B24">
              <w:rPr>
                <w:noProof/>
              </w:rPr>
              <w:t xml:space="preserve"> 3 FTEs for scheme adoption (recurrent)</w:t>
            </w:r>
            <w:r w:rsidR="00F51561" w:rsidRPr="00380B24">
              <w:rPr>
                <w:noProof/>
              </w:rPr>
              <w:t>.</w:t>
            </w:r>
          </w:p>
          <w:p w14:paraId="56FB7999" w14:textId="307145A3" w:rsidR="00DC03A4" w:rsidRPr="00380B24" w:rsidRDefault="00DC03A4" w:rsidP="00536732">
            <w:pPr>
              <w:tabs>
                <w:tab w:val="num" w:pos="425"/>
              </w:tabs>
              <w:rPr>
                <w:b/>
                <w:noProof/>
              </w:rPr>
            </w:pPr>
            <w:r w:rsidRPr="00380B24">
              <w:rPr>
                <w:b/>
                <w:bCs/>
                <w:noProof/>
              </w:rPr>
              <w:t xml:space="preserve">Expert </w:t>
            </w:r>
            <w:r w:rsidR="00F51561" w:rsidRPr="00380B24">
              <w:rPr>
                <w:b/>
                <w:bCs/>
                <w:noProof/>
              </w:rPr>
              <w:t>g</w:t>
            </w:r>
            <w:r w:rsidRPr="00380B24">
              <w:rPr>
                <w:b/>
                <w:bCs/>
                <w:noProof/>
              </w:rPr>
              <w:t>roup:</w:t>
            </w:r>
            <w:r w:rsidRPr="00380B24">
              <w:rPr>
                <w:noProof/>
              </w:rPr>
              <w:t xml:space="preserve"> EUR</w:t>
            </w:r>
            <w:r w:rsidR="00A12133" w:rsidRPr="00380B24">
              <w:rPr>
                <w:noProof/>
              </w:rPr>
              <w:t> </w:t>
            </w:r>
            <w:r w:rsidRPr="00380B24">
              <w:rPr>
                <w:noProof/>
              </w:rPr>
              <w:t>16</w:t>
            </w:r>
            <w:r w:rsidR="00A12133" w:rsidRPr="00380B24">
              <w:rPr>
                <w:noProof/>
              </w:rPr>
              <w:t> </w:t>
            </w:r>
            <w:r w:rsidRPr="00380B24">
              <w:rPr>
                <w:noProof/>
              </w:rPr>
              <w:t>000</w:t>
            </w:r>
            <w:r w:rsidR="00A12133" w:rsidRPr="00380B24">
              <w:rPr>
                <w:noProof/>
              </w:rPr>
              <w:t>-</w:t>
            </w:r>
            <w:r w:rsidRPr="00380B24">
              <w:rPr>
                <w:noProof/>
              </w:rPr>
              <w:t>17</w:t>
            </w:r>
            <w:r w:rsidR="00A12133" w:rsidRPr="00380B24">
              <w:rPr>
                <w:noProof/>
              </w:rPr>
              <w:t> </w:t>
            </w:r>
            <w:r w:rsidRPr="00380B24">
              <w:rPr>
                <w:noProof/>
              </w:rPr>
              <w:t>000/year</w:t>
            </w:r>
            <w:r w:rsidR="00F51561" w:rsidRPr="00380B24">
              <w:rPr>
                <w:noProof/>
              </w:rPr>
              <w:t xml:space="preserve"> </w:t>
            </w:r>
            <w:r w:rsidRPr="00380B24">
              <w:rPr>
                <w:noProof/>
              </w:rPr>
              <w:t>(recurrent).</w:t>
            </w:r>
            <w:r w:rsidRPr="00380B24">
              <w:rPr>
                <w:noProof/>
              </w:rPr>
              <w:tab/>
            </w:r>
          </w:p>
        </w:tc>
        <w:tc>
          <w:tcPr>
            <w:tcW w:w="752" w:type="pct"/>
            <w:tcBorders>
              <w:top w:val="single" w:sz="4" w:space="0" w:color="auto"/>
              <w:bottom w:val="double" w:sz="4" w:space="0" w:color="auto"/>
            </w:tcBorders>
          </w:tcPr>
          <w:p w14:paraId="0874B84E" w14:textId="5A7F7DD9" w:rsidR="00DC03A4" w:rsidRPr="00380B24" w:rsidRDefault="00DC03A4" w:rsidP="00536732">
            <w:pPr>
              <w:tabs>
                <w:tab w:val="num" w:pos="425"/>
              </w:tabs>
              <w:rPr>
                <w:b/>
                <w:noProof/>
              </w:rPr>
            </w:pPr>
            <w:r w:rsidRPr="00380B24">
              <w:rPr>
                <w:noProof/>
              </w:rPr>
              <w:t>ENISA costs mostly borne by EU budget; ECCF costs for Member States relate to setting up and running certification authorities.</w:t>
            </w:r>
            <w:r w:rsidRPr="00380B24">
              <w:rPr>
                <w:noProof/>
              </w:rPr>
              <w:tab/>
            </w:r>
          </w:p>
        </w:tc>
      </w:tr>
      <w:tr w:rsidR="00DC03A4" w:rsidRPr="00380B24" w14:paraId="5E067071" w14:textId="77777777" w:rsidTr="00185B8C">
        <w:trPr>
          <w:trHeight w:val="1108"/>
        </w:trPr>
        <w:tc>
          <w:tcPr>
            <w:tcW w:w="1260" w:type="pct"/>
            <w:tcBorders>
              <w:right w:val="double" w:sz="4" w:space="0" w:color="auto"/>
            </w:tcBorders>
            <w:tcMar>
              <w:top w:w="57" w:type="dxa"/>
              <w:left w:w="57" w:type="dxa"/>
              <w:bottom w:w="57" w:type="dxa"/>
              <w:right w:w="57" w:type="dxa"/>
            </w:tcMar>
            <w:vAlign w:val="center"/>
          </w:tcPr>
          <w:p w14:paraId="280B79B0" w14:textId="12DF28C7" w:rsidR="00DC03A4" w:rsidRPr="00380B24" w:rsidRDefault="00DC03A4" w:rsidP="00536732">
            <w:pPr>
              <w:tabs>
                <w:tab w:val="num" w:pos="425"/>
              </w:tabs>
              <w:rPr>
                <w:noProof/>
                <w:sz w:val="16"/>
                <w:szCs w:val="16"/>
              </w:rPr>
            </w:pPr>
            <w:r w:rsidRPr="00380B24">
              <w:rPr>
                <w:b/>
                <w:noProof/>
              </w:rPr>
              <w:t xml:space="preserve">Enforcement costs: </w:t>
            </w:r>
            <w:r w:rsidRPr="00380B24">
              <w:rPr>
                <w:noProof/>
                <w:sz w:val="16"/>
                <w:szCs w:val="16"/>
              </w:rPr>
              <w:t>(costs associated with activities linked to implement</w:t>
            </w:r>
            <w:r w:rsidR="00F51561" w:rsidRPr="00380B24">
              <w:rPr>
                <w:noProof/>
                <w:sz w:val="16"/>
                <w:szCs w:val="16"/>
              </w:rPr>
              <w:t>ing</w:t>
            </w:r>
            <w:r w:rsidRPr="00380B24">
              <w:rPr>
                <w:noProof/>
                <w:sz w:val="16"/>
                <w:szCs w:val="16"/>
              </w:rPr>
              <w:t xml:space="preserve"> an initiative</w:t>
            </w:r>
            <w:r w:rsidR="00F51561" w:rsidRPr="00380B24">
              <w:rPr>
                <w:noProof/>
                <w:sz w:val="16"/>
                <w:szCs w:val="16"/>
              </w:rPr>
              <w:t>,</w:t>
            </w:r>
            <w:r w:rsidRPr="00380B24">
              <w:rPr>
                <w:noProof/>
                <w:sz w:val="16"/>
                <w:szCs w:val="16"/>
              </w:rPr>
              <w:t xml:space="preserve"> such as monitoring, inspections and adjudication/litigation)</w:t>
            </w:r>
          </w:p>
          <w:p w14:paraId="5B480E8F" w14:textId="77777777" w:rsidR="00DC03A4" w:rsidRPr="00380B24" w:rsidRDefault="00DC03A4" w:rsidP="00536732">
            <w:pPr>
              <w:tabs>
                <w:tab w:val="num" w:pos="425"/>
              </w:tabs>
              <w:rPr>
                <w:b/>
                <w:noProof/>
              </w:rPr>
            </w:pPr>
          </w:p>
        </w:tc>
        <w:tc>
          <w:tcPr>
            <w:tcW w:w="497" w:type="pct"/>
            <w:tcBorders>
              <w:left w:val="double" w:sz="4" w:space="0" w:color="auto"/>
            </w:tcBorders>
            <w:tcMar>
              <w:top w:w="57" w:type="dxa"/>
              <w:left w:w="57" w:type="dxa"/>
              <w:bottom w:w="57" w:type="dxa"/>
              <w:right w:w="57" w:type="dxa"/>
            </w:tcMar>
          </w:tcPr>
          <w:p w14:paraId="76635D13" w14:textId="2A87BB3A" w:rsidR="00DC03A4" w:rsidRPr="00380B24" w:rsidRDefault="00351058" w:rsidP="00536732">
            <w:pPr>
              <w:tabs>
                <w:tab w:val="num" w:pos="425"/>
              </w:tabs>
              <w:rPr>
                <w:noProof/>
              </w:rPr>
            </w:pPr>
            <w:r w:rsidRPr="00380B24">
              <w:rPr>
                <w:noProof/>
              </w:rPr>
              <w:t>No monetary costs were projected</w:t>
            </w:r>
            <w:r w:rsidR="00F51561" w:rsidRPr="00380B24">
              <w:rPr>
                <w:noProof/>
              </w:rPr>
              <w:t>.</w:t>
            </w:r>
          </w:p>
        </w:tc>
        <w:tc>
          <w:tcPr>
            <w:tcW w:w="564" w:type="pct"/>
            <w:tcMar>
              <w:top w:w="57" w:type="dxa"/>
              <w:left w:w="57" w:type="dxa"/>
              <w:bottom w:w="57" w:type="dxa"/>
              <w:right w:w="57" w:type="dxa"/>
            </w:tcMar>
          </w:tcPr>
          <w:p w14:paraId="5CF6913F" w14:textId="162C05E7" w:rsidR="00DC03A4" w:rsidRPr="00380B24" w:rsidRDefault="00185B8C" w:rsidP="00536732">
            <w:pPr>
              <w:tabs>
                <w:tab w:val="num" w:pos="425"/>
              </w:tabs>
              <w:rPr>
                <w:noProof/>
              </w:rPr>
            </w:pPr>
            <w:r w:rsidRPr="00380B24">
              <w:rPr>
                <w:noProof/>
              </w:rPr>
              <w:t>Not specified.</w:t>
            </w:r>
          </w:p>
        </w:tc>
        <w:tc>
          <w:tcPr>
            <w:tcW w:w="563" w:type="pct"/>
            <w:tcMar>
              <w:top w:w="57" w:type="dxa"/>
              <w:left w:w="57" w:type="dxa"/>
              <w:bottom w:w="57" w:type="dxa"/>
              <w:right w:w="57" w:type="dxa"/>
            </w:tcMar>
          </w:tcPr>
          <w:p w14:paraId="7A2EF4BA" w14:textId="37EB35D0" w:rsidR="00DC03A4" w:rsidRPr="00380B24" w:rsidRDefault="00351058" w:rsidP="00536732">
            <w:pPr>
              <w:tabs>
                <w:tab w:val="num" w:pos="425"/>
              </w:tabs>
              <w:rPr>
                <w:noProof/>
              </w:rPr>
            </w:pPr>
            <w:r w:rsidRPr="00380B24">
              <w:rPr>
                <w:noProof/>
              </w:rPr>
              <w:t>No monetary costs were projected</w:t>
            </w:r>
            <w:r w:rsidR="00F51561" w:rsidRPr="00380B24">
              <w:rPr>
                <w:noProof/>
              </w:rPr>
              <w:t>.</w:t>
            </w:r>
          </w:p>
        </w:tc>
        <w:tc>
          <w:tcPr>
            <w:tcW w:w="659" w:type="pct"/>
            <w:tcMar>
              <w:top w:w="57" w:type="dxa"/>
              <w:left w:w="57" w:type="dxa"/>
              <w:bottom w:w="57" w:type="dxa"/>
              <w:right w:w="57" w:type="dxa"/>
            </w:tcMar>
          </w:tcPr>
          <w:p w14:paraId="766F716A" w14:textId="77777777" w:rsidR="00DC03A4" w:rsidRPr="00380B24" w:rsidRDefault="00DC03A4" w:rsidP="00536732">
            <w:pPr>
              <w:tabs>
                <w:tab w:val="num" w:pos="425"/>
              </w:tabs>
              <w:rPr>
                <w:noProof/>
              </w:rPr>
            </w:pPr>
            <w:r w:rsidRPr="00380B24">
              <w:rPr>
                <w:noProof/>
              </w:rPr>
              <w:t>Not specified for businesses.</w:t>
            </w:r>
            <w:r w:rsidRPr="00380B24">
              <w:rPr>
                <w:noProof/>
              </w:rPr>
              <w:tab/>
            </w:r>
          </w:p>
        </w:tc>
        <w:tc>
          <w:tcPr>
            <w:tcW w:w="704" w:type="pct"/>
            <w:tcMar>
              <w:top w:w="57" w:type="dxa"/>
              <w:left w:w="57" w:type="dxa"/>
              <w:bottom w:w="57" w:type="dxa"/>
              <w:right w:w="57" w:type="dxa"/>
            </w:tcMar>
          </w:tcPr>
          <w:p w14:paraId="2C5ED470" w14:textId="6D35EF5B" w:rsidR="00DC03A4" w:rsidRPr="00380B24" w:rsidRDefault="00DC03A4" w:rsidP="00536732">
            <w:pPr>
              <w:tabs>
                <w:tab w:val="num" w:pos="425"/>
              </w:tabs>
              <w:rPr>
                <w:noProof/>
              </w:rPr>
            </w:pPr>
            <w:r w:rsidRPr="00380B24">
              <w:rPr>
                <w:b/>
                <w:bCs/>
                <w:noProof/>
              </w:rPr>
              <w:t>Member States:</w:t>
            </w:r>
            <w:r w:rsidRPr="00380B24">
              <w:rPr>
                <w:noProof/>
              </w:rPr>
              <w:t xml:space="preserve"> ~EUR</w:t>
            </w:r>
            <w:r w:rsidR="00A12133" w:rsidRPr="00380B24">
              <w:rPr>
                <w:noProof/>
              </w:rPr>
              <w:t> </w:t>
            </w:r>
            <w:r w:rsidRPr="00380B24">
              <w:rPr>
                <w:noProof/>
              </w:rPr>
              <w:t>290</w:t>
            </w:r>
            <w:r w:rsidR="00A12133" w:rsidRPr="00380B24">
              <w:rPr>
                <w:noProof/>
              </w:rPr>
              <w:t> </w:t>
            </w:r>
            <w:r w:rsidRPr="00380B24">
              <w:rPr>
                <w:noProof/>
              </w:rPr>
              <w:t>000</w:t>
            </w:r>
            <w:r w:rsidR="00A12133" w:rsidRPr="00380B24">
              <w:rPr>
                <w:noProof/>
              </w:rPr>
              <w:t>-</w:t>
            </w:r>
            <w:r w:rsidRPr="00380B24">
              <w:rPr>
                <w:noProof/>
              </w:rPr>
              <w:t>300</w:t>
            </w:r>
            <w:r w:rsidR="00A12133" w:rsidRPr="00380B24">
              <w:rPr>
                <w:noProof/>
              </w:rPr>
              <w:t> </w:t>
            </w:r>
            <w:r w:rsidRPr="00380B24">
              <w:rPr>
                <w:noProof/>
              </w:rPr>
              <w:t>000/year per authority for enforcement and supervision</w:t>
            </w:r>
            <w:r w:rsidR="00F51561" w:rsidRPr="00380B24">
              <w:rPr>
                <w:noProof/>
              </w:rPr>
              <w:t xml:space="preserve"> </w:t>
            </w:r>
            <w:r w:rsidRPr="00380B24">
              <w:rPr>
                <w:noProof/>
              </w:rPr>
              <w:t>(recurrent)</w:t>
            </w:r>
            <w:r w:rsidR="00F51561" w:rsidRPr="00380B24">
              <w:rPr>
                <w:noProof/>
              </w:rPr>
              <w:t>.</w:t>
            </w:r>
          </w:p>
        </w:tc>
        <w:tc>
          <w:tcPr>
            <w:tcW w:w="752" w:type="pct"/>
            <w:tcBorders>
              <w:top w:val="double" w:sz="4" w:space="0" w:color="auto"/>
              <w:bottom w:val="double" w:sz="4" w:space="0" w:color="auto"/>
            </w:tcBorders>
          </w:tcPr>
          <w:p w14:paraId="4D0899F0" w14:textId="77777777" w:rsidR="00DC03A4" w:rsidRPr="00380B24" w:rsidRDefault="00DC03A4" w:rsidP="00536732">
            <w:pPr>
              <w:tabs>
                <w:tab w:val="num" w:pos="425"/>
              </w:tabs>
              <w:rPr>
                <w:noProof/>
              </w:rPr>
            </w:pPr>
            <w:r w:rsidRPr="00380B24">
              <w:rPr>
                <w:noProof/>
              </w:rPr>
              <w:t>Applies to operational management of certification authorities.</w:t>
            </w:r>
            <w:r w:rsidRPr="00380B24">
              <w:rPr>
                <w:noProof/>
              </w:rPr>
              <w:tab/>
            </w:r>
          </w:p>
        </w:tc>
      </w:tr>
      <w:tr w:rsidR="00DC03A4" w:rsidRPr="00380B24" w14:paraId="64C8D3E0" w14:textId="77777777" w:rsidTr="00185B8C">
        <w:trPr>
          <w:trHeight w:val="1108"/>
        </w:trPr>
        <w:tc>
          <w:tcPr>
            <w:tcW w:w="1260" w:type="pct"/>
            <w:tcBorders>
              <w:right w:val="double" w:sz="4" w:space="0" w:color="auto"/>
            </w:tcBorders>
            <w:tcMar>
              <w:top w:w="57" w:type="dxa"/>
              <w:left w:w="57" w:type="dxa"/>
              <w:bottom w:w="57" w:type="dxa"/>
              <w:right w:w="57" w:type="dxa"/>
            </w:tcMar>
            <w:vAlign w:val="center"/>
          </w:tcPr>
          <w:p w14:paraId="38147A3D" w14:textId="77777777" w:rsidR="00DC03A4" w:rsidRPr="00380B24" w:rsidRDefault="00DC03A4" w:rsidP="00536732">
            <w:pPr>
              <w:tabs>
                <w:tab w:val="num" w:pos="425"/>
              </w:tabs>
              <w:rPr>
                <w:noProof/>
              </w:rPr>
            </w:pPr>
            <w:r w:rsidRPr="00380B24">
              <w:rPr>
                <w:b/>
                <w:noProof/>
              </w:rPr>
              <w:t>Indirect costs</w:t>
            </w:r>
            <w:r w:rsidRPr="00380B24">
              <w:rPr>
                <w:noProof/>
              </w:rPr>
              <w:t xml:space="preserve"> </w:t>
            </w:r>
            <w:r w:rsidRPr="00380B24">
              <w:rPr>
                <w:noProof/>
                <w:sz w:val="16"/>
                <w:szCs w:val="16"/>
              </w:rPr>
              <w:t>(indirect compliance costs or other indirect costs such as transaction costs)</w:t>
            </w:r>
          </w:p>
          <w:p w14:paraId="04A2522D" w14:textId="77777777" w:rsidR="00DC03A4" w:rsidRPr="00380B24" w:rsidRDefault="00DC03A4" w:rsidP="00536732">
            <w:pPr>
              <w:tabs>
                <w:tab w:val="num" w:pos="425"/>
              </w:tabs>
              <w:rPr>
                <w:b/>
                <w:i/>
                <w:noProof/>
              </w:rPr>
            </w:pPr>
          </w:p>
          <w:p w14:paraId="62373DEB" w14:textId="77777777" w:rsidR="00DC03A4" w:rsidRPr="00380B24" w:rsidRDefault="00DC03A4" w:rsidP="00536732">
            <w:pPr>
              <w:tabs>
                <w:tab w:val="num" w:pos="425"/>
              </w:tabs>
              <w:rPr>
                <w:b/>
                <w:noProof/>
              </w:rPr>
            </w:pPr>
          </w:p>
        </w:tc>
        <w:tc>
          <w:tcPr>
            <w:tcW w:w="497" w:type="pct"/>
            <w:tcBorders>
              <w:left w:val="double" w:sz="4" w:space="0" w:color="auto"/>
            </w:tcBorders>
            <w:tcMar>
              <w:top w:w="57" w:type="dxa"/>
              <w:left w:w="57" w:type="dxa"/>
              <w:bottom w:w="57" w:type="dxa"/>
              <w:right w:w="57" w:type="dxa"/>
            </w:tcMar>
          </w:tcPr>
          <w:p w14:paraId="7C4F5BB3" w14:textId="5C6AF615" w:rsidR="00DC03A4" w:rsidRPr="00380B24" w:rsidRDefault="00351058" w:rsidP="00536732">
            <w:pPr>
              <w:tabs>
                <w:tab w:val="num" w:pos="425"/>
              </w:tabs>
              <w:rPr>
                <w:noProof/>
              </w:rPr>
            </w:pPr>
            <w:r w:rsidRPr="00380B24">
              <w:rPr>
                <w:noProof/>
              </w:rPr>
              <w:t>No monetary costs were projected</w:t>
            </w:r>
            <w:r w:rsidR="00F51561" w:rsidRPr="00380B24">
              <w:rPr>
                <w:noProof/>
              </w:rPr>
              <w:t>.</w:t>
            </w:r>
          </w:p>
        </w:tc>
        <w:tc>
          <w:tcPr>
            <w:tcW w:w="564" w:type="pct"/>
            <w:tcMar>
              <w:top w:w="57" w:type="dxa"/>
              <w:left w:w="57" w:type="dxa"/>
              <w:bottom w:w="57" w:type="dxa"/>
              <w:right w:w="57" w:type="dxa"/>
            </w:tcMar>
          </w:tcPr>
          <w:p w14:paraId="0B7DE17C" w14:textId="492C6002" w:rsidR="00DC03A4" w:rsidRPr="00380B24" w:rsidRDefault="00185B8C" w:rsidP="00536732">
            <w:pPr>
              <w:tabs>
                <w:tab w:val="num" w:pos="425"/>
              </w:tabs>
              <w:rPr>
                <w:noProof/>
              </w:rPr>
            </w:pPr>
            <w:r w:rsidRPr="00380B24">
              <w:rPr>
                <w:noProof/>
              </w:rPr>
              <w:t>Not specified.</w:t>
            </w:r>
          </w:p>
        </w:tc>
        <w:tc>
          <w:tcPr>
            <w:tcW w:w="563" w:type="pct"/>
            <w:tcMar>
              <w:top w:w="57" w:type="dxa"/>
              <w:left w:w="57" w:type="dxa"/>
              <w:bottom w:w="57" w:type="dxa"/>
              <w:right w:w="57" w:type="dxa"/>
            </w:tcMar>
          </w:tcPr>
          <w:p w14:paraId="77400478" w14:textId="03A84AF7" w:rsidR="00DC03A4" w:rsidRPr="00380B24" w:rsidRDefault="00351058" w:rsidP="00536732">
            <w:pPr>
              <w:tabs>
                <w:tab w:val="num" w:pos="425"/>
              </w:tabs>
              <w:rPr>
                <w:noProof/>
              </w:rPr>
            </w:pPr>
            <w:r w:rsidRPr="00380B24">
              <w:rPr>
                <w:noProof/>
              </w:rPr>
              <w:t>No monetary costs were projected</w:t>
            </w:r>
            <w:r w:rsidR="00F51561" w:rsidRPr="00380B24">
              <w:rPr>
                <w:noProof/>
              </w:rPr>
              <w:t>.</w:t>
            </w:r>
          </w:p>
        </w:tc>
        <w:tc>
          <w:tcPr>
            <w:tcW w:w="659" w:type="pct"/>
            <w:tcMar>
              <w:top w:w="57" w:type="dxa"/>
              <w:left w:w="57" w:type="dxa"/>
              <w:bottom w:w="57" w:type="dxa"/>
              <w:right w:w="57" w:type="dxa"/>
            </w:tcMar>
          </w:tcPr>
          <w:p w14:paraId="6DF87929" w14:textId="466C0092" w:rsidR="00DC03A4" w:rsidRPr="00380B24" w:rsidRDefault="00DC03A4" w:rsidP="00536732">
            <w:pPr>
              <w:tabs>
                <w:tab w:val="num" w:pos="425"/>
              </w:tabs>
              <w:rPr>
                <w:noProof/>
              </w:rPr>
            </w:pPr>
            <w:r w:rsidRPr="00380B24">
              <w:rPr>
                <w:noProof/>
              </w:rPr>
              <w:t>Not specified for businesses</w:t>
            </w:r>
            <w:r w:rsidRPr="00380B24">
              <w:rPr>
                <w:noProof/>
              </w:rPr>
              <w:tab/>
            </w:r>
          </w:p>
        </w:tc>
        <w:tc>
          <w:tcPr>
            <w:tcW w:w="704" w:type="pct"/>
            <w:tcMar>
              <w:top w:w="57" w:type="dxa"/>
              <w:left w:w="57" w:type="dxa"/>
              <w:bottom w:w="57" w:type="dxa"/>
              <w:right w:w="57" w:type="dxa"/>
            </w:tcMar>
          </w:tcPr>
          <w:p w14:paraId="704D069D" w14:textId="7BE9F5B6" w:rsidR="00DC03A4" w:rsidRPr="00380B24" w:rsidRDefault="00351058" w:rsidP="00536732">
            <w:pPr>
              <w:tabs>
                <w:tab w:val="num" w:pos="425"/>
              </w:tabs>
              <w:rPr>
                <w:noProof/>
              </w:rPr>
            </w:pPr>
            <w:r w:rsidRPr="00380B24">
              <w:rPr>
                <w:noProof/>
              </w:rPr>
              <w:t>No monetary costs were projected</w:t>
            </w:r>
            <w:r w:rsidR="00B82C1D" w:rsidRPr="00380B24">
              <w:rPr>
                <w:noProof/>
              </w:rPr>
              <w:t>.</w:t>
            </w:r>
          </w:p>
        </w:tc>
        <w:tc>
          <w:tcPr>
            <w:tcW w:w="752" w:type="pct"/>
            <w:tcBorders>
              <w:top w:val="double" w:sz="4" w:space="0" w:color="auto"/>
              <w:bottom w:val="double" w:sz="4" w:space="0" w:color="auto"/>
            </w:tcBorders>
          </w:tcPr>
          <w:p w14:paraId="5603A474" w14:textId="77777777" w:rsidR="00DC03A4" w:rsidRPr="00380B24" w:rsidRDefault="00DC03A4" w:rsidP="00536732">
            <w:pPr>
              <w:tabs>
                <w:tab w:val="num" w:pos="425"/>
              </w:tabs>
              <w:rPr>
                <w:noProof/>
              </w:rPr>
            </w:pPr>
            <w:r w:rsidRPr="00380B24">
              <w:rPr>
                <w:noProof/>
              </w:rPr>
              <w:t>Not specified.</w:t>
            </w:r>
          </w:p>
        </w:tc>
      </w:tr>
      <w:tr w:rsidR="00DC03A4" w:rsidRPr="00380B24" w14:paraId="329EAA44" w14:textId="77777777" w:rsidTr="00185B8C">
        <w:trPr>
          <w:trHeight w:val="299"/>
        </w:trPr>
        <w:tc>
          <w:tcPr>
            <w:tcW w:w="5000" w:type="pct"/>
            <w:gridSpan w:val="7"/>
            <w:tcMar>
              <w:top w:w="57" w:type="dxa"/>
              <w:left w:w="57" w:type="dxa"/>
              <w:bottom w:w="57" w:type="dxa"/>
              <w:right w:w="57" w:type="dxa"/>
            </w:tcMar>
            <w:vAlign w:val="center"/>
          </w:tcPr>
          <w:p w14:paraId="07751B22" w14:textId="77777777" w:rsidR="00DC03A4" w:rsidRPr="00380B24" w:rsidRDefault="00DC03A4" w:rsidP="00536732">
            <w:pPr>
              <w:tabs>
                <w:tab w:val="num" w:pos="425"/>
              </w:tabs>
              <w:jc w:val="center"/>
              <w:rPr>
                <w:noProof/>
              </w:rPr>
            </w:pPr>
            <w:r w:rsidRPr="00380B24">
              <w:rPr>
                <w:b/>
                <w:noProof/>
              </w:rPr>
              <w:t>Benefits</w:t>
            </w:r>
          </w:p>
        </w:tc>
      </w:tr>
      <w:tr w:rsidR="00351058" w:rsidRPr="00380B24" w14:paraId="6D192F7E" w14:textId="77777777" w:rsidTr="00185B8C">
        <w:trPr>
          <w:trHeight w:val="1108"/>
        </w:trPr>
        <w:tc>
          <w:tcPr>
            <w:tcW w:w="1260" w:type="pct"/>
            <w:tcBorders>
              <w:right w:val="double" w:sz="4" w:space="0" w:color="auto"/>
            </w:tcBorders>
            <w:tcMar>
              <w:top w:w="57" w:type="dxa"/>
              <w:left w:w="57" w:type="dxa"/>
              <w:bottom w:w="57" w:type="dxa"/>
              <w:right w:w="57" w:type="dxa"/>
            </w:tcMar>
            <w:vAlign w:val="center"/>
          </w:tcPr>
          <w:p w14:paraId="0BF6AE0D" w14:textId="385EC4B2" w:rsidR="00351058" w:rsidRPr="00380B24" w:rsidRDefault="00351058" w:rsidP="00351058">
            <w:pPr>
              <w:tabs>
                <w:tab w:val="num" w:pos="425"/>
              </w:tabs>
              <w:rPr>
                <w:noProof/>
              </w:rPr>
            </w:pPr>
            <w:r w:rsidRPr="00380B24">
              <w:rPr>
                <w:b/>
                <w:noProof/>
              </w:rPr>
              <w:t>Direct benefits</w:t>
            </w:r>
            <w:r w:rsidRPr="00380B24">
              <w:rPr>
                <w:noProof/>
              </w:rPr>
              <w:t xml:space="preserve"> </w:t>
            </w:r>
            <w:r w:rsidRPr="00380B24">
              <w:rPr>
                <w:noProof/>
                <w:sz w:val="16"/>
                <w:szCs w:val="16"/>
              </w:rPr>
              <w:t xml:space="preserve">(such as improved </w:t>
            </w:r>
            <w:r w:rsidR="008E7C87" w:rsidRPr="00380B24">
              <w:rPr>
                <w:noProof/>
                <w:sz w:val="16"/>
                <w:szCs w:val="16"/>
              </w:rPr>
              <w:t>wellbeing,</w:t>
            </w:r>
            <w:r w:rsidRPr="00380B24">
              <w:rPr>
                <w:noProof/>
                <w:sz w:val="16"/>
                <w:szCs w:val="16"/>
              </w:rPr>
              <w:t xml:space="preserve"> changes in pollution levels, safety, health, employment</w:t>
            </w:r>
            <w:r w:rsidR="00B82C1D" w:rsidRPr="00380B24">
              <w:rPr>
                <w:noProof/>
                <w:sz w:val="16"/>
                <w:szCs w:val="16"/>
              </w:rPr>
              <w:t>,</w:t>
            </w:r>
            <w:r w:rsidRPr="00380B24">
              <w:rPr>
                <w:noProof/>
                <w:sz w:val="16"/>
                <w:szCs w:val="16"/>
              </w:rPr>
              <w:t xml:space="preserve"> market efficiency)</w:t>
            </w:r>
          </w:p>
          <w:p w14:paraId="117FD6CF" w14:textId="77777777" w:rsidR="00351058" w:rsidRPr="00380B24" w:rsidRDefault="00351058" w:rsidP="00351058">
            <w:pPr>
              <w:tabs>
                <w:tab w:val="num" w:pos="425"/>
              </w:tabs>
              <w:rPr>
                <w:b/>
                <w:noProof/>
              </w:rPr>
            </w:pPr>
          </w:p>
        </w:tc>
        <w:tc>
          <w:tcPr>
            <w:tcW w:w="497" w:type="pct"/>
            <w:tcBorders>
              <w:left w:val="double" w:sz="4" w:space="0" w:color="auto"/>
            </w:tcBorders>
            <w:tcMar>
              <w:top w:w="57" w:type="dxa"/>
              <w:left w:w="57" w:type="dxa"/>
              <w:bottom w:w="57" w:type="dxa"/>
              <w:right w:w="57" w:type="dxa"/>
            </w:tcMar>
          </w:tcPr>
          <w:p w14:paraId="70606B82" w14:textId="59716687" w:rsidR="00351058" w:rsidRPr="00380B24" w:rsidRDefault="00351058" w:rsidP="00351058">
            <w:pPr>
              <w:tabs>
                <w:tab w:val="num" w:pos="425"/>
              </w:tabs>
              <w:rPr>
                <w:noProof/>
              </w:rPr>
            </w:pPr>
            <w:r w:rsidRPr="00380B24">
              <w:rPr>
                <w:noProof/>
              </w:rPr>
              <w:t>No monetary costs were projected</w:t>
            </w:r>
            <w:r w:rsidR="00B82C1D" w:rsidRPr="00380B24">
              <w:rPr>
                <w:noProof/>
              </w:rPr>
              <w:t>.</w:t>
            </w:r>
          </w:p>
        </w:tc>
        <w:tc>
          <w:tcPr>
            <w:tcW w:w="564" w:type="pct"/>
            <w:tcMar>
              <w:top w:w="57" w:type="dxa"/>
              <w:left w:w="57" w:type="dxa"/>
              <w:bottom w:w="57" w:type="dxa"/>
              <w:right w:w="57" w:type="dxa"/>
            </w:tcMar>
          </w:tcPr>
          <w:p w14:paraId="3E094FCA" w14:textId="3586B48F" w:rsidR="00351058" w:rsidRPr="00380B24" w:rsidRDefault="00351058" w:rsidP="00351058">
            <w:pPr>
              <w:tabs>
                <w:tab w:val="num" w:pos="425"/>
              </w:tabs>
              <w:rPr>
                <w:noProof/>
              </w:rPr>
            </w:pPr>
            <w:r w:rsidRPr="00380B24">
              <w:rPr>
                <w:noProof/>
              </w:rPr>
              <w:t>Not directly quantified</w:t>
            </w:r>
            <w:r w:rsidR="00381AEC" w:rsidRPr="00380B24">
              <w:rPr>
                <w:noProof/>
              </w:rPr>
              <w:t>. E</w:t>
            </w:r>
            <w:r w:rsidRPr="00380B24">
              <w:rPr>
                <w:noProof/>
              </w:rPr>
              <w:t>xpected reduction in cyber incidents</w:t>
            </w:r>
            <w:r w:rsidR="00B82C1D" w:rsidRPr="00380B24">
              <w:rPr>
                <w:noProof/>
              </w:rPr>
              <w:t xml:space="preserve"> and</w:t>
            </w:r>
            <w:r w:rsidRPr="00380B24">
              <w:rPr>
                <w:noProof/>
              </w:rPr>
              <w:t xml:space="preserve"> improved trust and security (recurrent)</w:t>
            </w:r>
            <w:r w:rsidR="00B82C1D" w:rsidRPr="00380B24">
              <w:rPr>
                <w:noProof/>
              </w:rPr>
              <w:t>.</w:t>
            </w:r>
          </w:p>
        </w:tc>
        <w:tc>
          <w:tcPr>
            <w:tcW w:w="563" w:type="pct"/>
            <w:tcMar>
              <w:top w:w="57" w:type="dxa"/>
              <w:left w:w="57" w:type="dxa"/>
              <w:bottom w:w="57" w:type="dxa"/>
              <w:right w:w="57" w:type="dxa"/>
            </w:tcMar>
          </w:tcPr>
          <w:p w14:paraId="0646D213" w14:textId="2ECB0858" w:rsidR="00351058" w:rsidRPr="00380B24" w:rsidRDefault="00351058" w:rsidP="00351058">
            <w:pPr>
              <w:tabs>
                <w:tab w:val="num" w:pos="425"/>
              </w:tabs>
              <w:rPr>
                <w:noProof/>
              </w:rPr>
            </w:pPr>
            <w:r w:rsidRPr="00380B24">
              <w:rPr>
                <w:noProof/>
              </w:rPr>
              <w:t>No monetary costs were projected</w:t>
            </w:r>
            <w:r w:rsidR="00B82C1D" w:rsidRPr="00380B24">
              <w:rPr>
                <w:noProof/>
              </w:rPr>
              <w:t>.</w:t>
            </w:r>
          </w:p>
        </w:tc>
        <w:tc>
          <w:tcPr>
            <w:tcW w:w="659" w:type="pct"/>
            <w:tcMar>
              <w:top w:w="57" w:type="dxa"/>
              <w:left w:w="57" w:type="dxa"/>
              <w:bottom w:w="57" w:type="dxa"/>
              <w:right w:w="57" w:type="dxa"/>
            </w:tcMar>
          </w:tcPr>
          <w:p w14:paraId="65F5E6A3" w14:textId="7E0EBB71" w:rsidR="00351058" w:rsidRPr="00380B24" w:rsidRDefault="00351058" w:rsidP="00351058">
            <w:pPr>
              <w:tabs>
                <w:tab w:val="num" w:pos="425"/>
              </w:tabs>
              <w:rPr>
                <w:noProof/>
              </w:rPr>
            </w:pPr>
            <w:r w:rsidRPr="00380B24">
              <w:rPr>
                <w:noProof/>
              </w:rPr>
              <w:t>Direct benefits from reduced investment in commercial analyses/reports</w:t>
            </w:r>
            <w:r w:rsidR="00381AEC" w:rsidRPr="00380B24">
              <w:rPr>
                <w:noProof/>
              </w:rPr>
              <w:t>;</w:t>
            </w:r>
            <w:r w:rsidRPr="00380B24">
              <w:rPr>
                <w:noProof/>
              </w:rPr>
              <w:t xml:space="preserve"> free access to ENISA outputs</w:t>
            </w:r>
            <w:r w:rsidR="00381AEC" w:rsidRPr="00380B24">
              <w:rPr>
                <w:noProof/>
              </w:rPr>
              <w:t>;</w:t>
            </w:r>
            <w:r w:rsidRPr="00380B24">
              <w:rPr>
                <w:noProof/>
              </w:rPr>
              <w:t xml:space="preserve"> improved competitiveness</w:t>
            </w:r>
            <w:r w:rsidR="00381AEC" w:rsidRPr="00380B24">
              <w:rPr>
                <w:noProof/>
              </w:rPr>
              <w:t>;</w:t>
            </w:r>
            <w:r w:rsidRPr="00380B24">
              <w:rPr>
                <w:noProof/>
              </w:rPr>
              <w:t xml:space="preserve"> reduced market-entry barriers for SMEs</w:t>
            </w:r>
            <w:r w:rsidR="00381AEC" w:rsidRPr="00380B24">
              <w:rPr>
                <w:noProof/>
              </w:rPr>
              <w:t>;</w:t>
            </w:r>
            <w:r w:rsidR="00B5380B" w:rsidRPr="00380B24">
              <w:rPr>
                <w:noProof/>
              </w:rPr>
              <w:t xml:space="preserve"> and</w:t>
            </w:r>
            <w:r w:rsidRPr="00380B24">
              <w:rPr>
                <w:noProof/>
              </w:rPr>
              <w:t xml:space="preserve"> access to wider cybersecurity market (recurrent)</w:t>
            </w:r>
            <w:r w:rsidR="00B82C1D" w:rsidRPr="00380B24">
              <w:rPr>
                <w:noProof/>
              </w:rPr>
              <w:t>.</w:t>
            </w:r>
          </w:p>
        </w:tc>
        <w:tc>
          <w:tcPr>
            <w:tcW w:w="704" w:type="pct"/>
            <w:tcMar>
              <w:top w:w="57" w:type="dxa"/>
              <w:left w:w="57" w:type="dxa"/>
              <w:bottom w:w="57" w:type="dxa"/>
              <w:right w:w="57" w:type="dxa"/>
            </w:tcMar>
          </w:tcPr>
          <w:p w14:paraId="259DDCD9" w14:textId="38159182" w:rsidR="00351058" w:rsidRPr="00380B24" w:rsidRDefault="00351058" w:rsidP="00351058">
            <w:pPr>
              <w:tabs>
                <w:tab w:val="num" w:pos="425"/>
              </w:tabs>
              <w:rPr>
                <w:noProof/>
              </w:rPr>
            </w:pPr>
            <w:r w:rsidRPr="00380B24">
              <w:rPr>
                <w:noProof/>
              </w:rPr>
              <w:t>No monetary costs were projected</w:t>
            </w:r>
            <w:r w:rsidR="00B82C1D" w:rsidRPr="00380B24">
              <w:rPr>
                <w:noProof/>
              </w:rPr>
              <w:t>.</w:t>
            </w:r>
          </w:p>
        </w:tc>
        <w:tc>
          <w:tcPr>
            <w:tcW w:w="752" w:type="pct"/>
            <w:tcBorders>
              <w:top w:val="double" w:sz="4" w:space="0" w:color="auto"/>
              <w:bottom w:val="double" w:sz="4" w:space="0" w:color="auto"/>
            </w:tcBorders>
          </w:tcPr>
          <w:p w14:paraId="342E3E4F" w14:textId="42C01000" w:rsidR="00351058" w:rsidRPr="00380B24" w:rsidRDefault="00351058" w:rsidP="00351058">
            <w:pPr>
              <w:tabs>
                <w:tab w:val="num" w:pos="425"/>
              </w:tabs>
              <w:rPr>
                <w:noProof/>
              </w:rPr>
            </w:pPr>
            <w:r w:rsidRPr="00380B24">
              <w:rPr>
                <w:noProof/>
              </w:rPr>
              <w:t>Efficiency gains for EU budget; economies of scale in information collection and operational cooperation; reduced need for new EU body (saves EUR</w:t>
            </w:r>
            <w:r w:rsidR="00A12133" w:rsidRPr="00380B24">
              <w:rPr>
                <w:noProof/>
              </w:rPr>
              <w:t> </w:t>
            </w:r>
            <w:r w:rsidRPr="00380B24">
              <w:rPr>
                <w:noProof/>
              </w:rPr>
              <w:t>21.9 million in set-up costs) (one-off)</w:t>
            </w:r>
            <w:r w:rsidR="00381AEC" w:rsidRPr="00380B24">
              <w:rPr>
                <w:noProof/>
              </w:rPr>
              <w:t>.</w:t>
            </w:r>
          </w:p>
        </w:tc>
      </w:tr>
      <w:tr w:rsidR="00351058" w:rsidRPr="00380B24" w14:paraId="28572615" w14:textId="77777777" w:rsidTr="00185B8C">
        <w:trPr>
          <w:trHeight w:val="1108"/>
        </w:trPr>
        <w:tc>
          <w:tcPr>
            <w:tcW w:w="1260" w:type="pct"/>
            <w:tcBorders>
              <w:right w:val="double" w:sz="4" w:space="0" w:color="auto"/>
            </w:tcBorders>
            <w:tcMar>
              <w:top w:w="57" w:type="dxa"/>
              <w:left w:w="57" w:type="dxa"/>
              <w:bottom w:w="57" w:type="dxa"/>
              <w:right w:w="57" w:type="dxa"/>
            </w:tcMar>
            <w:vAlign w:val="center"/>
          </w:tcPr>
          <w:p w14:paraId="7A3FE9F5" w14:textId="77777777" w:rsidR="00351058" w:rsidRPr="00380B24" w:rsidRDefault="00351058" w:rsidP="00351058">
            <w:pPr>
              <w:tabs>
                <w:tab w:val="num" w:pos="425"/>
              </w:tabs>
              <w:rPr>
                <w:b/>
                <w:noProof/>
              </w:rPr>
            </w:pPr>
            <w:r w:rsidRPr="00380B24">
              <w:rPr>
                <w:b/>
                <w:noProof/>
              </w:rPr>
              <w:t>Indirect benefits</w:t>
            </w:r>
            <w:r w:rsidRPr="00380B24">
              <w:rPr>
                <w:noProof/>
              </w:rPr>
              <w:t xml:space="preserve"> </w:t>
            </w:r>
            <w:r w:rsidRPr="00380B24">
              <w:rPr>
                <w:noProof/>
                <w:sz w:val="16"/>
                <w:szCs w:val="16"/>
              </w:rPr>
              <w:t>(such as wider economic benefits, macroeconomic benefits, social impacts, environmental impacts)</w:t>
            </w:r>
          </w:p>
        </w:tc>
        <w:tc>
          <w:tcPr>
            <w:tcW w:w="497" w:type="pct"/>
            <w:tcBorders>
              <w:left w:val="double" w:sz="4" w:space="0" w:color="auto"/>
            </w:tcBorders>
            <w:tcMar>
              <w:top w:w="57" w:type="dxa"/>
              <w:left w:w="57" w:type="dxa"/>
              <w:bottom w:w="57" w:type="dxa"/>
              <w:right w:w="57" w:type="dxa"/>
            </w:tcMar>
          </w:tcPr>
          <w:p w14:paraId="00FF5F82" w14:textId="3EE40A2D" w:rsidR="00351058" w:rsidRPr="00380B24" w:rsidRDefault="00351058" w:rsidP="00351058">
            <w:pPr>
              <w:tabs>
                <w:tab w:val="num" w:pos="425"/>
              </w:tabs>
              <w:rPr>
                <w:noProof/>
              </w:rPr>
            </w:pPr>
            <w:r w:rsidRPr="00380B24">
              <w:rPr>
                <w:noProof/>
              </w:rPr>
              <w:t>No monetary costs were projected</w:t>
            </w:r>
            <w:r w:rsidR="00B82C1D" w:rsidRPr="00380B24">
              <w:rPr>
                <w:noProof/>
              </w:rPr>
              <w:t>.</w:t>
            </w:r>
          </w:p>
        </w:tc>
        <w:tc>
          <w:tcPr>
            <w:tcW w:w="564" w:type="pct"/>
            <w:tcMar>
              <w:top w:w="57" w:type="dxa"/>
              <w:left w:w="57" w:type="dxa"/>
              <w:bottom w:w="57" w:type="dxa"/>
              <w:right w:w="57" w:type="dxa"/>
            </w:tcMar>
          </w:tcPr>
          <w:p w14:paraId="5FFFA94F" w14:textId="5D32B54D" w:rsidR="00351058" w:rsidRPr="00380B24" w:rsidRDefault="00185B8C" w:rsidP="00351058">
            <w:pPr>
              <w:tabs>
                <w:tab w:val="num" w:pos="425"/>
              </w:tabs>
              <w:rPr>
                <w:noProof/>
              </w:rPr>
            </w:pPr>
            <w:r w:rsidRPr="00380B24">
              <w:rPr>
                <w:noProof/>
              </w:rPr>
              <w:t>Not specified.</w:t>
            </w:r>
          </w:p>
        </w:tc>
        <w:tc>
          <w:tcPr>
            <w:tcW w:w="563" w:type="pct"/>
            <w:tcMar>
              <w:top w:w="57" w:type="dxa"/>
              <w:left w:w="57" w:type="dxa"/>
              <w:bottom w:w="57" w:type="dxa"/>
              <w:right w:w="57" w:type="dxa"/>
            </w:tcMar>
          </w:tcPr>
          <w:p w14:paraId="6E0F268C" w14:textId="45AB73F9" w:rsidR="00351058" w:rsidRPr="00380B24" w:rsidRDefault="00351058" w:rsidP="00351058">
            <w:pPr>
              <w:tabs>
                <w:tab w:val="num" w:pos="425"/>
              </w:tabs>
              <w:rPr>
                <w:noProof/>
              </w:rPr>
            </w:pPr>
            <w:r w:rsidRPr="00380B24">
              <w:rPr>
                <w:noProof/>
              </w:rPr>
              <w:t>Expected reduction in costs of cybercrime incidents (currently ~0.41</w:t>
            </w:r>
            <w:r w:rsidR="00F3375E" w:rsidRPr="00380B24">
              <w:rPr>
                <w:noProof/>
              </w:rPr>
              <w:t>%</w:t>
            </w:r>
            <w:r w:rsidRPr="00380B24">
              <w:rPr>
                <w:noProof/>
              </w:rPr>
              <w:t xml:space="preserve"> of EU GDP, ~EUR</w:t>
            </w:r>
            <w:r w:rsidR="00A12133" w:rsidRPr="00380B24">
              <w:rPr>
                <w:noProof/>
              </w:rPr>
              <w:t> </w:t>
            </w:r>
            <w:r w:rsidRPr="00380B24">
              <w:rPr>
                <w:noProof/>
              </w:rPr>
              <w:t>55 billion/year) (recurrent)</w:t>
            </w:r>
            <w:r w:rsidR="006D3C5A" w:rsidRPr="00380B24">
              <w:rPr>
                <w:noProof/>
              </w:rPr>
              <w:t>.</w:t>
            </w:r>
          </w:p>
        </w:tc>
        <w:tc>
          <w:tcPr>
            <w:tcW w:w="659" w:type="pct"/>
            <w:tcMar>
              <w:top w:w="57" w:type="dxa"/>
              <w:left w:w="57" w:type="dxa"/>
              <w:bottom w:w="57" w:type="dxa"/>
              <w:right w:w="57" w:type="dxa"/>
            </w:tcMar>
          </w:tcPr>
          <w:p w14:paraId="5646AEE9" w14:textId="65A17D04" w:rsidR="00351058" w:rsidRPr="00380B24" w:rsidRDefault="00351058" w:rsidP="00351058">
            <w:pPr>
              <w:tabs>
                <w:tab w:val="num" w:pos="425"/>
              </w:tabs>
              <w:rPr>
                <w:noProof/>
              </w:rPr>
            </w:pPr>
            <w:r w:rsidRPr="00380B24">
              <w:rPr>
                <w:noProof/>
              </w:rPr>
              <w:t>Indirect benefits from harmonised policy</w:t>
            </w:r>
            <w:r w:rsidR="0035485D" w:rsidRPr="00380B24">
              <w:rPr>
                <w:noProof/>
              </w:rPr>
              <w:t>;</w:t>
            </w:r>
            <w:r w:rsidRPr="00380B24">
              <w:rPr>
                <w:noProof/>
              </w:rPr>
              <w:t xml:space="preserve"> reduced administrative burden</w:t>
            </w:r>
            <w:r w:rsidR="0035485D" w:rsidRPr="00380B24">
              <w:rPr>
                <w:noProof/>
              </w:rPr>
              <w:t>;</w:t>
            </w:r>
            <w:r w:rsidRPr="00380B24">
              <w:rPr>
                <w:noProof/>
              </w:rPr>
              <w:t xml:space="preserve"> mutual recognition of certificates</w:t>
            </w:r>
            <w:r w:rsidR="0035485D" w:rsidRPr="00380B24">
              <w:rPr>
                <w:noProof/>
              </w:rPr>
              <w:t>;</w:t>
            </w:r>
            <w:r w:rsidRPr="00380B24">
              <w:rPr>
                <w:noProof/>
              </w:rPr>
              <w:t xml:space="preserve"> increased trust in digital solutions</w:t>
            </w:r>
            <w:r w:rsidR="0035485D" w:rsidRPr="00380B24">
              <w:rPr>
                <w:noProof/>
              </w:rPr>
              <w:t>;</w:t>
            </w:r>
            <w:r w:rsidR="00B5380B" w:rsidRPr="00380B24">
              <w:rPr>
                <w:noProof/>
              </w:rPr>
              <w:t xml:space="preserve"> and</w:t>
            </w:r>
            <w:r w:rsidRPr="00380B24">
              <w:rPr>
                <w:noProof/>
              </w:rPr>
              <w:t xml:space="preserve"> improved access to public procurement (recurrent)</w:t>
            </w:r>
            <w:r w:rsidR="006D3C5A" w:rsidRPr="00380B24">
              <w:rPr>
                <w:noProof/>
              </w:rPr>
              <w:t>.</w:t>
            </w:r>
          </w:p>
        </w:tc>
        <w:tc>
          <w:tcPr>
            <w:tcW w:w="704" w:type="pct"/>
            <w:tcMar>
              <w:top w:w="57" w:type="dxa"/>
              <w:left w:w="57" w:type="dxa"/>
              <w:bottom w:w="57" w:type="dxa"/>
              <w:right w:w="57" w:type="dxa"/>
            </w:tcMar>
          </w:tcPr>
          <w:p w14:paraId="70B109C4" w14:textId="276B8D07" w:rsidR="00351058" w:rsidRPr="00380B24" w:rsidRDefault="00351058" w:rsidP="00351058">
            <w:pPr>
              <w:tabs>
                <w:tab w:val="num" w:pos="425"/>
              </w:tabs>
              <w:rPr>
                <w:noProof/>
              </w:rPr>
            </w:pPr>
            <w:r w:rsidRPr="00380B24">
              <w:rPr>
                <w:noProof/>
              </w:rPr>
              <w:t>No monetary costs were projected</w:t>
            </w:r>
            <w:r w:rsidR="00B82C1D" w:rsidRPr="00380B24">
              <w:rPr>
                <w:noProof/>
              </w:rPr>
              <w:t>.</w:t>
            </w:r>
          </w:p>
        </w:tc>
        <w:tc>
          <w:tcPr>
            <w:tcW w:w="752" w:type="pct"/>
            <w:tcBorders>
              <w:top w:val="double" w:sz="4" w:space="0" w:color="auto"/>
              <w:bottom w:val="double" w:sz="4" w:space="0" w:color="auto"/>
            </w:tcBorders>
          </w:tcPr>
          <w:p w14:paraId="52D09E56" w14:textId="7F45F085" w:rsidR="00351058" w:rsidRPr="00380B24" w:rsidRDefault="00351058" w:rsidP="00351058">
            <w:pPr>
              <w:tabs>
                <w:tab w:val="num" w:pos="425"/>
              </w:tabs>
              <w:rPr>
                <w:noProof/>
              </w:rPr>
            </w:pPr>
            <w:r w:rsidRPr="00380B24">
              <w:rPr>
                <w:noProof/>
              </w:rPr>
              <w:t>Member States benefit from economies of scale, reduced duplication</w:t>
            </w:r>
            <w:r w:rsidR="00B5380B" w:rsidRPr="00380B24">
              <w:rPr>
                <w:noProof/>
              </w:rPr>
              <w:t xml:space="preserve"> and</w:t>
            </w:r>
            <w:r w:rsidRPr="00380B24">
              <w:rPr>
                <w:noProof/>
              </w:rPr>
              <w:t xml:space="preserve"> more harmonised approaches.</w:t>
            </w:r>
          </w:p>
        </w:tc>
      </w:tr>
    </w:tbl>
    <w:tbl>
      <w:tblPr>
        <w:tblStyle w:val="CV11"/>
        <w:tblW w:w="5057"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4A0" w:firstRow="1" w:lastRow="0" w:firstColumn="1" w:lastColumn="0" w:noHBand="0" w:noVBand="1"/>
      </w:tblPr>
      <w:tblGrid>
        <w:gridCol w:w="3145"/>
        <w:gridCol w:w="1825"/>
        <w:gridCol w:w="2109"/>
        <w:gridCol w:w="1682"/>
        <w:gridCol w:w="1978"/>
        <w:gridCol w:w="2100"/>
        <w:gridCol w:w="2097"/>
      </w:tblGrid>
      <w:tr w:rsidR="00D339BD" w:rsidRPr="00380B24" w14:paraId="400F2FD9" w14:textId="77777777" w:rsidTr="02FDF6C4">
        <w:tc>
          <w:tcPr>
            <w:tcW w:w="5000" w:type="pct"/>
            <w:gridSpan w:val="7"/>
            <w:tcBorders>
              <w:top w:val="double" w:sz="4" w:space="0" w:color="auto"/>
            </w:tcBorders>
            <w:shd w:val="clear" w:color="auto" w:fill="FDE9D9" w:themeFill="accent6" w:themeFillTint="33"/>
            <w:tcMar>
              <w:top w:w="57" w:type="dxa"/>
              <w:left w:w="57" w:type="dxa"/>
              <w:bottom w:w="57" w:type="dxa"/>
              <w:right w:w="57" w:type="dxa"/>
            </w:tcMar>
          </w:tcPr>
          <w:p w14:paraId="51C2FA75" w14:textId="1D783661" w:rsidR="00D339BD" w:rsidRPr="00380B24" w:rsidRDefault="6A703D92" w:rsidP="5EE4E8B7">
            <w:pPr>
              <w:tabs>
                <w:tab w:val="num" w:pos="425"/>
              </w:tabs>
              <w:jc w:val="center"/>
              <w:rPr>
                <w:b/>
                <w:bCs/>
                <w:i/>
                <w:iCs/>
                <w:noProof/>
              </w:rPr>
            </w:pPr>
            <w:r w:rsidRPr="00380B24">
              <w:rPr>
                <w:b/>
                <w:bCs/>
                <w:i/>
                <w:iCs/>
                <w:noProof/>
              </w:rPr>
              <w:t xml:space="preserve">PART II: II </w:t>
            </w:r>
            <w:r w:rsidRPr="00380B24">
              <w:rPr>
                <w:b/>
                <w:bCs/>
                <w:i/>
                <w:iCs/>
                <w:noProof/>
                <w:u w:val="single"/>
              </w:rPr>
              <w:t>Potential</w:t>
            </w:r>
            <w:r w:rsidRPr="00380B24">
              <w:rPr>
                <w:b/>
                <w:bCs/>
                <w:i/>
                <w:iCs/>
                <w:noProof/>
              </w:rPr>
              <w:t xml:space="preserve"> simplification and burden reduction (savings)</w:t>
            </w:r>
          </w:p>
        </w:tc>
      </w:tr>
      <w:tr w:rsidR="00F1454F" w:rsidRPr="00380B24" w14:paraId="49B85C29" w14:textId="77777777" w:rsidTr="02FDF6C4">
        <w:tc>
          <w:tcPr>
            <w:tcW w:w="1053" w:type="pct"/>
            <w:vMerge w:val="restart"/>
            <w:tcBorders>
              <w:top w:val="double" w:sz="4" w:space="0" w:color="auto"/>
              <w:tl2br w:val="single" w:sz="4" w:space="0" w:color="auto"/>
            </w:tcBorders>
            <w:tcMar>
              <w:top w:w="57" w:type="dxa"/>
              <w:left w:w="57" w:type="dxa"/>
              <w:bottom w:w="57" w:type="dxa"/>
              <w:right w:w="57" w:type="dxa"/>
            </w:tcMar>
          </w:tcPr>
          <w:p w14:paraId="21AB6D67" w14:textId="77777777" w:rsidR="00D339BD" w:rsidRPr="00380B24" w:rsidRDefault="00D339BD" w:rsidP="00536732">
            <w:pPr>
              <w:tabs>
                <w:tab w:val="num" w:pos="425"/>
              </w:tabs>
              <w:jc w:val="center"/>
              <w:rPr>
                <w:noProof/>
              </w:rPr>
            </w:pPr>
          </w:p>
        </w:tc>
        <w:tc>
          <w:tcPr>
            <w:tcW w:w="1317" w:type="pct"/>
            <w:gridSpan w:val="2"/>
            <w:tcBorders>
              <w:top w:val="double" w:sz="4" w:space="0" w:color="auto"/>
            </w:tcBorders>
          </w:tcPr>
          <w:p w14:paraId="4890CC87" w14:textId="77777777" w:rsidR="00D339BD" w:rsidRPr="00380B24" w:rsidRDefault="00D339BD" w:rsidP="00536732">
            <w:pPr>
              <w:tabs>
                <w:tab w:val="num" w:pos="425"/>
              </w:tabs>
              <w:jc w:val="center"/>
              <w:rPr>
                <w:b/>
                <w:bCs/>
                <w:noProof/>
              </w:rPr>
            </w:pPr>
            <w:r w:rsidRPr="00380B24">
              <w:rPr>
                <w:b/>
                <w:bCs/>
                <w:noProof/>
              </w:rPr>
              <w:t>Citizens/Consumers/Workers</w:t>
            </w:r>
          </w:p>
        </w:tc>
        <w:tc>
          <w:tcPr>
            <w:tcW w:w="1225" w:type="pct"/>
            <w:gridSpan w:val="2"/>
            <w:tcBorders>
              <w:top w:val="double" w:sz="4" w:space="0" w:color="auto"/>
            </w:tcBorders>
          </w:tcPr>
          <w:p w14:paraId="76033526" w14:textId="77777777" w:rsidR="00D339BD" w:rsidRPr="00380B24" w:rsidRDefault="00D339BD" w:rsidP="00536732">
            <w:pPr>
              <w:tabs>
                <w:tab w:val="num" w:pos="425"/>
              </w:tabs>
              <w:jc w:val="center"/>
              <w:rPr>
                <w:b/>
                <w:bCs/>
                <w:noProof/>
              </w:rPr>
            </w:pPr>
            <w:r w:rsidRPr="00380B24">
              <w:rPr>
                <w:b/>
                <w:bCs/>
                <w:noProof/>
              </w:rPr>
              <w:t>Businesses</w:t>
            </w:r>
          </w:p>
        </w:tc>
        <w:tc>
          <w:tcPr>
            <w:tcW w:w="1405" w:type="pct"/>
            <w:gridSpan w:val="2"/>
            <w:tcBorders>
              <w:top w:val="double" w:sz="4" w:space="0" w:color="auto"/>
            </w:tcBorders>
          </w:tcPr>
          <w:p w14:paraId="741AF866" w14:textId="77777777" w:rsidR="00D339BD" w:rsidRPr="00380B24" w:rsidRDefault="00D339BD" w:rsidP="00536732">
            <w:pPr>
              <w:tabs>
                <w:tab w:val="num" w:pos="425"/>
              </w:tabs>
              <w:jc w:val="center"/>
              <w:rPr>
                <w:b/>
                <w:bCs/>
                <w:noProof/>
              </w:rPr>
            </w:pPr>
            <w:r w:rsidRPr="00380B24">
              <w:rPr>
                <w:b/>
                <w:bCs/>
                <w:noProof/>
              </w:rPr>
              <w:t>Administrations</w:t>
            </w:r>
          </w:p>
        </w:tc>
      </w:tr>
      <w:tr w:rsidR="00F1454F" w:rsidRPr="00380B24" w14:paraId="7D644199" w14:textId="77777777" w:rsidTr="02FDF6C4">
        <w:tc>
          <w:tcPr>
            <w:tcW w:w="1053" w:type="pct"/>
            <w:vMerge/>
            <w:tcMar>
              <w:top w:w="57" w:type="dxa"/>
              <w:left w:w="57" w:type="dxa"/>
              <w:bottom w:w="57" w:type="dxa"/>
              <w:right w:w="57" w:type="dxa"/>
            </w:tcMar>
          </w:tcPr>
          <w:p w14:paraId="40B47B85" w14:textId="77777777" w:rsidR="00D339BD" w:rsidRPr="00380B24" w:rsidRDefault="00D339BD" w:rsidP="00536732">
            <w:pPr>
              <w:tabs>
                <w:tab w:val="num" w:pos="425"/>
              </w:tabs>
              <w:jc w:val="center"/>
              <w:rPr>
                <w:b/>
                <w:noProof/>
              </w:rPr>
            </w:pPr>
          </w:p>
        </w:tc>
        <w:tc>
          <w:tcPr>
            <w:tcW w:w="611" w:type="pct"/>
            <w:tcBorders>
              <w:top w:val="double" w:sz="4" w:space="0" w:color="auto"/>
            </w:tcBorders>
          </w:tcPr>
          <w:p w14:paraId="66F362FF" w14:textId="76263C99" w:rsidR="00D339BD" w:rsidRPr="00380B24" w:rsidRDefault="00D339BD" w:rsidP="00536732">
            <w:pPr>
              <w:tabs>
                <w:tab w:val="num" w:pos="425"/>
              </w:tabs>
              <w:jc w:val="center"/>
              <w:rPr>
                <w:b/>
                <w:bCs/>
                <w:noProof/>
              </w:rPr>
            </w:pPr>
            <w:r w:rsidRPr="00380B24">
              <w:rPr>
                <w:b/>
                <w:bCs/>
                <w:noProof/>
              </w:rPr>
              <w:t xml:space="preserve">Quantitative </w:t>
            </w:r>
            <w:r w:rsidR="00375943" w:rsidRPr="00380B24">
              <w:rPr>
                <w:b/>
                <w:bCs/>
                <w:noProof/>
              </w:rPr>
              <w:t>data</w:t>
            </w:r>
          </w:p>
        </w:tc>
        <w:tc>
          <w:tcPr>
            <w:tcW w:w="706" w:type="pct"/>
            <w:tcBorders>
              <w:top w:val="double" w:sz="4" w:space="0" w:color="auto"/>
            </w:tcBorders>
          </w:tcPr>
          <w:p w14:paraId="2229CDFE" w14:textId="77777777" w:rsidR="00D339BD" w:rsidRPr="00380B24" w:rsidRDefault="00D339BD" w:rsidP="00536732">
            <w:pPr>
              <w:tabs>
                <w:tab w:val="num" w:pos="425"/>
              </w:tabs>
              <w:jc w:val="center"/>
              <w:rPr>
                <w:b/>
                <w:bCs/>
                <w:noProof/>
              </w:rPr>
            </w:pPr>
            <w:r w:rsidRPr="00380B24">
              <w:rPr>
                <w:b/>
                <w:bCs/>
                <w:noProof/>
              </w:rPr>
              <w:t>Comment</w:t>
            </w:r>
          </w:p>
        </w:tc>
        <w:tc>
          <w:tcPr>
            <w:tcW w:w="563" w:type="pct"/>
            <w:tcBorders>
              <w:top w:val="double" w:sz="4" w:space="0" w:color="auto"/>
            </w:tcBorders>
          </w:tcPr>
          <w:p w14:paraId="38D05EB1" w14:textId="01398446" w:rsidR="00D339BD" w:rsidRPr="00380B24" w:rsidRDefault="00D339BD" w:rsidP="00536732">
            <w:pPr>
              <w:tabs>
                <w:tab w:val="num" w:pos="425"/>
              </w:tabs>
              <w:jc w:val="center"/>
              <w:rPr>
                <w:b/>
                <w:bCs/>
                <w:noProof/>
              </w:rPr>
            </w:pPr>
            <w:r w:rsidRPr="00380B24">
              <w:rPr>
                <w:b/>
                <w:bCs/>
                <w:noProof/>
              </w:rPr>
              <w:t xml:space="preserve">Quantitative </w:t>
            </w:r>
            <w:r w:rsidR="00375943" w:rsidRPr="00380B24">
              <w:rPr>
                <w:b/>
                <w:bCs/>
                <w:noProof/>
              </w:rPr>
              <w:t>data</w:t>
            </w:r>
          </w:p>
        </w:tc>
        <w:tc>
          <w:tcPr>
            <w:tcW w:w="662" w:type="pct"/>
            <w:tcBorders>
              <w:top w:val="double" w:sz="4" w:space="0" w:color="auto"/>
            </w:tcBorders>
          </w:tcPr>
          <w:p w14:paraId="2CCD88D7" w14:textId="77777777" w:rsidR="00D339BD" w:rsidRPr="00380B24" w:rsidRDefault="00D339BD" w:rsidP="00536732">
            <w:pPr>
              <w:tabs>
                <w:tab w:val="num" w:pos="425"/>
              </w:tabs>
              <w:jc w:val="center"/>
              <w:rPr>
                <w:b/>
                <w:bCs/>
                <w:noProof/>
              </w:rPr>
            </w:pPr>
            <w:r w:rsidRPr="00380B24">
              <w:rPr>
                <w:b/>
                <w:bCs/>
                <w:noProof/>
              </w:rPr>
              <w:t>Comment</w:t>
            </w:r>
          </w:p>
        </w:tc>
        <w:tc>
          <w:tcPr>
            <w:tcW w:w="703" w:type="pct"/>
            <w:tcBorders>
              <w:top w:val="double" w:sz="4" w:space="0" w:color="auto"/>
            </w:tcBorders>
          </w:tcPr>
          <w:p w14:paraId="64076018" w14:textId="338F2DF6" w:rsidR="00D339BD" w:rsidRPr="00380B24" w:rsidRDefault="00D339BD" w:rsidP="00536732">
            <w:pPr>
              <w:tabs>
                <w:tab w:val="num" w:pos="425"/>
              </w:tabs>
              <w:jc w:val="center"/>
              <w:rPr>
                <w:b/>
                <w:bCs/>
                <w:noProof/>
              </w:rPr>
            </w:pPr>
            <w:r w:rsidRPr="00380B24">
              <w:rPr>
                <w:b/>
                <w:bCs/>
                <w:noProof/>
              </w:rPr>
              <w:t>Quantitative</w:t>
            </w:r>
            <w:r w:rsidR="00375943" w:rsidRPr="00380B24">
              <w:rPr>
                <w:b/>
                <w:bCs/>
                <w:noProof/>
              </w:rPr>
              <w:t xml:space="preserve"> data</w:t>
            </w:r>
          </w:p>
        </w:tc>
        <w:tc>
          <w:tcPr>
            <w:tcW w:w="702" w:type="pct"/>
            <w:tcBorders>
              <w:top w:val="double" w:sz="4" w:space="0" w:color="auto"/>
            </w:tcBorders>
          </w:tcPr>
          <w:p w14:paraId="09FE5735" w14:textId="77777777" w:rsidR="00D339BD" w:rsidRPr="00380B24" w:rsidRDefault="00D339BD" w:rsidP="00536732">
            <w:pPr>
              <w:tabs>
                <w:tab w:val="num" w:pos="425"/>
              </w:tabs>
              <w:jc w:val="center"/>
              <w:rPr>
                <w:b/>
                <w:bCs/>
                <w:noProof/>
              </w:rPr>
            </w:pPr>
            <w:r w:rsidRPr="00380B24">
              <w:rPr>
                <w:b/>
                <w:bCs/>
                <w:noProof/>
              </w:rPr>
              <w:t>Comment</w:t>
            </w:r>
          </w:p>
        </w:tc>
      </w:tr>
      <w:tr w:rsidR="00D339BD" w:rsidRPr="00380B24" w14:paraId="44FCFD0A" w14:textId="77777777" w:rsidTr="02FDF6C4">
        <w:tc>
          <w:tcPr>
            <w:tcW w:w="5000" w:type="pct"/>
            <w:gridSpan w:val="7"/>
            <w:tcMar>
              <w:top w:w="57" w:type="dxa"/>
              <w:left w:w="57" w:type="dxa"/>
              <w:bottom w:w="57" w:type="dxa"/>
              <w:right w:w="57" w:type="dxa"/>
            </w:tcMar>
          </w:tcPr>
          <w:p w14:paraId="0A359760" w14:textId="615753BE" w:rsidR="00D339BD" w:rsidRPr="00380B24" w:rsidRDefault="00D339BD" w:rsidP="00536732">
            <w:pPr>
              <w:tabs>
                <w:tab w:val="num" w:pos="425"/>
              </w:tabs>
              <w:rPr>
                <w:noProof/>
              </w:rPr>
            </w:pPr>
            <w:r w:rsidRPr="00380B24">
              <w:rPr>
                <w:b/>
                <w:noProof/>
              </w:rPr>
              <w:t>Description</w:t>
            </w:r>
            <w:r w:rsidR="0066048D" w:rsidRPr="00380B24">
              <w:rPr>
                <w:b/>
                <w:noProof/>
              </w:rPr>
              <w:t>:</w:t>
            </w:r>
          </w:p>
        </w:tc>
      </w:tr>
      <w:tr w:rsidR="00185B8C" w:rsidRPr="00380B24" w14:paraId="66F4E511" w14:textId="77777777" w:rsidTr="02FDF6C4">
        <w:tc>
          <w:tcPr>
            <w:tcW w:w="1053" w:type="pct"/>
            <w:tcBorders>
              <w:top w:val="double" w:sz="4" w:space="0" w:color="auto"/>
              <w:bottom w:val="double" w:sz="4" w:space="0" w:color="auto"/>
              <w:right w:val="double" w:sz="4" w:space="0" w:color="auto"/>
            </w:tcBorders>
            <w:tcMar>
              <w:top w:w="57" w:type="dxa"/>
              <w:left w:w="57" w:type="dxa"/>
              <w:bottom w:w="57" w:type="dxa"/>
              <w:right w:w="57" w:type="dxa"/>
            </w:tcMar>
          </w:tcPr>
          <w:p w14:paraId="38844731" w14:textId="0C114D92" w:rsidR="00185B8C" w:rsidRPr="00380B24" w:rsidRDefault="471BE2C8" w:rsidP="00185B8C">
            <w:pPr>
              <w:tabs>
                <w:tab w:val="num" w:pos="425"/>
              </w:tabs>
              <w:rPr>
                <w:b/>
                <w:bCs/>
                <w:noProof/>
              </w:rPr>
            </w:pPr>
            <w:r w:rsidRPr="00380B24">
              <w:rPr>
                <w:b/>
                <w:bCs/>
                <w:noProof/>
                <w:color w:val="000000" w:themeColor="text1"/>
              </w:rPr>
              <w:t>Option A.2: Reform of ENISA’s mandate</w:t>
            </w:r>
          </w:p>
        </w:tc>
        <w:tc>
          <w:tcPr>
            <w:tcW w:w="611" w:type="pct"/>
            <w:tcBorders>
              <w:top w:val="double" w:sz="4" w:space="0" w:color="auto"/>
              <w:left w:val="double" w:sz="4" w:space="0" w:color="auto"/>
              <w:bottom w:val="double" w:sz="4" w:space="0" w:color="auto"/>
              <w:right w:val="single" w:sz="4" w:space="0" w:color="auto"/>
            </w:tcBorders>
            <w:tcMar>
              <w:top w:w="57" w:type="dxa"/>
              <w:left w:w="57" w:type="dxa"/>
              <w:bottom w:w="57" w:type="dxa"/>
              <w:right w:w="57" w:type="dxa"/>
            </w:tcMar>
          </w:tcPr>
          <w:p w14:paraId="45AC057B" w14:textId="20AA4AFF" w:rsidR="00185B8C" w:rsidRPr="00380B24" w:rsidRDefault="0829CBF6" w:rsidP="00185B8C">
            <w:pPr>
              <w:tabs>
                <w:tab w:val="num" w:pos="425"/>
              </w:tabs>
              <w:rPr>
                <w:noProof/>
              </w:rPr>
            </w:pPr>
            <w:r w:rsidRPr="00380B24">
              <w:rPr>
                <w:noProof/>
              </w:rPr>
              <w:t>Attestation cost</w:t>
            </w:r>
            <w:r w:rsidR="4E584923" w:rsidRPr="00380B24">
              <w:rPr>
                <w:noProof/>
              </w:rPr>
              <w:t xml:space="preserve"> per attestation</w:t>
            </w:r>
            <w:r w:rsidRPr="00380B24">
              <w:rPr>
                <w:noProof/>
              </w:rPr>
              <w:t>: ~EUR</w:t>
            </w:r>
            <w:r w:rsidR="00A12133" w:rsidRPr="00380B24">
              <w:rPr>
                <w:noProof/>
              </w:rPr>
              <w:t> </w:t>
            </w:r>
            <w:r w:rsidRPr="00380B24">
              <w:rPr>
                <w:noProof/>
              </w:rPr>
              <w:t>300</w:t>
            </w:r>
            <w:r w:rsidR="00A12133" w:rsidRPr="00380B24">
              <w:rPr>
                <w:noProof/>
              </w:rPr>
              <w:t>-</w:t>
            </w:r>
            <w:r w:rsidRPr="00380B24">
              <w:rPr>
                <w:noProof/>
              </w:rPr>
              <w:t>350 (public) vs ~EUR</w:t>
            </w:r>
            <w:r w:rsidR="00A12133" w:rsidRPr="00380B24">
              <w:rPr>
                <w:noProof/>
              </w:rPr>
              <w:t> </w:t>
            </w:r>
            <w:r w:rsidRPr="00380B24">
              <w:rPr>
                <w:noProof/>
              </w:rPr>
              <w:t>677 (private)</w:t>
            </w:r>
            <w:r w:rsidR="0035485D" w:rsidRPr="00380B24">
              <w:rPr>
                <w:noProof/>
              </w:rPr>
              <w:t>.</w:t>
            </w:r>
          </w:p>
        </w:tc>
        <w:tc>
          <w:tcPr>
            <w:tcW w:w="706"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735B21FD" w14:textId="0B81C7C9" w:rsidR="00185B8C" w:rsidRPr="00380B24" w:rsidRDefault="2FCF5DB8" w:rsidP="00185B8C">
            <w:pPr>
              <w:tabs>
                <w:tab w:val="num" w:pos="425"/>
              </w:tabs>
              <w:rPr>
                <w:noProof/>
              </w:rPr>
            </w:pPr>
            <w:r w:rsidRPr="00380B24">
              <w:rPr>
                <w:noProof/>
              </w:rPr>
              <w:t>Better visibility on the labour market for cybersecurity professionals</w:t>
            </w:r>
            <w:r w:rsidR="0035485D" w:rsidRPr="00380B24">
              <w:rPr>
                <w:noProof/>
              </w:rPr>
              <w:t>;</w:t>
            </w:r>
            <w:r w:rsidRPr="00380B24">
              <w:rPr>
                <w:noProof/>
              </w:rPr>
              <w:t xml:space="preserve"> </w:t>
            </w:r>
            <w:r w:rsidR="0035485D" w:rsidRPr="00380B24">
              <w:rPr>
                <w:noProof/>
              </w:rPr>
              <w:t xml:space="preserve">better </w:t>
            </w:r>
            <w:r w:rsidRPr="00380B24">
              <w:rPr>
                <w:noProof/>
              </w:rPr>
              <w:t xml:space="preserve">career </w:t>
            </w:r>
            <w:r w:rsidR="0035485D" w:rsidRPr="00380B24">
              <w:rPr>
                <w:noProof/>
              </w:rPr>
              <w:t>progression;</w:t>
            </w:r>
            <w:r w:rsidRPr="00380B24">
              <w:rPr>
                <w:noProof/>
              </w:rPr>
              <w:t xml:space="preserve"> better wages</w:t>
            </w:r>
            <w:r w:rsidR="0035485D" w:rsidRPr="00380B24">
              <w:rPr>
                <w:noProof/>
              </w:rPr>
              <w:t>; increased</w:t>
            </w:r>
            <w:r w:rsidRPr="00380B24">
              <w:rPr>
                <w:noProof/>
              </w:rPr>
              <w:t xml:space="preserve"> portability </w:t>
            </w:r>
            <w:r w:rsidR="0035485D" w:rsidRPr="00380B24">
              <w:rPr>
                <w:noProof/>
              </w:rPr>
              <w:t>of skills.</w:t>
            </w:r>
          </w:p>
        </w:tc>
        <w:tc>
          <w:tcPr>
            <w:tcW w:w="563"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0A33CCBE" w14:textId="767FEF6C" w:rsidR="00130DD0" w:rsidRPr="00380B24" w:rsidRDefault="28E21F71" w:rsidP="00185B8C">
            <w:pPr>
              <w:tabs>
                <w:tab w:val="num" w:pos="425"/>
              </w:tabs>
              <w:rPr>
                <w:noProof/>
              </w:rPr>
            </w:pPr>
            <w:r w:rsidRPr="00380B24">
              <w:rPr>
                <w:noProof/>
              </w:rPr>
              <w:t>EUR</w:t>
            </w:r>
            <w:r w:rsidR="00A12133" w:rsidRPr="00380B24">
              <w:rPr>
                <w:noProof/>
              </w:rPr>
              <w:t> </w:t>
            </w:r>
            <w:r w:rsidRPr="00380B24">
              <w:rPr>
                <w:noProof/>
              </w:rPr>
              <w:t>3.7 to 4.4</w:t>
            </w:r>
            <w:r w:rsidR="00A12133" w:rsidRPr="00380B24">
              <w:rPr>
                <w:noProof/>
              </w:rPr>
              <w:t> </w:t>
            </w:r>
            <w:r w:rsidRPr="00380B24">
              <w:rPr>
                <w:noProof/>
              </w:rPr>
              <w:t>b</w:t>
            </w:r>
            <w:r w:rsidR="0035485D" w:rsidRPr="00380B24">
              <w:rPr>
                <w:noProof/>
              </w:rPr>
              <w:t>illion</w:t>
            </w:r>
            <w:r w:rsidRPr="00380B24">
              <w:rPr>
                <w:noProof/>
              </w:rPr>
              <w:t xml:space="preserve"> over five years (broad estimate) for faster incident detection and response</w:t>
            </w:r>
            <w:r w:rsidR="0035485D" w:rsidRPr="00380B24">
              <w:rPr>
                <w:noProof/>
              </w:rPr>
              <w:t>.</w:t>
            </w:r>
            <w:r w:rsidRPr="00380B24">
              <w:rPr>
                <w:noProof/>
              </w:rPr>
              <w:t xml:space="preserve"> </w:t>
            </w:r>
          </w:p>
        </w:tc>
        <w:tc>
          <w:tcPr>
            <w:tcW w:w="662"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73922211" w14:textId="251107FC" w:rsidR="00185B8C" w:rsidRPr="00380B24" w:rsidRDefault="6676659E" w:rsidP="00185B8C">
            <w:pPr>
              <w:tabs>
                <w:tab w:val="num" w:pos="425"/>
              </w:tabs>
              <w:rPr>
                <w:noProof/>
              </w:rPr>
            </w:pPr>
            <w:r w:rsidRPr="00380B24">
              <w:rPr>
                <w:noProof/>
              </w:rPr>
              <w:t>Reputation of skills attestation providers</w:t>
            </w:r>
            <w:r w:rsidR="0035485D" w:rsidRPr="00380B24">
              <w:rPr>
                <w:noProof/>
              </w:rPr>
              <w:t>;</w:t>
            </w:r>
          </w:p>
          <w:p w14:paraId="004242CF" w14:textId="3835A54A" w:rsidR="00185B8C" w:rsidRPr="00380B24" w:rsidRDefault="0035485D" w:rsidP="00185B8C">
            <w:pPr>
              <w:tabs>
                <w:tab w:val="num" w:pos="425"/>
              </w:tabs>
              <w:rPr>
                <w:noProof/>
              </w:rPr>
            </w:pPr>
            <w:r w:rsidRPr="00380B24">
              <w:rPr>
                <w:noProof/>
              </w:rPr>
              <w:t>a</w:t>
            </w:r>
            <w:r w:rsidR="6676659E" w:rsidRPr="00380B24">
              <w:rPr>
                <w:noProof/>
              </w:rPr>
              <w:t>ccess to the cybersecurity skills market (especially SMEs</w:t>
            </w:r>
            <w:r w:rsidRPr="00380B24">
              <w:rPr>
                <w:noProof/>
              </w:rPr>
              <w:t>); i</w:t>
            </w:r>
            <w:r w:rsidR="0829CBF6" w:rsidRPr="00380B24">
              <w:rPr>
                <w:noProof/>
              </w:rPr>
              <w:t>mproved incident response reduces breach costs; streamlined certification processes</w:t>
            </w:r>
            <w:r w:rsidRPr="00380B24">
              <w:rPr>
                <w:noProof/>
              </w:rPr>
              <w:t>.</w:t>
            </w:r>
          </w:p>
        </w:tc>
        <w:tc>
          <w:tcPr>
            <w:tcW w:w="703" w:type="pct"/>
            <w:tcBorders>
              <w:top w:val="double" w:sz="4" w:space="0" w:color="auto"/>
              <w:left w:val="single" w:sz="4" w:space="0" w:color="auto"/>
              <w:bottom w:val="double" w:sz="4" w:space="0" w:color="auto"/>
            </w:tcBorders>
            <w:tcMar>
              <w:top w:w="57" w:type="dxa"/>
              <w:left w:w="57" w:type="dxa"/>
              <w:bottom w:w="57" w:type="dxa"/>
              <w:right w:w="57" w:type="dxa"/>
            </w:tcMar>
          </w:tcPr>
          <w:p w14:paraId="0909B201" w14:textId="7CE15E9F" w:rsidR="00185B8C" w:rsidRPr="00380B24" w:rsidRDefault="0829CBF6" w:rsidP="00185B8C">
            <w:pPr>
              <w:tabs>
                <w:tab w:val="num" w:pos="425"/>
              </w:tabs>
              <w:rPr>
                <w:noProof/>
              </w:rPr>
            </w:pPr>
            <w:r w:rsidRPr="00380B24">
              <w:rPr>
                <w:noProof/>
              </w:rPr>
              <w:t xml:space="preserve">Fees offset ENISA </w:t>
            </w:r>
            <w:r w:rsidR="392ACC21" w:rsidRPr="00380B24">
              <w:rPr>
                <w:noProof/>
              </w:rPr>
              <w:t>operational</w:t>
            </w:r>
            <w:r w:rsidRPr="00380B24">
              <w:rPr>
                <w:noProof/>
              </w:rPr>
              <w:t xml:space="preserve"> costs</w:t>
            </w:r>
            <w:r w:rsidR="0035485D" w:rsidRPr="00380B24">
              <w:rPr>
                <w:noProof/>
              </w:rPr>
              <w:t>.</w:t>
            </w:r>
          </w:p>
        </w:tc>
        <w:tc>
          <w:tcPr>
            <w:tcW w:w="702" w:type="pct"/>
            <w:tcBorders>
              <w:top w:val="double" w:sz="4" w:space="0" w:color="auto"/>
              <w:bottom w:val="double" w:sz="4" w:space="0" w:color="auto"/>
            </w:tcBorders>
          </w:tcPr>
          <w:p w14:paraId="53FE89AF" w14:textId="30341169" w:rsidR="00185B8C" w:rsidRPr="00380B24" w:rsidRDefault="094F71DC" w:rsidP="00185B8C">
            <w:pPr>
              <w:tabs>
                <w:tab w:val="num" w:pos="425"/>
              </w:tabs>
              <w:rPr>
                <w:noProof/>
              </w:rPr>
            </w:pPr>
            <w:r w:rsidRPr="00380B24">
              <w:rPr>
                <w:noProof/>
              </w:rPr>
              <w:t xml:space="preserve">Cost avoidance for public authorities that are developing or </w:t>
            </w:r>
            <w:r w:rsidR="0035485D" w:rsidRPr="00380B24">
              <w:rPr>
                <w:noProof/>
              </w:rPr>
              <w:t xml:space="preserve">plan </w:t>
            </w:r>
            <w:r w:rsidRPr="00380B24">
              <w:rPr>
                <w:noProof/>
              </w:rPr>
              <w:t xml:space="preserve">to develop attestation schemes </w:t>
            </w:r>
            <w:r w:rsidR="4324424F" w:rsidRPr="00380B24">
              <w:rPr>
                <w:noProof/>
              </w:rPr>
              <w:t>(r</w:t>
            </w:r>
            <w:r w:rsidR="7D588CFE" w:rsidRPr="00380B24">
              <w:rPr>
                <w:noProof/>
              </w:rPr>
              <w:t>educed</w:t>
            </w:r>
            <w:r w:rsidR="0829CBF6" w:rsidRPr="00380B24">
              <w:rPr>
                <w:noProof/>
              </w:rPr>
              <w:t xml:space="preserve"> compliance and supervisory burden for authorities</w:t>
            </w:r>
            <w:r w:rsidR="4FAE0618" w:rsidRPr="00380B24">
              <w:rPr>
                <w:noProof/>
              </w:rPr>
              <w:t>)</w:t>
            </w:r>
            <w:r w:rsidR="0035485D" w:rsidRPr="00380B24">
              <w:rPr>
                <w:noProof/>
              </w:rPr>
              <w:t>; u</w:t>
            </w:r>
            <w:r w:rsidR="0829CBF6" w:rsidRPr="00380B24">
              <w:rPr>
                <w:noProof/>
              </w:rPr>
              <w:t>se of national liaison officers for some tasks</w:t>
            </w:r>
            <w:r w:rsidR="0035485D" w:rsidRPr="00380B24">
              <w:rPr>
                <w:noProof/>
              </w:rPr>
              <w:t>.</w:t>
            </w:r>
          </w:p>
        </w:tc>
      </w:tr>
      <w:tr w:rsidR="00185B8C" w:rsidRPr="00380B24" w14:paraId="4BE5CF1D" w14:textId="77777777" w:rsidTr="02FDF6C4">
        <w:tc>
          <w:tcPr>
            <w:tcW w:w="1053" w:type="pct"/>
            <w:tcBorders>
              <w:top w:val="double" w:sz="4" w:space="0" w:color="auto"/>
              <w:bottom w:val="double" w:sz="4" w:space="0" w:color="auto"/>
              <w:right w:val="double" w:sz="4" w:space="0" w:color="auto"/>
            </w:tcBorders>
            <w:tcMar>
              <w:top w:w="57" w:type="dxa"/>
              <w:left w:w="57" w:type="dxa"/>
              <w:bottom w:w="57" w:type="dxa"/>
              <w:right w:w="57" w:type="dxa"/>
            </w:tcMar>
          </w:tcPr>
          <w:p w14:paraId="5C049A4F" w14:textId="02BB52F3" w:rsidR="00185B8C" w:rsidRPr="00380B24" w:rsidRDefault="00F83F6A" w:rsidP="00185B8C">
            <w:pPr>
              <w:tabs>
                <w:tab w:val="num" w:pos="425"/>
              </w:tabs>
              <w:rPr>
                <w:b/>
                <w:bCs/>
                <w:noProof/>
              </w:rPr>
            </w:pPr>
            <w:r w:rsidRPr="00380B24">
              <w:rPr>
                <w:b/>
                <w:bCs/>
                <w:noProof/>
              </w:rPr>
              <w:t>Option B.2: Reform the ECCF by revising procedure</w:t>
            </w:r>
            <w:r w:rsidR="007F5E3C" w:rsidRPr="00380B24">
              <w:rPr>
                <w:b/>
                <w:bCs/>
                <w:noProof/>
              </w:rPr>
              <w:t>s</w:t>
            </w:r>
            <w:r w:rsidRPr="00380B24">
              <w:rPr>
                <w:b/>
                <w:bCs/>
                <w:noProof/>
              </w:rPr>
              <w:t xml:space="preserve"> and extending scope to </w:t>
            </w:r>
            <w:r w:rsidR="007F5E3C" w:rsidRPr="00380B24">
              <w:rPr>
                <w:b/>
                <w:bCs/>
                <w:noProof/>
              </w:rPr>
              <w:t>simplify</w:t>
            </w:r>
            <w:r w:rsidRPr="00380B24">
              <w:rPr>
                <w:b/>
                <w:bCs/>
                <w:noProof/>
              </w:rPr>
              <w:t xml:space="preserve"> regulatory compliance</w:t>
            </w:r>
          </w:p>
        </w:tc>
        <w:tc>
          <w:tcPr>
            <w:tcW w:w="611" w:type="pct"/>
            <w:tcBorders>
              <w:top w:val="double" w:sz="4" w:space="0" w:color="auto"/>
              <w:left w:val="double" w:sz="4" w:space="0" w:color="auto"/>
              <w:bottom w:val="double" w:sz="4" w:space="0" w:color="auto"/>
              <w:right w:val="single" w:sz="4" w:space="0" w:color="auto"/>
            </w:tcBorders>
            <w:tcMar>
              <w:top w:w="57" w:type="dxa"/>
              <w:left w:w="57" w:type="dxa"/>
              <w:bottom w:w="57" w:type="dxa"/>
              <w:right w:w="57" w:type="dxa"/>
            </w:tcMar>
          </w:tcPr>
          <w:p w14:paraId="37A0C06F" w14:textId="35E76E10" w:rsidR="00185B8C" w:rsidRPr="00380B24" w:rsidRDefault="00185B8C" w:rsidP="00185B8C">
            <w:pPr>
              <w:tabs>
                <w:tab w:val="num" w:pos="425"/>
              </w:tabs>
              <w:rPr>
                <w:noProof/>
              </w:rPr>
            </w:pPr>
            <w:r w:rsidRPr="00380B24">
              <w:rPr>
                <w:noProof/>
              </w:rPr>
              <w:t xml:space="preserve">No monetary </w:t>
            </w:r>
            <w:r w:rsidR="00F83F6A" w:rsidRPr="00380B24">
              <w:rPr>
                <w:noProof/>
              </w:rPr>
              <w:t>savings</w:t>
            </w:r>
            <w:r w:rsidRPr="00380B24">
              <w:rPr>
                <w:noProof/>
              </w:rPr>
              <w:t xml:space="preserve"> were projected</w:t>
            </w:r>
            <w:r w:rsidR="0035485D" w:rsidRPr="00380B24">
              <w:rPr>
                <w:noProof/>
              </w:rPr>
              <w:t>.</w:t>
            </w:r>
          </w:p>
        </w:tc>
        <w:tc>
          <w:tcPr>
            <w:tcW w:w="706"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2D034635" w14:textId="6769E92D" w:rsidR="00185B8C" w:rsidRPr="00380B24" w:rsidRDefault="00F83F6A" w:rsidP="00185B8C">
            <w:pPr>
              <w:tabs>
                <w:tab w:val="num" w:pos="425"/>
              </w:tabs>
              <w:rPr>
                <w:noProof/>
              </w:rPr>
            </w:pPr>
            <w:r w:rsidRPr="00380B24">
              <w:rPr>
                <w:noProof/>
              </w:rPr>
              <w:t>Faster access to certified services; indirect benefit from improved security and reduced incident costs</w:t>
            </w:r>
            <w:r w:rsidR="0035485D" w:rsidRPr="00380B24">
              <w:rPr>
                <w:noProof/>
              </w:rPr>
              <w:t>.</w:t>
            </w:r>
          </w:p>
        </w:tc>
        <w:tc>
          <w:tcPr>
            <w:tcW w:w="563"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7C3CA473" w14:textId="65234654" w:rsidR="00ED479B" w:rsidRPr="00380B24" w:rsidRDefault="7BE52B57" w:rsidP="00185B8C">
            <w:pPr>
              <w:tabs>
                <w:tab w:val="num" w:pos="425"/>
              </w:tabs>
              <w:rPr>
                <w:noProof/>
              </w:rPr>
            </w:pPr>
            <w:r w:rsidRPr="00380B24">
              <w:rPr>
                <w:noProof/>
              </w:rPr>
              <w:t>N</w:t>
            </w:r>
            <w:r w:rsidR="0035485D" w:rsidRPr="00380B24">
              <w:rPr>
                <w:noProof/>
              </w:rPr>
              <w:t>/</w:t>
            </w:r>
            <w:r w:rsidRPr="00380B24">
              <w:rPr>
                <w:noProof/>
              </w:rPr>
              <w:t xml:space="preserve">A </w:t>
            </w:r>
          </w:p>
          <w:p w14:paraId="4B5E362E" w14:textId="51A7C33B" w:rsidR="00185B8C" w:rsidRPr="00380B24" w:rsidRDefault="00185B8C" w:rsidP="5EE4E8B7">
            <w:pPr>
              <w:tabs>
                <w:tab w:val="num" w:pos="425"/>
              </w:tabs>
              <w:rPr>
                <w:noProof/>
              </w:rPr>
            </w:pPr>
          </w:p>
          <w:p w14:paraId="71A91799" w14:textId="3D9C2F2D" w:rsidR="00813494" w:rsidRPr="00380B24" w:rsidRDefault="00813494" w:rsidP="00185B8C">
            <w:pPr>
              <w:tabs>
                <w:tab w:val="num" w:pos="425"/>
              </w:tabs>
              <w:rPr>
                <w:noProof/>
              </w:rPr>
            </w:pPr>
          </w:p>
        </w:tc>
        <w:tc>
          <w:tcPr>
            <w:tcW w:w="662"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7EFB3932" w14:textId="154DF356" w:rsidR="00185B8C" w:rsidRPr="00380B24" w:rsidRDefault="00A357BF" w:rsidP="00185B8C">
            <w:pPr>
              <w:tabs>
                <w:tab w:val="num" w:pos="425"/>
              </w:tabs>
              <w:rPr>
                <w:noProof/>
              </w:rPr>
            </w:pPr>
            <w:r w:rsidRPr="00380B24">
              <w:rPr>
                <w:noProof/>
              </w:rPr>
              <w:t xml:space="preserve">Single certification instead of multiple national ones; reduced compliance costs; lower cyber insurance premiums; </w:t>
            </w:r>
            <w:r w:rsidR="007F5E3C" w:rsidRPr="00380B24">
              <w:rPr>
                <w:noProof/>
              </w:rPr>
              <w:t xml:space="preserve">increased </w:t>
            </w:r>
            <w:r w:rsidRPr="00380B24">
              <w:rPr>
                <w:noProof/>
              </w:rPr>
              <w:t>mutual recognition</w:t>
            </w:r>
            <w:r w:rsidR="0035485D" w:rsidRPr="00380B24">
              <w:rPr>
                <w:noProof/>
              </w:rPr>
              <w:t>.</w:t>
            </w:r>
          </w:p>
        </w:tc>
        <w:tc>
          <w:tcPr>
            <w:tcW w:w="703" w:type="pct"/>
            <w:tcBorders>
              <w:top w:val="double" w:sz="4" w:space="0" w:color="auto"/>
              <w:left w:val="single" w:sz="4" w:space="0" w:color="auto"/>
              <w:bottom w:val="double" w:sz="4" w:space="0" w:color="auto"/>
            </w:tcBorders>
            <w:tcMar>
              <w:top w:w="57" w:type="dxa"/>
              <w:left w:w="57" w:type="dxa"/>
              <w:bottom w:w="57" w:type="dxa"/>
              <w:right w:w="57" w:type="dxa"/>
            </w:tcMar>
          </w:tcPr>
          <w:p w14:paraId="06CE33AB" w14:textId="6A7CF684" w:rsidR="00185B8C" w:rsidRPr="00380B24" w:rsidRDefault="3934223A" w:rsidP="00185B8C">
            <w:pPr>
              <w:tabs>
                <w:tab w:val="num" w:pos="425"/>
              </w:tabs>
              <w:rPr>
                <w:noProof/>
              </w:rPr>
            </w:pPr>
            <w:r w:rsidRPr="00380B24">
              <w:rPr>
                <w:noProof/>
              </w:rPr>
              <w:t>Reduced time to develop schemes</w:t>
            </w:r>
            <w:r w:rsidR="0035485D" w:rsidRPr="00380B24">
              <w:rPr>
                <w:noProof/>
              </w:rPr>
              <w:t>.</w:t>
            </w:r>
          </w:p>
        </w:tc>
        <w:tc>
          <w:tcPr>
            <w:tcW w:w="702" w:type="pct"/>
            <w:tcBorders>
              <w:top w:val="double" w:sz="4" w:space="0" w:color="auto"/>
              <w:bottom w:val="double" w:sz="4" w:space="0" w:color="auto"/>
            </w:tcBorders>
          </w:tcPr>
          <w:p w14:paraId="2FA0EE61" w14:textId="2F793287" w:rsidR="00185B8C" w:rsidRPr="00380B24" w:rsidRDefault="00870256" w:rsidP="00185B8C">
            <w:pPr>
              <w:tabs>
                <w:tab w:val="num" w:pos="425"/>
              </w:tabs>
              <w:rPr>
                <w:noProof/>
              </w:rPr>
            </w:pPr>
            <w:r w:rsidRPr="00380B24">
              <w:rPr>
                <w:noProof/>
              </w:rPr>
              <w:t>Reduced supervisory burden; streamlined scheme adoption and monitoring</w:t>
            </w:r>
            <w:r w:rsidR="0035485D" w:rsidRPr="00380B24">
              <w:rPr>
                <w:noProof/>
              </w:rPr>
              <w:t>.</w:t>
            </w:r>
          </w:p>
        </w:tc>
      </w:tr>
      <w:tr w:rsidR="00185B8C" w:rsidRPr="00380B24" w14:paraId="5471C6E4" w14:textId="77777777" w:rsidTr="02FDF6C4">
        <w:tc>
          <w:tcPr>
            <w:tcW w:w="1053" w:type="pct"/>
            <w:tcBorders>
              <w:top w:val="double" w:sz="4" w:space="0" w:color="auto"/>
              <w:bottom w:val="double" w:sz="4" w:space="0" w:color="auto"/>
              <w:right w:val="double" w:sz="4" w:space="0" w:color="auto"/>
            </w:tcBorders>
            <w:tcMar>
              <w:top w:w="57" w:type="dxa"/>
              <w:left w:w="57" w:type="dxa"/>
              <w:bottom w:w="57" w:type="dxa"/>
              <w:right w:w="57" w:type="dxa"/>
            </w:tcMar>
          </w:tcPr>
          <w:p w14:paraId="4A475723" w14:textId="3AE26427" w:rsidR="00185B8C" w:rsidRPr="00380B24" w:rsidRDefault="008D7924" w:rsidP="00185B8C">
            <w:pPr>
              <w:tabs>
                <w:tab w:val="num" w:pos="425"/>
              </w:tabs>
              <w:rPr>
                <w:b/>
                <w:bCs/>
                <w:noProof/>
              </w:rPr>
            </w:pPr>
            <w:r w:rsidRPr="00380B24">
              <w:rPr>
                <w:b/>
                <w:bCs/>
                <w:noProof/>
              </w:rPr>
              <w:t xml:space="preserve">Option C.2: Targeted </w:t>
            </w:r>
            <w:r w:rsidR="008F6C35" w:rsidRPr="00380B24">
              <w:rPr>
                <w:b/>
                <w:bCs/>
                <w:noProof/>
              </w:rPr>
              <w:t xml:space="preserve">action </w:t>
            </w:r>
            <w:r w:rsidRPr="00380B24">
              <w:rPr>
                <w:b/>
                <w:bCs/>
                <w:noProof/>
              </w:rPr>
              <w:t xml:space="preserve">– further simplification of compliance with relevant </w:t>
            </w:r>
            <w:r w:rsidR="003903CB" w:rsidRPr="00380B24">
              <w:rPr>
                <w:b/>
                <w:bCs/>
                <w:noProof/>
              </w:rPr>
              <w:t xml:space="preserve">EU </w:t>
            </w:r>
            <w:r w:rsidRPr="00380B24">
              <w:rPr>
                <w:b/>
                <w:bCs/>
                <w:noProof/>
              </w:rPr>
              <w:t>cybersecurity legislative framework</w:t>
            </w:r>
          </w:p>
        </w:tc>
        <w:tc>
          <w:tcPr>
            <w:tcW w:w="611" w:type="pct"/>
            <w:tcBorders>
              <w:top w:val="double" w:sz="4" w:space="0" w:color="auto"/>
              <w:left w:val="double" w:sz="4" w:space="0" w:color="auto"/>
              <w:bottom w:val="double" w:sz="4" w:space="0" w:color="auto"/>
              <w:right w:val="single" w:sz="4" w:space="0" w:color="auto"/>
            </w:tcBorders>
            <w:tcMar>
              <w:top w:w="57" w:type="dxa"/>
              <w:left w:w="57" w:type="dxa"/>
              <w:bottom w:w="57" w:type="dxa"/>
              <w:right w:w="57" w:type="dxa"/>
            </w:tcMar>
          </w:tcPr>
          <w:p w14:paraId="2DE6BE1F" w14:textId="44327A3B" w:rsidR="00185B8C" w:rsidRPr="00380B24" w:rsidRDefault="00185B8C" w:rsidP="00185B8C">
            <w:pPr>
              <w:tabs>
                <w:tab w:val="num" w:pos="425"/>
              </w:tabs>
              <w:rPr>
                <w:noProof/>
              </w:rPr>
            </w:pPr>
            <w:r w:rsidRPr="00380B24">
              <w:rPr>
                <w:noProof/>
              </w:rPr>
              <w:t xml:space="preserve">No monetary </w:t>
            </w:r>
            <w:r w:rsidR="00870256" w:rsidRPr="00380B24">
              <w:rPr>
                <w:noProof/>
              </w:rPr>
              <w:t>savings</w:t>
            </w:r>
            <w:r w:rsidRPr="00380B24">
              <w:rPr>
                <w:noProof/>
              </w:rPr>
              <w:t xml:space="preserve"> were projected</w:t>
            </w:r>
            <w:r w:rsidR="003903CB" w:rsidRPr="00380B24">
              <w:rPr>
                <w:noProof/>
              </w:rPr>
              <w:t>.</w:t>
            </w:r>
          </w:p>
        </w:tc>
        <w:tc>
          <w:tcPr>
            <w:tcW w:w="706"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08186E07" w14:textId="1A290350" w:rsidR="00185B8C" w:rsidRPr="00380B24" w:rsidRDefault="00870256" w:rsidP="00185B8C">
            <w:pPr>
              <w:tabs>
                <w:tab w:val="num" w:pos="425"/>
              </w:tabs>
              <w:rPr>
                <w:noProof/>
              </w:rPr>
            </w:pPr>
            <w:r w:rsidRPr="00380B24">
              <w:rPr>
                <w:noProof/>
              </w:rPr>
              <w:t>Reduced compliance costs for individuals in reclassified entities; indirect benefit from improved security and fewer incidents</w:t>
            </w:r>
            <w:r w:rsidR="007F5E3C" w:rsidRPr="00380B24">
              <w:rPr>
                <w:noProof/>
              </w:rPr>
              <w:t>.</w:t>
            </w:r>
          </w:p>
        </w:tc>
        <w:tc>
          <w:tcPr>
            <w:tcW w:w="563"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2C41AFF3" w14:textId="38AE9991" w:rsidR="00D10D62" w:rsidRPr="00380B24" w:rsidRDefault="6A96C173" w:rsidP="00185B8C">
            <w:pPr>
              <w:tabs>
                <w:tab w:val="num" w:pos="425"/>
              </w:tabs>
              <w:rPr>
                <w:noProof/>
              </w:rPr>
            </w:pPr>
            <w:r>
              <w:rPr>
                <w:noProof/>
              </w:rPr>
              <w:t xml:space="preserve">Annual savings in compliance costs of </w:t>
            </w:r>
            <w:r w:rsidR="1A4D304F">
              <w:rPr>
                <w:noProof/>
              </w:rPr>
              <w:t>EUR</w:t>
            </w:r>
            <w:r w:rsidR="00A12133">
              <w:rPr>
                <w:noProof/>
              </w:rPr>
              <w:t> </w:t>
            </w:r>
            <w:r w:rsidR="1A4D304F">
              <w:rPr>
                <w:noProof/>
              </w:rPr>
              <w:t>1</w:t>
            </w:r>
            <w:r w:rsidR="1FEE15E9">
              <w:rPr>
                <w:noProof/>
              </w:rPr>
              <w:t>4.7</w:t>
            </w:r>
            <w:r w:rsidR="00A12133">
              <w:rPr>
                <w:noProof/>
              </w:rPr>
              <w:t> </w:t>
            </w:r>
            <w:r w:rsidR="1A4D304F">
              <w:rPr>
                <w:noProof/>
              </w:rPr>
              <w:t>b</w:t>
            </w:r>
            <w:r w:rsidR="003903CB">
              <w:rPr>
                <w:noProof/>
              </w:rPr>
              <w:t>illion</w:t>
            </w:r>
            <w:r w:rsidR="1A4D304F">
              <w:rPr>
                <w:noProof/>
              </w:rPr>
              <w:t xml:space="preserve"> over five years</w:t>
            </w:r>
            <w:r w:rsidR="007F5E3C">
              <w:rPr>
                <w:noProof/>
              </w:rPr>
              <w:t>.</w:t>
            </w:r>
          </w:p>
        </w:tc>
        <w:tc>
          <w:tcPr>
            <w:tcW w:w="662" w:type="pct"/>
            <w:tcBorders>
              <w:top w:val="double" w:sz="4" w:space="0" w:color="auto"/>
              <w:left w:val="single" w:sz="4" w:space="0" w:color="auto"/>
              <w:bottom w:val="double" w:sz="4" w:space="0" w:color="auto"/>
              <w:right w:val="single" w:sz="4" w:space="0" w:color="auto"/>
            </w:tcBorders>
            <w:tcMar>
              <w:top w:w="57" w:type="dxa"/>
              <w:left w:w="57" w:type="dxa"/>
              <w:bottom w:w="57" w:type="dxa"/>
              <w:right w:w="57" w:type="dxa"/>
            </w:tcMar>
          </w:tcPr>
          <w:p w14:paraId="6F07D9F6" w14:textId="76C9EBAE" w:rsidR="00185B8C" w:rsidRPr="00380B24" w:rsidRDefault="008D7924" w:rsidP="00185B8C">
            <w:pPr>
              <w:tabs>
                <w:tab w:val="num" w:pos="425"/>
              </w:tabs>
              <w:rPr>
                <w:noProof/>
              </w:rPr>
            </w:pPr>
            <w:r w:rsidRPr="00380B24">
              <w:rPr>
                <w:noProof/>
              </w:rPr>
              <w:t xml:space="preserve">Reduced administrative burden due to fewer entities in scope; streamlined </w:t>
            </w:r>
            <w:r w:rsidR="00D43EC9" w:rsidRPr="00380B24">
              <w:rPr>
                <w:noProof/>
              </w:rPr>
              <w:t xml:space="preserve">demonstration of </w:t>
            </w:r>
            <w:r w:rsidRPr="00380B24">
              <w:rPr>
                <w:noProof/>
              </w:rPr>
              <w:t>compliance via certification</w:t>
            </w:r>
            <w:r w:rsidR="007F5E3C" w:rsidRPr="00380B24">
              <w:rPr>
                <w:noProof/>
              </w:rPr>
              <w:t>.</w:t>
            </w:r>
          </w:p>
        </w:tc>
        <w:tc>
          <w:tcPr>
            <w:tcW w:w="703" w:type="pct"/>
            <w:tcBorders>
              <w:top w:val="double" w:sz="4" w:space="0" w:color="auto"/>
              <w:left w:val="single" w:sz="4" w:space="0" w:color="auto"/>
              <w:bottom w:val="double" w:sz="4" w:space="0" w:color="auto"/>
            </w:tcBorders>
            <w:tcMar>
              <w:top w:w="57" w:type="dxa"/>
              <w:left w:w="57" w:type="dxa"/>
              <w:bottom w:w="57" w:type="dxa"/>
              <w:right w:w="57" w:type="dxa"/>
            </w:tcMar>
          </w:tcPr>
          <w:p w14:paraId="1B41A6A9" w14:textId="30846177" w:rsidR="00872BC4" w:rsidRPr="00380B24" w:rsidRDefault="6A96C173" w:rsidP="5EE4E8B7">
            <w:pPr>
              <w:tabs>
                <w:tab w:val="num" w:pos="425"/>
              </w:tabs>
              <w:rPr>
                <w:noProof/>
                <w:lang w:eastAsia="en-IE"/>
              </w:rPr>
            </w:pPr>
            <w:r w:rsidRPr="00380B24">
              <w:rPr>
                <w:noProof/>
                <w:lang w:eastAsia="en-IE"/>
              </w:rPr>
              <w:t xml:space="preserve">Annual savings in enforcement costs of </w:t>
            </w:r>
            <w:r w:rsidR="7BE52B57" w:rsidRPr="00380B24">
              <w:rPr>
                <w:noProof/>
                <w:lang w:eastAsia="en-IE"/>
              </w:rPr>
              <w:t>EUR</w:t>
            </w:r>
            <w:r w:rsidR="00A12133" w:rsidRPr="00380B24">
              <w:rPr>
                <w:noProof/>
                <w:lang w:eastAsia="en-IE"/>
              </w:rPr>
              <w:t> </w:t>
            </w:r>
            <w:r w:rsidR="7BE52B57" w:rsidRPr="00380B24">
              <w:rPr>
                <w:noProof/>
                <w:lang w:eastAsia="en-IE"/>
              </w:rPr>
              <w:t>7.5</w:t>
            </w:r>
            <w:r w:rsidR="00A12133" w:rsidRPr="00380B24">
              <w:rPr>
                <w:noProof/>
                <w:lang w:eastAsia="en-IE"/>
              </w:rPr>
              <w:t> m</w:t>
            </w:r>
            <w:r w:rsidR="003903CB" w:rsidRPr="00380B24">
              <w:rPr>
                <w:noProof/>
                <w:lang w:eastAsia="en-IE"/>
              </w:rPr>
              <w:t>illion</w:t>
            </w:r>
            <w:r w:rsidR="7BE52B57" w:rsidRPr="00380B24">
              <w:rPr>
                <w:noProof/>
                <w:lang w:eastAsia="en-IE"/>
              </w:rPr>
              <w:t xml:space="preserve"> over five years</w:t>
            </w:r>
            <w:r w:rsidR="007F5E3C" w:rsidRPr="00380B24">
              <w:rPr>
                <w:noProof/>
                <w:lang w:eastAsia="en-IE"/>
              </w:rPr>
              <w:t>.</w:t>
            </w:r>
          </w:p>
        </w:tc>
        <w:tc>
          <w:tcPr>
            <w:tcW w:w="702" w:type="pct"/>
            <w:tcBorders>
              <w:top w:val="double" w:sz="4" w:space="0" w:color="auto"/>
              <w:bottom w:val="double" w:sz="4" w:space="0" w:color="auto"/>
            </w:tcBorders>
          </w:tcPr>
          <w:p w14:paraId="5AF0E7FE" w14:textId="64BB7F63" w:rsidR="00185B8C" w:rsidRPr="00380B24" w:rsidRDefault="27D0D8B8" w:rsidP="00185B8C">
            <w:pPr>
              <w:tabs>
                <w:tab w:val="num" w:pos="425"/>
              </w:tabs>
              <w:rPr>
                <w:noProof/>
              </w:rPr>
            </w:pPr>
            <w:r w:rsidRPr="00380B24">
              <w:rPr>
                <w:noProof/>
              </w:rPr>
              <w:t>Reduced supervisory burden for authorities;</w:t>
            </w:r>
            <w:r w:rsidR="6D0B5B24" w:rsidRPr="00380B24">
              <w:rPr>
                <w:noProof/>
              </w:rPr>
              <w:t xml:space="preserve"> </w:t>
            </w:r>
            <w:r w:rsidRPr="00380B24">
              <w:rPr>
                <w:noProof/>
              </w:rPr>
              <w:t>simplified compliance monitoring</w:t>
            </w:r>
            <w:r w:rsidR="007F5E3C" w:rsidRPr="00380B24">
              <w:rPr>
                <w:noProof/>
              </w:rPr>
              <w:t xml:space="preserve">; </w:t>
            </w:r>
            <w:r w:rsidR="6D0B5B24" w:rsidRPr="00380B24">
              <w:rPr>
                <w:noProof/>
              </w:rPr>
              <w:t>28</w:t>
            </w:r>
            <w:r w:rsidR="26BA3508" w:rsidRPr="00380B24">
              <w:rPr>
                <w:noProof/>
              </w:rPr>
              <w:t> </w:t>
            </w:r>
            <w:r w:rsidR="6D0B5B24" w:rsidRPr="00380B24">
              <w:rPr>
                <w:noProof/>
              </w:rPr>
              <w:t xml:space="preserve">700 fewer </w:t>
            </w:r>
            <w:r w:rsidR="7BE52B57" w:rsidRPr="00380B24">
              <w:rPr>
                <w:noProof/>
              </w:rPr>
              <w:t>NIS2</w:t>
            </w:r>
            <w:r w:rsidRPr="00380B24">
              <w:rPr>
                <w:noProof/>
              </w:rPr>
              <w:t xml:space="preserve"> entities</w:t>
            </w:r>
            <w:r w:rsidR="7BE52B57" w:rsidRPr="00380B24">
              <w:rPr>
                <w:noProof/>
              </w:rPr>
              <w:t xml:space="preserve"> </w:t>
            </w:r>
            <w:r w:rsidR="6D0B5B24" w:rsidRPr="00380B24">
              <w:rPr>
                <w:noProof/>
              </w:rPr>
              <w:t xml:space="preserve">to be supervised. </w:t>
            </w:r>
          </w:p>
          <w:p w14:paraId="40A35146" w14:textId="6F366B06" w:rsidR="00872BC4" w:rsidRPr="00380B24" w:rsidRDefault="00872BC4" w:rsidP="00185B8C">
            <w:pPr>
              <w:tabs>
                <w:tab w:val="num" w:pos="425"/>
              </w:tabs>
              <w:rPr>
                <w:noProof/>
              </w:rPr>
            </w:pPr>
          </w:p>
        </w:tc>
      </w:tr>
    </w:tbl>
    <w:p w14:paraId="6824D911" w14:textId="3C74205B" w:rsidR="00EF5484" w:rsidRPr="00380B24" w:rsidRDefault="00EF5484" w:rsidP="00F1454F">
      <w:pPr>
        <w:rPr>
          <w:noProof/>
          <w:szCs w:val="24"/>
        </w:rPr>
        <w:sectPr w:rsidR="00EF5484" w:rsidRPr="00380B24" w:rsidSect="00C17C41">
          <w:headerReference w:type="default" r:id="rId36"/>
          <w:footerReference w:type="default" r:id="rId37"/>
          <w:headerReference w:type="first" r:id="rId38"/>
          <w:footerReference w:type="first" r:id="rId39"/>
          <w:pgSz w:w="16838" w:h="11906" w:orient="landscape"/>
          <w:pgMar w:top="567" w:right="1020" w:bottom="1701" w:left="1020" w:header="601" w:footer="1077" w:gutter="0"/>
          <w:cols w:space="720"/>
          <w:titlePg/>
          <w:docGrid w:linePitch="299"/>
        </w:sectPr>
      </w:pPr>
    </w:p>
    <w:p w14:paraId="39525BE7" w14:textId="0812F44D" w:rsidR="00147D71" w:rsidRPr="00380B24" w:rsidRDefault="00A01C22" w:rsidP="00E71F52">
      <w:pPr>
        <w:pStyle w:val="Heading1"/>
        <w:pBdr>
          <w:top w:val="single" w:sz="4" w:space="1" w:color="auto"/>
          <w:left w:val="single" w:sz="4" w:space="4" w:color="auto"/>
          <w:bottom w:val="single" w:sz="4" w:space="1" w:color="auto"/>
          <w:right w:val="single" w:sz="4" w:space="4" w:color="auto"/>
        </w:pBdr>
        <w:shd w:val="clear" w:color="auto" w:fill="C6D9F1" w:themeFill="text2" w:themeFillTint="33"/>
        <w:rPr>
          <w:noProof/>
          <w:szCs w:val="24"/>
        </w:rPr>
      </w:pPr>
      <w:bookmarkStart w:id="138" w:name="_Toc218855972"/>
      <w:r w:rsidRPr="00380B24">
        <w:rPr>
          <w:noProof/>
          <w:szCs w:val="24"/>
        </w:rPr>
        <w:t xml:space="preserve">Annex V. Stakeholder </w:t>
      </w:r>
      <w:r w:rsidR="00147D71" w:rsidRPr="00380B24">
        <w:rPr>
          <w:noProof/>
          <w:color w:val="000000" w:themeColor="text1"/>
          <w:szCs w:val="24"/>
        </w:rPr>
        <w:t xml:space="preserve">consultation </w:t>
      </w:r>
      <w:r w:rsidRPr="00380B24">
        <w:rPr>
          <w:noProof/>
          <w:color w:val="000000" w:themeColor="text1"/>
          <w:szCs w:val="24"/>
        </w:rPr>
        <w:t>- S</w:t>
      </w:r>
      <w:r w:rsidR="00147D71" w:rsidRPr="00380B24">
        <w:rPr>
          <w:noProof/>
          <w:color w:val="000000" w:themeColor="text1"/>
          <w:szCs w:val="24"/>
        </w:rPr>
        <w:t>ynopsis report</w:t>
      </w:r>
      <w:bookmarkEnd w:id="138"/>
      <w:r w:rsidR="00147D71" w:rsidRPr="00380B24">
        <w:rPr>
          <w:noProof/>
          <w:color w:val="000000" w:themeColor="text1"/>
          <w:szCs w:val="24"/>
        </w:rPr>
        <w:t xml:space="preserve"> </w:t>
      </w:r>
    </w:p>
    <w:bookmarkEnd w:id="66"/>
    <w:p w14:paraId="4BDD7897" w14:textId="41812682" w:rsidR="00F3667C" w:rsidRPr="00380B24" w:rsidRDefault="1FD69D25" w:rsidP="00F3667C">
      <w:pPr>
        <w:pStyle w:val="Text1"/>
        <w:ind w:left="0"/>
        <w:rPr>
          <w:noProof/>
        </w:rPr>
      </w:pPr>
      <w:r w:rsidRPr="00380B24">
        <w:rPr>
          <w:noProof/>
        </w:rPr>
        <w:t xml:space="preserve">This annex </w:t>
      </w:r>
      <w:r w:rsidR="00C737AA" w:rsidRPr="00380B24">
        <w:rPr>
          <w:noProof/>
        </w:rPr>
        <w:t>summarises</w:t>
      </w:r>
      <w:r w:rsidRPr="00380B24">
        <w:rPr>
          <w:noProof/>
        </w:rPr>
        <w:t xml:space="preserve"> all </w:t>
      </w:r>
      <w:r w:rsidR="00C737AA" w:rsidRPr="00380B24">
        <w:rPr>
          <w:noProof/>
        </w:rPr>
        <w:t xml:space="preserve">the </w:t>
      </w:r>
      <w:r w:rsidRPr="00380B24">
        <w:rPr>
          <w:noProof/>
        </w:rPr>
        <w:t>consultation activities c</w:t>
      </w:r>
      <w:r w:rsidR="00BB18F4" w:rsidRPr="00380B24">
        <w:rPr>
          <w:noProof/>
        </w:rPr>
        <w:t>arried out</w:t>
      </w:r>
      <w:r w:rsidRPr="00380B24">
        <w:rPr>
          <w:noProof/>
        </w:rPr>
        <w:t xml:space="preserve"> as part of the evaluation of ENISA and the ECCF. The consultation </w:t>
      </w:r>
      <w:r w:rsidR="7EB676C9" w:rsidRPr="00380B24">
        <w:rPr>
          <w:noProof/>
        </w:rPr>
        <w:t>strategy</w:t>
      </w:r>
      <w:r w:rsidRPr="00380B24">
        <w:rPr>
          <w:noProof/>
        </w:rPr>
        <w:t xml:space="preserve"> was designed to </w:t>
      </w:r>
      <w:r w:rsidR="727C2F70" w:rsidRPr="00380B24">
        <w:rPr>
          <w:noProof/>
        </w:rPr>
        <w:t>collect</w:t>
      </w:r>
      <w:r w:rsidRPr="00380B24">
        <w:rPr>
          <w:noProof/>
        </w:rPr>
        <w:t xml:space="preserve"> input from all relevant stakeholder groups, including public authorities, EU institutions, industry, academia, civil society</w:t>
      </w:r>
      <w:r w:rsidR="003E4572" w:rsidRPr="00380B24">
        <w:rPr>
          <w:noProof/>
        </w:rPr>
        <w:t xml:space="preserve"> and</w:t>
      </w:r>
      <w:r w:rsidRPr="00380B24">
        <w:rPr>
          <w:noProof/>
        </w:rPr>
        <w:t xml:space="preserve"> individual citizens. It covers the full range of activities undertaken, such as the call for evidence, </w:t>
      </w:r>
      <w:r w:rsidR="00C737AA" w:rsidRPr="00380B24">
        <w:rPr>
          <w:noProof/>
        </w:rPr>
        <w:t xml:space="preserve">the </w:t>
      </w:r>
      <w:r w:rsidR="244CF040" w:rsidRPr="00380B24">
        <w:rPr>
          <w:noProof/>
        </w:rPr>
        <w:t>targeted</w:t>
      </w:r>
      <w:r w:rsidRPr="00380B24">
        <w:rPr>
          <w:noProof/>
        </w:rPr>
        <w:t xml:space="preserve"> survey, targeted interviews</w:t>
      </w:r>
      <w:r w:rsidR="003E4572" w:rsidRPr="00380B24">
        <w:rPr>
          <w:noProof/>
        </w:rPr>
        <w:t xml:space="preserve"> and</w:t>
      </w:r>
      <w:r w:rsidRPr="00380B24">
        <w:rPr>
          <w:noProof/>
        </w:rPr>
        <w:t xml:space="preserve"> dedicated workshops</w:t>
      </w:r>
      <w:r w:rsidR="00BB18F4" w:rsidRPr="00380B24">
        <w:rPr>
          <w:noProof/>
        </w:rPr>
        <w:t>. It</w:t>
      </w:r>
      <w:r w:rsidRPr="00380B24">
        <w:rPr>
          <w:noProof/>
        </w:rPr>
        <w:t xml:space="preserve"> provid</w:t>
      </w:r>
      <w:r w:rsidR="00BB18F4" w:rsidRPr="00380B24">
        <w:rPr>
          <w:noProof/>
        </w:rPr>
        <w:t>es</w:t>
      </w:r>
      <w:r w:rsidRPr="00380B24">
        <w:rPr>
          <w:noProof/>
        </w:rPr>
        <w:t xml:space="preserve"> a consolidated overview of stakeholder feedback on the performance, strengths, weaknesses</w:t>
      </w:r>
      <w:r w:rsidR="003E4572" w:rsidRPr="00380B24">
        <w:rPr>
          <w:noProof/>
        </w:rPr>
        <w:t xml:space="preserve"> and</w:t>
      </w:r>
      <w:r w:rsidRPr="00380B24">
        <w:rPr>
          <w:noProof/>
        </w:rPr>
        <w:t xml:space="preserve"> areas for improvement of ENISA and the ECCF. The evidence collected through these activities forms a key part of the analytical framework supporting the evaluation and informs the recommendations for future policy development.</w:t>
      </w:r>
    </w:p>
    <w:p w14:paraId="6218C06C" w14:textId="08FC2328" w:rsidR="00C65A92" w:rsidRPr="00380B24" w:rsidRDefault="00C74126" w:rsidP="00C74126">
      <w:pPr>
        <w:pStyle w:val="Heading2"/>
        <w:rPr>
          <w:noProof/>
        </w:rPr>
      </w:pPr>
      <w:bookmarkStart w:id="139" w:name="_Toc218855973"/>
      <w:r w:rsidRPr="00380B24">
        <w:rPr>
          <w:noProof/>
        </w:rPr>
        <w:t xml:space="preserve">1. </w:t>
      </w:r>
      <w:r w:rsidR="00BC7E1F" w:rsidRPr="00380B24">
        <w:rPr>
          <w:noProof/>
        </w:rPr>
        <w:t>Consultation scope and objectives</w:t>
      </w:r>
      <w:bookmarkEnd w:id="139"/>
    </w:p>
    <w:p w14:paraId="4908389C" w14:textId="77777777" w:rsidR="00E9333C" w:rsidRPr="00380B24" w:rsidRDefault="00E9333C" w:rsidP="00E9333C">
      <w:pPr>
        <w:pStyle w:val="Text1"/>
        <w:ind w:left="0"/>
        <w:rPr>
          <w:b/>
          <w:bCs/>
          <w:noProof/>
        </w:rPr>
      </w:pPr>
      <w:r w:rsidRPr="00380B24">
        <w:rPr>
          <w:b/>
          <w:bCs/>
          <w:noProof/>
        </w:rPr>
        <w:t>Scope</w:t>
      </w:r>
    </w:p>
    <w:p w14:paraId="5B708D90" w14:textId="144C6F17" w:rsidR="00E9333C" w:rsidRPr="00380B24" w:rsidRDefault="00E9333C" w:rsidP="00E9333C">
      <w:pPr>
        <w:pStyle w:val="Text1"/>
        <w:ind w:left="0"/>
        <w:rPr>
          <w:noProof/>
        </w:rPr>
      </w:pPr>
      <w:r w:rsidRPr="00380B24">
        <w:rPr>
          <w:noProof/>
        </w:rPr>
        <w:t xml:space="preserve">The stakeholder consultation activities were undertaken as part of the evaluation of </w:t>
      </w:r>
      <w:r w:rsidR="009F0B1F" w:rsidRPr="00380B24">
        <w:rPr>
          <w:noProof/>
        </w:rPr>
        <w:t>ENISA and the ECCF</w:t>
      </w:r>
      <w:r w:rsidRPr="00380B24">
        <w:rPr>
          <w:noProof/>
        </w:rPr>
        <w:t>, in accordance with Article</w:t>
      </w:r>
      <w:r w:rsidR="00A12133" w:rsidRPr="00380B24">
        <w:rPr>
          <w:noProof/>
        </w:rPr>
        <w:t> </w:t>
      </w:r>
      <w:r w:rsidRPr="00380B24">
        <w:rPr>
          <w:noProof/>
        </w:rPr>
        <w:t>67 of Regulation (EU) 2019/881, known as the Cybersecurity Act. The evaluation covered the period from 2017 to 2023 and sought to assess the performance of ENISA and the ECCF against the criteria of effectiveness, efficiency, relevance, coherence</w:t>
      </w:r>
      <w:r w:rsidR="00B5380B" w:rsidRPr="00380B24">
        <w:rPr>
          <w:noProof/>
        </w:rPr>
        <w:t xml:space="preserve"> and</w:t>
      </w:r>
      <w:r w:rsidRPr="00380B24">
        <w:rPr>
          <w:noProof/>
        </w:rPr>
        <w:t xml:space="preserve"> </w:t>
      </w:r>
      <w:r w:rsidR="00BB18F4" w:rsidRPr="00380B24">
        <w:rPr>
          <w:noProof/>
        </w:rPr>
        <w:t xml:space="preserve">EU </w:t>
      </w:r>
      <w:r w:rsidRPr="00380B24">
        <w:rPr>
          <w:noProof/>
        </w:rPr>
        <w:t>added value. The consultation activities were designed to gather evidence from a wide range of stakeholders in order to inform the evaluation and support evidence-based policy</w:t>
      </w:r>
      <w:r w:rsidR="0017356C" w:rsidRPr="00380B24">
        <w:rPr>
          <w:noProof/>
        </w:rPr>
        <w:t>-making</w:t>
      </w:r>
      <w:r w:rsidRPr="00380B24">
        <w:rPr>
          <w:noProof/>
        </w:rPr>
        <w:t>.</w:t>
      </w:r>
    </w:p>
    <w:p w14:paraId="2DF7FFF2" w14:textId="4775F91A" w:rsidR="00E9333C" w:rsidRPr="00380B24" w:rsidRDefault="022ABE2E" w:rsidP="00E9333C">
      <w:pPr>
        <w:pStyle w:val="Text1"/>
        <w:ind w:left="0"/>
        <w:rPr>
          <w:noProof/>
        </w:rPr>
      </w:pPr>
      <w:r w:rsidRPr="00380B24">
        <w:rPr>
          <w:noProof/>
        </w:rPr>
        <w:t xml:space="preserve">The consultation addressed both ENISA and the ECCF, focusing on </w:t>
      </w:r>
      <w:r w:rsidR="2788A1CF" w:rsidRPr="00380B24">
        <w:rPr>
          <w:noProof/>
        </w:rPr>
        <w:t>ENISA’s</w:t>
      </w:r>
      <w:r w:rsidR="6304A772" w:rsidRPr="00380B24">
        <w:rPr>
          <w:noProof/>
        </w:rPr>
        <w:t xml:space="preserve"> </w:t>
      </w:r>
      <w:r w:rsidRPr="00380B24">
        <w:rPr>
          <w:noProof/>
        </w:rPr>
        <w:t>mandate, objectives, governance, working practices</w:t>
      </w:r>
      <w:r w:rsidR="5B57EC45" w:rsidRPr="00380B24">
        <w:rPr>
          <w:noProof/>
        </w:rPr>
        <w:t xml:space="preserve"> and</w:t>
      </w:r>
      <w:r w:rsidRPr="00380B24">
        <w:rPr>
          <w:noProof/>
        </w:rPr>
        <w:t xml:space="preserve"> the implementation of the </w:t>
      </w:r>
      <w:r w:rsidR="00C10C06" w:rsidRPr="00380B24">
        <w:rPr>
          <w:noProof/>
        </w:rPr>
        <w:t>ECCF</w:t>
      </w:r>
      <w:r w:rsidRPr="00380B24">
        <w:rPr>
          <w:noProof/>
        </w:rPr>
        <w:t>. The scope included assess</w:t>
      </w:r>
      <w:r w:rsidR="00C10C06" w:rsidRPr="00380B24">
        <w:rPr>
          <w:noProof/>
        </w:rPr>
        <w:t>ing</w:t>
      </w:r>
      <w:r w:rsidRPr="00380B24">
        <w:rPr>
          <w:noProof/>
        </w:rPr>
        <w:t xml:space="preserve"> ENISA’s support for policy development and implementation, capacity building, stakeholder engagement</w:t>
      </w:r>
      <w:r w:rsidR="00C10C06" w:rsidRPr="00380B24">
        <w:rPr>
          <w:noProof/>
        </w:rPr>
        <w:t>,</w:t>
      </w:r>
      <w:r w:rsidR="5B57EC45" w:rsidRPr="00380B24">
        <w:rPr>
          <w:noProof/>
        </w:rPr>
        <w:t xml:space="preserve"> and</w:t>
      </w:r>
      <w:r w:rsidRPr="00380B24">
        <w:rPr>
          <w:noProof/>
        </w:rPr>
        <w:t xml:space="preserve"> the development and adoption of cybersecurity certification schemes under the ECCF.</w:t>
      </w:r>
    </w:p>
    <w:p w14:paraId="36971A4B" w14:textId="77777777" w:rsidR="00E9333C" w:rsidRPr="00380B24" w:rsidRDefault="00E9333C" w:rsidP="00E9333C">
      <w:pPr>
        <w:pStyle w:val="Text1"/>
        <w:ind w:left="0"/>
        <w:rPr>
          <w:b/>
          <w:bCs/>
          <w:noProof/>
        </w:rPr>
      </w:pPr>
      <w:r w:rsidRPr="00380B24">
        <w:rPr>
          <w:b/>
          <w:bCs/>
          <w:noProof/>
        </w:rPr>
        <w:t>Objectives</w:t>
      </w:r>
    </w:p>
    <w:p w14:paraId="5DD88C75" w14:textId="77777777" w:rsidR="00E9333C" w:rsidRPr="00380B24" w:rsidRDefault="00E9333C" w:rsidP="00F954DA">
      <w:pPr>
        <w:pStyle w:val="Text1"/>
        <w:spacing w:after="120"/>
        <w:ind w:left="0"/>
        <w:rPr>
          <w:noProof/>
        </w:rPr>
      </w:pPr>
      <w:r w:rsidRPr="00380B24">
        <w:rPr>
          <w:noProof/>
        </w:rPr>
        <w:t>The objectives of the stakeholder consultation were as follows:</w:t>
      </w:r>
    </w:p>
    <w:p w14:paraId="79D80A39" w14:textId="6744AE77" w:rsidR="00E9333C" w:rsidRPr="00380B24" w:rsidRDefault="000E4EC0" w:rsidP="00F954DA">
      <w:pPr>
        <w:pStyle w:val="Text1"/>
        <w:numPr>
          <w:ilvl w:val="0"/>
          <w:numId w:val="48"/>
        </w:numPr>
        <w:spacing w:after="120"/>
        <w:rPr>
          <w:noProof/>
        </w:rPr>
      </w:pPr>
      <w:r w:rsidRPr="00380B24">
        <w:rPr>
          <w:noProof/>
        </w:rPr>
        <w:t>t</w:t>
      </w:r>
      <w:r w:rsidR="00E9333C" w:rsidRPr="00380B24">
        <w:rPr>
          <w:noProof/>
        </w:rPr>
        <w:t>o collect comprehensive and representative feedback from all relevant stakeholder groups regarding the performance, strengths, weaknesses</w:t>
      </w:r>
      <w:r w:rsidR="00B5380B" w:rsidRPr="00380B24">
        <w:rPr>
          <w:noProof/>
        </w:rPr>
        <w:t xml:space="preserve"> and</w:t>
      </w:r>
      <w:r w:rsidR="00E9333C" w:rsidRPr="00380B24">
        <w:rPr>
          <w:noProof/>
        </w:rPr>
        <w:t xml:space="preserve"> areas for improvement of ENISA and the ECCF</w:t>
      </w:r>
      <w:r w:rsidRPr="00380B24">
        <w:rPr>
          <w:noProof/>
        </w:rPr>
        <w:t>;</w:t>
      </w:r>
    </w:p>
    <w:p w14:paraId="700D3227" w14:textId="3C7485AE" w:rsidR="00E9333C" w:rsidRPr="00380B24" w:rsidRDefault="000E4EC0" w:rsidP="00F954DA">
      <w:pPr>
        <w:pStyle w:val="Text1"/>
        <w:numPr>
          <w:ilvl w:val="0"/>
          <w:numId w:val="48"/>
        </w:numPr>
        <w:spacing w:after="120"/>
        <w:rPr>
          <w:noProof/>
        </w:rPr>
      </w:pPr>
      <w:r w:rsidRPr="00380B24">
        <w:rPr>
          <w:noProof/>
        </w:rPr>
        <w:t>t</w:t>
      </w:r>
      <w:r w:rsidR="00E9333C" w:rsidRPr="00380B24">
        <w:rPr>
          <w:noProof/>
        </w:rPr>
        <w:t>o assess the effectiveness, efficiency, relevance, coherence</w:t>
      </w:r>
      <w:r w:rsidR="00B5380B" w:rsidRPr="00380B24">
        <w:rPr>
          <w:noProof/>
        </w:rPr>
        <w:t xml:space="preserve"> and</w:t>
      </w:r>
      <w:r w:rsidR="00E9333C" w:rsidRPr="00380B24">
        <w:rPr>
          <w:noProof/>
        </w:rPr>
        <w:t xml:space="preserve"> </w:t>
      </w:r>
      <w:r w:rsidRPr="00380B24">
        <w:rPr>
          <w:noProof/>
        </w:rPr>
        <w:t xml:space="preserve">EU </w:t>
      </w:r>
      <w:r w:rsidR="00E9333C" w:rsidRPr="00380B24">
        <w:rPr>
          <w:noProof/>
        </w:rPr>
        <w:t>added value of ENISA’s activities and the ECCF, as perceived by stakeholders</w:t>
      </w:r>
      <w:r w:rsidRPr="00380B24">
        <w:rPr>
          <w:noProof/>
        </w:rPr>
        <w:t>;</w:t>
      </w:r>
    </w:p>
    <w:p w14:paraId="4549EF57" w14:textId="7822697C" w:rsidR="00E9333C" w:rsidRPr="00380B24" w:rsidRDefault="000E4EC0" w:rsidP="00F954DA">
      <w:pPr>
        <w:pStyle w:val="Text1"/>
        <w:numPr>
          <w:ilvl w:val="0"/>
          <w:numId w:val="48"/>
        </w:numPr>
        <w:spacing w:after="120"/>
        <w:rPr>
          <w:noProof/>
        </w:rPr>
      </w:pPr>
      <w:r w:rsidRPr="00380B24">
        <w:rPr>
          <w:noProof/>
        </w:rPr>
        <w:t>t</w:t>
      </w:r>
      <w:r w:rsidR="00E9333C" w:rsidRPr="00380B24">
        <w:rPr>
          <w:noProof/>
        </w:rPr>
        <w:t>o identify lessons learned and recommendations for potential changes to the existing Regulation and for improving the performance of ENISA and the ECCF</w:t>
      </w:r>
      <w:r w:rsidRPr="00380B24">
        <w:rPr>
          <w:noProof/>
        </w:rPr>
        <w:t>;</w:t>
      </w:r>
    </w:p>
    <w:p w14:paraId="406FA91C" w14:textId="728D15E4" w:rsidR="00E9333C" w:rsidRPr="00380B24" w:rsidRDefault="000E4EC0" w:rsidP="00F954DA">
      <w:pPr>
        <w:pStyle w:val="Text1"/>
        <w:numPr>
          <w:ilvl w:val="0"/>
          <w:numId w:val="48"/>
        </w:numPr>
        <w:spacing w:after="120"/>
        <w:rPr>
          <w:noProof/>
        </w:rPr>
      </w:pPr>
      <w:r w:rsidRPr="00380B24">
        <w:rPr>
          <w:noProof/>
        </w:rPr>
        <w:t>t</w:t>
      </w:r>
      <w:r w:rsidR="00E9333C" w:rsidRPr="00380B24">
        <w:rPr>
          <w:noProof/>
        </w:rPr>
        <w:t>o ensure that the evaluation is informed by the experiences, needs</w:t>
      </w:r>
      <w:r w:rsidR="00B5380B" w:rsidRPr="00380B24">
        <w:rPr>
          <w:noProof/>
        </w:rPr>
        <w:t xml:space="preserve"> and</w:t>
      </w:r>
      <w:r w:rsidR="00E9333C" w:rsidRPr="00380B24">
        <w:rPr>
          <w:noProof/>
        </w:rPr>
        <w:t xml:space="preserve"> expectations of Member States, </w:t>
      </w:r>
      <w:r w:rsidRPr="00380B24">
        <w:rPr>
          <w:noProof/>
        </w:rPr>
        <w:t>EU</w:t>
      </w:r>
      <w:r w:rsidR="00E9333C" w:rsidRPr="00380B24">
        <w:rPr>
          <w:noProof/>
        </w:rPr>
        <w:t xml:space="preserve"> institutions, industry, standardisation bodies, academia, non-governmental organisations</w:t>
      </w:r>
      <w:r w:rsidR="00B5380B" w:rsidRPr="00380B24">
        <w:rPr>
          <w:noProof/>
        </w:rPr>
        <w:t xml:space="preserve"> and</w:t>
      </w:r>
      <w:r w:rsidR="00E9333C" w:rsidRPr="00380B24">
        <w:rPr>
          <w:noProof/>
        </w:rPr>
        <w:t xml:space="preserve"> other relevant actors</w:t>
      </w:r>
      <w:r w:rsidRPr="00380B24">
        <w:rPr>
          <w:noProof/>
        </w:rPr>
        <w:t>;</w:t>
      </w:r>
    </w:p>
    <w:p w14:paraId="16B75C1C" w14:textId="52B8E1CE" w:rsidR="00E9333C" w:rsidRPr="00380B24" w:rsidRDefault="000E4EC0" w:rsidP="00F954DA">
      <w:pPr>
        <w:pStyle w:val="Text1"/>
        <w:numPr>
          <w:ilvl w:val="0"/>
          <w:numId w:val="48"/>
        </w:numPr>
        <w:spacing w:after="120"/>
        <w:rPr>
          <w:noProof/>
        </w:rPr>
      </w:pPr>
      <w:r w:rsidRPr="00380B24">
        <w:rPr>
          <w:noProof/>
        </w:rPr>
        <w:t>t</w:t>
      </w:r>
      <w:r w:rsidR="00E9333C" w:rsidRPr="00380B24">
        <w:rPr>
          <w:noProof/>
        </w:rPr>
        <w:t xml:space="preserve">o gather input on the implementation and impact of the </w:t>
      </w:r>
      <w:r w:rsidRPr="00380B24">
        <w:rPr>
          <w:noProof/>
        </w:rPr>
        <w:t>ECCF</w:t>
      </w:r>
      <w:r w:rsidR="00E9333C" w:rsidRPr="00380B24">
        <w:rPr>
          <w:noProof/>
        </w:rPr>
        <w:t>, including the development and adoption of certification schemes, stakeholder involvement, transparency</w:t>
      </w:r>
      <w:r w:rsidR="00B5380B" w:rsidRPr="00380B24">
        <w:rPr>
          <w:noProof/>
        </w:rPr>
        <w:t xml:space="preserve"> and</w:t>
      </w:r>
      <w:r w:rsidR="00E9333C" w:rsidRPr="00380B24">
        <w:rPr>
          <w:noProof/>
        </w:rPr>
        <w:t xml:space="preserve"> alignment with </w:t>
      </w:r>
      <w:r w:rsidRPr="00380B24">
        <w:rPr>
          <w:noProof/>
        </w:rPr>
        <w:t xml:space="preserve">EU </w:t>
      </w:r>
      <w:r w:rsidR="00E9333C" w:rsidRPr="00380B24">
        <w:rPr>
          <w:noProof/>
        </w:rPr>
        <w:t>and international standards.</w:t>
      </w:r>
    </w:p>
    <w:p w14:paraId="6E03747C" w14:textId="49FA2E5B" w:rsidR="00E9333C" w:rsidRPr="00380B24" w:rsidRDefault="00E9333C" w:rsidP="00E9333C">
      <w:pPr>
        <w:pStyle w:val="Text1"/>
        <w:ind w:left="0"/>
        <w:rPr>
          <w:noProof/>
        </w:rPr>
      </w:pPr>
      <w:r w:rsidRPr="00380B24">
        <w:rPr>
          <w:noProof/>
        </w:rPr>
        <w:t xml:space="preserve">The consultation was structured </w:t>
      </w:r>
      <w:r w:rsidR="00C835B3" w:rsidRPr="00380B24">
        <w:rPr>
          <w:noProof/>
        </w:rPr>
        <w:t xml:space="preserve">in such a way as </w:t>
      </w:r>
      <w:r w:rsidRPr="00380B24">
        <w:rPr>
          <w:noProof/>
        </w:rPr>
        <w:t>to provide evidence for the evaluation’s analytical framework, which included a mixed-methods approach comprising desk research, surveys, interviews</w:t>
      </w:r>
      <w:r w:rsidR="00B5380B" w:rsidRPr="00380B24">
        <w:rPr>
          <w:noProof/>
        </w:rPr>
        <w:t xml:space="preserve"> and</w:t>
      </w:r>
      <w:r w:rsidRPr="00380B24">
        <w:rPr>
          <w:noProof/>
        </w:rPr>
        <w:t xml:space="preserve"> workshops. The consultation aimed </w:t>
      </w:r>
      <w:r w:rsidR="00C835B3" w:rsidRPr="00380B24">
        <w:rPr>
          <w:noProof/>
        </w:rPr>
        <w:t>at systematically collecting and analysing</w:t>
      </w:r>
      <w:r w:rsidRPr="00380B24">
        <w:rPr>
          <w:noProof/>
        </w:rPr>
        <w:t xml:space="preserve"> the perspectives of all key </w:t>
      </w:r>
      <w:r w:rsidR="00C835B3" w:rsidRPr="00380B24">
        <w:rPr>
          <w:noProof/>
        </w:rPr>
        <w:t>stakeholders</w:t>
      </w:r>
      <w:r w:rsidRPr="00380B24">
        <w:rPr>
          <w:noProof/>
        </w:rPr>
        <w:t>, including public authorities, the private sector, civil society</w:t>
      </w:r>
      <w:r w:rsidR="000A7C4E" w:rsidRPr="00380B24">
        <w:rPr>
          <w:noProof/>
        </w:rPr>
        <w:t xml:space="preserve">, members of academia, </w:t>
      </w:r>
      <w:r w:rsidRPr="00380B24">
        <w:rPr>
          <w:noProof/>
        </w:rPr>
        <w:t>experts</w:t>
      </w:r>
      <w:r w:rsidR="000A7C4E" w:rsidRPr="00380B24">
        <w:rPr>
          <w:noProof/>
        </w:rPr>
        <w:t xml:space="preserve"> and individual citizens</w:t>
      </w:r>
      <w:r w:rsidRPr="00380B24">
        <w:rPr>
          <w:noProof/>
        </w:rPr>
        <w:t>, to inform the evaluation conclusions and the policy</w:t>
      </w:r>
      <w:r w:rsidR="009F54F6" w:rsidRPr="00380B24">
        <w:rPr>
          <w:noProof/>
        </w:rPr>
        <w:t>-</w:t>
      </w:r>
      <w:r w:rsidRPr="00380B24">
        <w:rPr>
          <w:noProof/>
        </w:rPr>
        <w:t>making process.</w:t>
      </w:r>
    </w:p>
    <w:p w14:paraId="32E28D52" w14:textId="7D77CD43" w:rsidR="00BC7E1F" w:rsidRPr="00380B24" w:rsidRDefault="00C74126" w:rsidP="00BC7E1F">
      <w:pPr>
        <w:pStyle w:val="Heading2"/>
        <w:rPr>
          <w:noProof/>
        </w:rPr>
      </w:pPr>
      <w:bookmarkStart w:id="140" w:name="_Toc218855974"/>
      <w:r w:rsidRPr="00380B24">
        <w:rPr>
          <w:noProof/>
        </w:rPr>
        <w:t xml:space="preserve">2. </w:t>
      </w:r>
      <w:r w:rsidR="00BC7E1F" w:rsidRPr="00380B24">
        <w:rPr>
          <w:noProof/>
        </w:rPr>
        <w:t>Mapping of stakeholders</w:t>
      </w:r>
      <w:bookmarkEnd w:id="140"/>
    </w:p>
    <w:p w14:paraId="53B7F77A" w14:textId="7FB6DAE9" w:rsidR="00A77E8F" w:rsidRPr="00380B24" w:rsidRDefault="00A77E8F" w:rsidP="00A77E8F">
      <w:pPr>
        <w:pStyle w:val="Text1"/>
        <w:ind w:left="0"/>
        <w:rPr>
          <w:noProof/>
        </w:rPr>
      </w:pPr>
      <w:r w:rsidRPr="00380B24">
        <w:rPr>
          <w:noProof/>
        </w:rPr>
        <w:t xml:space="preserve">The consultation activities </w:t>
      </w:r>
      <w:r w:rsidR="00C835B3" w:rsidRPr="00380B24">
        <w:rPr>
          <w:noProof/>
        </w:rPr>
        <w:t>to evaluate</w:t>
      </w:r>
      <w:r w:rsidRPr="00380B24">
        <w:rPr>
          <w:noProof/>
        </w:rPr>
        <w:t xml:space="preserve"> ENISA and the ECCF were designed to ensure broad and balanced representation of all relevant </w:t>
      </w:r>
      <w:r w:rsidR="00C835B3" w:rsidRPr="00380B24">
        <w:rPr>
          <w:noProof/>
        </w:rPr>
        <w:t xml:space="preserve">stakeholders </w:t>
      </w:r>
      <w:r w:rsidRPr="00380B24">
        <w:rPr>
          <w:noProof/>
        </w:rPr>
        <w:t>in the European cybersecurity landscape. Stakeholders were identified and mapped according to their institutional role, their involvement in cybersecurity policy and practice</w:t>
      </w:r>
      <w:r w:rsidR="00C835B3" w:rsidRPr="00380B24">
        <w:rPr>
          <w:noProof/>
        </w:rPr>
        <w:t>,</w:t>
      </w:r>
      <w:r w:rsidR="00B5380B" w:rsidRPr="00380B24">
        <w:rPr>
          <w:noProof/>
        </w:rPr>
        <w:t xml:space="preserve"> and</w:t>
      </w:r>
      <w:r w:rsidRPr="00380B24">
        <w:rPr>
          <w:noProof/>
        </w:rPr>
        <w:t xml:space="preserve"> their relationship to ENISA and the ECCF. This mapping informed the design and targeting of surveys, interviews</w:t>
      </w:r>
      <w:r w:rsidR="00867AED" w:rsidRPr="00380B24">
        <w:rPr>
          <w:noProof/>
        </w:rPr>
        <w:t xml:space="preserve"> and</w:t>
      </w:r>
      <w:r w:rsidRPr="00380B24">
        <w:rPr>
          <w:noProof/>
        </w:rPr>
        <w:t xml:space="preserve"> workshops.</w:t>
      </w:r>
    </w:p>
    <w:p w14:paraId="6B53F2E4" w14:textId="77777777" w:rsidR="00A77E8F" w:rsidRPr="00380B24" w:rsidRDefault="00A77E8F" w:rsidP="00A77E8F">
      <w:pPr>
        <w:pStyle w:val="Text1"/>
        <w:ind w:left="0"/>
        <w:rPr>
          <w:noProof/>
        </w:rPr>
      </w:pPr>
      <w:r w:rsidRPr="00380B24">
        <w:rPr>
          <w:noProof/>
        </w:rPr>
        <w:t>The main stakeholder categories included:</w:t>
      </w:r>
    </w:p>
    <w:p w14:paraId="0366AE35" w14:textId="617A6FB6" w:rsidR="00A77E8F" w:rsidRPr="00380B24" w:rsidRDefault="00A77E8F" w:rsidP="00F954DA">
      <w:pPr>
        <w:pStyle w:val="Text1"/>
        <w:numPr>
          <w:ilvl w:val="0"/>
          <w:numId w:val="50"/>
        </w:numPr>
        <w:spacing w:after="120"/>
        <w:ind w:left="714" w:hanging="357"/>
        <w:rPr>
          <w:noProof/>
        </w:rPr>
      </w:pPr>
      <w:r w:rsidRPr="00380B24">
        <w:rPr>
          <w:b/>
          <w:bCs/>
          <w:noProof/>
        </w:rPr>
        <w:t>E</w:t>
      </w:r>
      <w:r w:rsidR="00C21037" w:rsidRPr="00380B24">
        <w:rPr>
          <w:b/>
          <w:bCs/>
          <w:noProof/>
        </w:rPr>
        <w:t>U</w:t>
      </w:r>
      <w:r w:rsidRPr="00380B24">
        <w:rPr>
          <w:b/>
          <w:bCs/>
          <w:noProof/>
        </w:rPr>
        <w:t xml:space="preserve"> institutions and bodies: </w:t>
      </w:r>
      <w:r w:rsidR="00C21037" w:rsidRPr="00380B24">
        <w:rPr>
          <w:noProof/>
        </w:rPr>
        <w:t>t</w:t>
      </w:r>
      <w:r w:rsidRPr="00380B24">
        <w:rPr>
          <w:noProof/>
        </w:rPr>
        <w:t>his group comprised the European Commission, the European Parliament</w:t>
      </w:r>
      <w:r w:rsidR="00B5380B" w:rsidRPr="00380B24">
        <w:rPr>
          <w:noProof/>
        </w:rPr>
        <w:t xml:space="preserve"> and</w:t>
      </w:r>
      <w:r w:rsidRPr="00380B24">
        <w:rPr>
          <w:noProof/>
        </w:rPr>
        <w:t xml:space="preserve"> decentralised agencies with responsibilities in cybersecurity policy, oversight</w:t>
      </w:r>
      <w:r w:rsidR="00B5380B" w:rsidRPr="00380B24">
        <w:rPr>
          <w:noProof/>
        </w:rPr>
        <w:t xml:space="preserve"> and</w:t>
      </w:r>
      <w:r w:rsidRPr="00380B24">
        <w:rPr>
          <w:noProof/>
        </w:rPr>
        <w:t xml:space="preserve"> implementation. Their input focused on policy development, regulatory coherence</w:t>
      </w:r>
      <w:r w:rsidR="00B5380B" w:rsidRPr="00380B24">
        <w:rPr>
          <w:noProof/>
        </w:rPr>
        <w:t xml:space="preserve"> and</w:t>
      </w:r>
      <w:r w:rsidRPr="00380B24">
        <w:rPr>
          <w:noProof/>
        </w:rPr>
        <w:t xml:space="preserve"> cross-border coordination.</w:t>
      </w:r>
    </w:p>
    <w:p w14:paraId="5544029A" w14:textId="54F8CD88" w:rsidR="00A77E8F" w:rsidRPr="00380B24" w:rsidRDefault="00A77E8F" w:rsidP="00F954DA">
      <w:pPr>
        <w:pStyle w:val="Text1"/>
        <w:numPr>
          <w:ilvl w:val="0"/>
          <w:numId w:val="50"/>
        </w:numPr>
        <w:spacing w:after="120"/>
        <w:ind w:left="714" w:hanging="357"/>
        <w:rPr>
          <w:noProof/>
        </w:rPr>
      </w:pPr>
      <w:r w:rsidRPr="00380B24">
        <w:rPr>
          <w:b/>
          <w:bCs/>
          <w:noProof/>
        </w:rPr>
        <w:t xml:space="preserve">National public authorities: </w:t>
      </w:r>
      <w:r w:rsidR="00C21037" w:rsidRPr="00380B24">
        <w:rPr>
          <w:noProof/>
        </w:rPr>
        <w:t>n</w:t>
      </w:r>
      <w:r w:rsidRPr="00380B24">
        <w:rPr>
          <w:noProof/>
        </w:rPr>
        <w:t>ational cybersecurity agencies, competent ministries, regulators</w:t>
      </w:r>
      <w:r w:rsidR="00B5380B" w:rsidRPr="00380B24">
        <w:rPr>
          <w:noProof/>
        </w:rPr>
        <w:t xml:space="preserve"> and</w:t>
      </w:r>
      <w:r w:rsidRPr="00380B24">
        <w:rPr>
          <w:noProof/>
        </w:rPr>
        <w:t xml:space="preserve"> other authorities responsible for implement</w:t>
      </w:r>
      <w:r w:rsidR="00C21037" w:rsidRPr="00380B24">
        <w:rPr>
          <w:noProof/>
        </w:rPr>
        <w:t>ing</w:t>
      </w:r>
      <w:r w:rsidRPr="00380B24">
        <w:rPr>
          <w:noProof/>
        </w:rPr>
        <w:t xml:space="preserve"> and enforc</w:t>
      </w:r>
      <w:r w:rsidR="00C21037" w:rsidRPr="00380B24">
        <w:rPr>
          <w:noProof/>
        </w:rPr>
        <w:t>ing</w:t>
      </w:r>
      <w:r w:rsidRPr="00380B24">
        <w:rPr>
          <w:noProof/>
        </w:rPr>
        <w:t xml:space="preserve"> cybersecurity policy were included. These stakeholders provided perspectives on national approaches, regulatory challenges</w:t>
      </w:r>
      <w:r w:rsidR="00B5380B" w:rsidRPr="00380B24">
        <w:rPr>
          <w:noProof/>
        </w:rPr>
        <w:t xml:space="preserve"> and</w:t>
      </w:r>
      <w:r w:rsidRPr="00380B24">
        <w:rPr>
          <w:noProof/>
        </w:rPr>
        <w:t xml:space="preserve"> the practicalities of </w:t>
      </w:r>
      <w:r w:rsidR="00C21037" w:rsidRPr="00380B24">
        <w:rPr>
          <w:noProof/>
        </w:rPr>
        <w:t xml:space="preserve">executing </w:t>
      </w:r>
      <w:r w:rsidRPr="00380B24">
        <w:rPr>
          <w:noProof/>
        </w:rPr>
        <w:t>policy.</w:t>
      </w:r>
    </w:p>
    <w:p w14:paraId="6D60AB2D" w14:textId="71256E8C" w:rsidR="00A77E8F" w:rsidRPr="00380B24" w:rsidRDefault="00A77E8F" w:rsidP="00F954DA">
      <w:pPr>
        <w:pStyle w:val="Text1"/>
        <w:numPr>
          <w:ilvl w:val="0"/>
          <w:numId w:val="50"/>
        </w:numPr>
        <w:spacing w:after="120"/>
        <w:ind w:left="714" w:hanging="357"/>
        <w:rPr>
          <w:noProof/>
        </w:rPr>
      </w:pPr>
      <w:r w:rsidRPr="00380B24">
        <w:rPr>
          <w:b/>
          <w:bCs/>
          <w:noProof/>
        </w:rPr>
        <w:t xml:space="preserve">Industry and private sector organisations: </w:t>
      </w:r>
      <w:r w:rsidR="00C21037" w:rsidRPr="00380B24">
        <w:rPr>
          <w:noProof/>
        </w:rPr>
        <w:t>t</w:t>
      </w:r>
      <w:r w:rsidRPr="00380B24">
        <w:rPr>
          <w:noProof/>
        </w:rPr>
        <w:t>his category included companies involved in develop</w:t>
      </w:r>
      <w:r w:rsidR="00C21037" w:rsidRPr="00380B24">
        <w:rPr>
          <w:noProof/>
        </w:rPr>
        <w:t>ing</w:t>
      </w:r>
      <w:r w:rsidRPr="00380B24">
        <w:rPr>
          <w:noProof/>
        </w:rPr>
        <w:t>, provi</w:t>
      </w:r>
      <w:r w:rsidR="00C21037" w:rsidRPr="00380B24">
        <w:rPr>
          <w:noProof/>
        </w:rPr>
        <w:t>ding</w:t>
      </w:r>
      <w:r w:rsidRPr="00380B24">
        <w:rPr>
          <w:noProof/>
        </w:rPr>
        <w:t xml:space="preserve"> or operati</w:t>
      </w:r>
      <w:r w:rsidR="00C21037" w:rsidRPr="00380B24">
        <w:rPr>
          <w:noProof/>
        </w:rPr>
        <w:t>ng</w:t>
      </w:r>
      <w:r w:rsidRPr="00380B24">
        <w:rPr>
          <w:noProof/>
        </w:rPr>
        <w:t xml:space="preserve"> digital products and services, such as hardware manufacturers, software developers, cloud service providers</w:t>
      </w:r>
      <w:r w:rsidR="00B5380B" w:rsidRPr="00380B24">
        <w:rPr>
          <w:noProof/>
        </w:rPr>
        <w:t xml:space="preserve"> and</w:t>
      </w:r>
      <w:r w:rsidRPr="00380B24">
        <w:rPr>
          <w:noProof/>
        </w:rPr>
        <w:t xml:space="preserve"> cybersecurity solution vendors. Their input was essential for understanding the impact of certification schemes and regulatory requirements on market </w:t>
      </w:r>
      <w:r w:rsidR="00C21037" w:rsidRPr="00380B24">
        <w:rPr>
          <w:noProof/>
        </w:rPr>
        <w:t>stakeholders</w:t>
      </w:r>
      <w:r w:rsidRPr="00380B24">
        <w:rPr>
          <w:noProof/>
        </w:rPr>
        <w:t>.</w:t>
      </w:r>
    </w:p>
    <w:p w14:paraId="41E482D1" w14:textId="0A543587" w:rsidR="00A77E8F" w:rsidRPr="00380B24" w:rsidRDefault="00A77E8F" w:rsidP="00F954DA">
      <w:pPr>
        <w:pStyle w:val="Text1"/>
        <w:numPr>
          <w:ilvl w:val="0"/>
          <w:numId w:val="50"/>
        </w:numPr>
        <w:spacing w:after="120"/>
        <w:ind w:left="714" w:hanging="357"/>
        <w:rPr>
          <w:noProof/>
        </w:rPr>
      </w:pPr>
      <w:r w:rsidRPr="00380B24">
        <w:rPr>
          <w:b/>
          <w:bCs/>
          <w:noProof/>
        </w:rPr>
        <w:t xml:space="preserve">Industry associations and representative bodies: </w:t>
      </w:r>
      <w:r w:rsidR="00C21037" w:rsidRPr="00380B24">
        <w:rPr>
          <w:noProof/>
        </w:rPr>
        <w:t>a</w:t>
      </w:r>
      <w:r w:rsidRPr="00380B24">
        <w:rPr>
          <w:noProof/>
        </w:rPr>
        <w:t xml:space="preserve">ssociations representing the collective interests of businesses and industry sectors were engaged to reflect the perspectives of both large enterprises and </w:t>
      </w:r>
      <w:r w:rsidR="00C21037" w:rsidRPr="00380B24">
        <w:rPr>
          <w:noProof/>
        </w:rPr>
        <w:t>SMEs</w:t>
      </w:r>
      <w:r w:rsidRPr="00380B24">
        <w:rPr>
          <w:noProof/>
        </w:rPr>
        <w:t xml:space="preserve">. These organisations often acted as intermediaries, </w:t>
      </w:r>
      <w:r w:rsidR="00C21037" w:rsidRPr="00380B24">
        <w:rPr>
          <w:noProof/>
        </w:rPr>
        <w:t>helping</w:t>
      </w:r>
      <w:r w:rsidRPr="00380B24">
        <w:rPr>
          <w:noProof/>
        </w:rPr>
        <w:t xml:space="preserve"> their members </w:t>
      </w:r>
      <w:r w:rsidR="00C21037" w:rsidRPr="00380B24">
        <w:rPr>
          <w:noProof/>
        </w:rPr>
        <w:t xml:space="preserve">participate </w:t>
      </w:r>
      <w:r w:rsidRPr="00380B24">
        <w:rPr>
          <w:noProof/>
        </w:rPr>
        <w:t>in the consultation process.</w:t>
      </w:r>
    </w:p>
    <w:p w14:paraId="39BDD19E" w14:textId="1D5C785D" w:rsidR="00A77E8F" w:rsidRPr="00380B24" w:rsidRDefault="00A77E8F" w:rsidP="00F954DA">
      <w:pPr>
        <w:pStyle w:val="Text1"/>
        <w:numPr>
          <w:ilvl w:val="0"/>
          <w:numId w:val="50"/>
        </w:numPr>
        <w:spacing w:after="120"/>
        <w:ind w:left="714" w:hanging="357"/>
        <w:rPr>
          <w:noProof/>
        </w:rPr>
      </w:pPr>
      <w:r w:rsidRPr="00380B24">
        <w:rPr>
          <w:b/>
          <w:bCs/>
          <w:noProof/>
        </w:rPr>
        <w:t xml:space="preserve">SMEs: </w:t>
      </w:r>
      <w:r w:rsidR="00AB062A" w:rsidRPr="00380B24">
        <w:rPr>
          <w:noProof/>
        </w:rPr>
        <w:t xml:space="preserve">these </w:t>
      </w:r>
      <w:r w:rsidRPr="00380B24">
        <w:rPr>
          <w:noProof/>
        </w:rPr>
        <w:t>were consulted both directly and through representative associations. Their feedback was important for assessing the proportionality and accessibility of the regulatory framework, given their specific resource constraints and operational realities.</w:t>
      </w:r>
    </w:p>
    <w:p w14:paraId="7C22E7D0" w14:textId="44980EF3" w:rsidR="00A77E8F" w:rsidRPr="00380B24" w:rsidRDefault="00A77E8F" w:rsidP="00F954DA">
      <w:pPr>
        <w:pStyle w:val="Text1"/>
        <w:numPr>
          <w:ilvl w:val="0"/>
          <w:numId w:val="50"/>
        </w:numPr>
        <w:spacing w:after="120"/>
        <w:ind w:left="714" w:hanging="357"/>
        <w:rPr>
          <w:noProof/>
        </w:rPr>
      </w:pPr>
      <w:r w:rsidRPr="00380B24">
        <w:rPr>
          <w:b/>
          <w:bCs/>
          <w:noProof/>
        </w:rPr>
        <w:t xml:space="preserve">Academic and research institutions: </w:t>
      </w:r>
      <w:r w:rsidR="00C21037" w:rsidRPr="00380B24">
        <w:rPr>
          <w:noProof/>
        </w:rPr>
        <w:t>u</w:t>
      </w:r>
      <w:r w:rsidRPr="00380B24">
        <w:rPr>
          <w:noProof/>
        </w:rPr>
        <w:t>niversities, research centres</w:t>
      </w:r>
      <w:r w:rsidR="00B5380B" w:rsidRPr="00380B24">
        <w:rPr>
          <w:noProof/>
        </w:rPr>
        <w:t xml:space="preserve"> and</w:t>
      </w:r>
      <w:r w:rsidRPr="00380B24">
        <w:rPr>
          <w:noProof/>
        </w:rPr>
        <w:t xml:space="preserve"> think tanks with expertise in cybersecurity, standardisation</w:t>
      </w:r>
      <w:r w:rsidR="00B5380B" w:rsidRPr="00380B24">
        <w:rPr>
          <w:noProof/>
        </w:rPr>
        <w:t xml:space="preserve"> and</w:t>
      </w:r>
      <w:r w:rsidRPr="00380B24">
        <w:rPr>
          <w:noProof/>
        </w:rPr>
        <w:t xml:space="preserve"> policy evaluation contributed analytical and technical perspectives. Their involvement </w:t>
      </w:r>
      <w:r w:rsidR="00C21037" w:rsidRPr="00380B24">
        <w:rPr>
          <w:noProof/>
        </w:rPr>
        <w:t>ensured</w:t>
      </w:r>
      <w:r w:rsidRPr="00380B24">
        <w:rPr>
          <w:noProof/>
        </w:rPr>
        <w:t xml:space="preserve"> a robust assessment of the strengths and limitations of the current framework.</w:t>
      </w:r>
    </w:p>
    <w:p w14:paraId="414A6A09" w14:textId="18824DD5" w:rsidR="00A77E8F" w:rsidRPr="00380B24" w:rsidRDefault="00A77E8F" w:rsidP="00F954DA">
      <w:pPr>
        <w:pStyle w:val="Text1"/>
        <w:numPr>
          <w:ilvl w:val="0"/>
          <w:numId w:val="50"/>
        </w:numPr>
        <w:spacing w:after="120"/>
        <w:ind w:left="714" w:hanging="357"/>
        <w:rPr>
          <w:noProof/>
        </w:rPr>
      </w:pPr>
      <w:r w:rsidRPr="00380B24">
        <w:rPr>
          <w:b/>
          <w:bCs/>
          <w:noProof/>
        </w:rPr>
        <w:t xml:space="preserve">Consumer and civil society organisations: </w:t>
      </w:r>
      <w:r w:rsidR="00C21037" w:rsidRPr="00380B24">
        <w:rPr>
          <w:noProof/>
        </w:rPr>
        <w:t>o</w:t>
      </w:r>
      <w:r w:rsidRPr="00380B24">
        <w:rPr>
          <w:noProof/>
        </w:rPr>
        <w:t>rganisations advocating for consumer rights, privacy, digital security</w:t>
      </w:r>
      <w:r w:rsidR="00B5380B" w:rsidRPr="00380B24">
        <w:rPr>
          <w:noProof/>
        </w:rPr>
        <w:t xml:space="preserve"> and</w:t>
      </w:r>
      <w:r w:rsidRPr="00380B24">
        <w:rPr>
          <w:noProof/>
        </w:rPr>
        <w:t xml:space="preserve"> broader societal interests were included to ensure that the public interest was reflected in the evaluation. Their contributions addressed issues such as transparency, user protection</w:t>
      </w:r>
      <w:r w:rsidR="00B5380B" w:rsidRPr="00380B24">
        <w:rPr>
          <w:noProof/>
        </w:rPr>
        <w:t xml:space="preserve"> and</w:t>
      </w:r>
      <w:r w:rsidRPr="00380B24">
        <w:rPr>
          <w:noProof/>
        </w:rPr>
        <w:t xml:space="preserve"> the societal impact of cybersecurity measures.</w:t>
      </w:r>
    </w:p>
    <w:p w14:paraId="3BD2F525" w14:textId="38F70CEF" w:rsidR="00A77E8F" w:rsidRPr="00380B24" w:rsidRDefault="00A77E8F" w:rsidP="00F954DA">
      <w:pPr>
        <w:pStyle w:val="Text1"/>
        <w:numPr>
          <w:ilvl w:val="0"/>
          <w:numId w:val="50"/>
        </w:numPr>
        <w:spacing w:after="120"/>
        <w:ind w:left="714" w:hanging="357"/>
        <w:rPr>
          <w:noProof/>
        </w:rPr>
      </w:pPr>
      <w:r w:rsidRPr="00380B24">
        <w:rPr>
          <w:b/>
          <w:bCs/>
          <w:noProof/>
        </w:rPr>
        <w:t xml:space="preserve">International organisations and standardisation bodies: </w:t>
      </w:r>
      <w:r w:rsidR="00C21037" w:rsidRPr="00380B24">
        <w:rPr>
          <w:noProof/>
        </w:rPr>
        <w:t>r</w:t>
      </w:r>
      <w:r w:rsidRPr="00380B24">
        <w:rPr>
          <w:noProof/>
        </w:rPr>
        <w:t xml:space="preserve">elevant international entities and standardisation organisations were engaged to provide input on </w:t>
      </w:r>
      <w:r w:rsidR="00C21037" w:rsidRPr="00380B24">
        <w:rPr>
          <w:noProof/>
        </w:rPr>
        <w:t>how well</w:t>
      </w:r>
      <w:r w:rsidRPr="00380B24">
        <w:rPr>
          <w:noProof/>
        </w:rPr>
        <w:t xml:space="preserve"> European initiatives </w:t>
      </w:r>
      <w:r w:rsidR="00C21037" w:rsidRPr="00380B24">
        <w:rPr>
          <w:noProof/>
        </w:rPr>
        <w:t xml:space="preserve">were aligned </w:t>
      </w:r>
      <w:r w:rsidRPr="00380B24">
        <w:rPr>
          <w:noProof/>
        </w:rPr>
        <w:t>with global standards and practices.</w:t>
      </w:r>
    </w:p>
    <w:p w14:paraId="270B071E" w14:textId="78B7FAAC" w:rsidR="00A77E8F" w:rsidRPr="00380B24" w:rsidRDefault="00A77E8F" w:rsidP="00F954DA">
      <w:pPr>
        <w:pStyle w:val="Text1"/>
        <w:numPr>
          <w:ilvl w:val="0"/>
          <w:numId w:val="50"/>
        </w:numPr>
        <w:spacing w:after="120"/>
        <w:ind w:left="714" w:hanging="357"/>
        <w:rPr>
          <w:noProof/>
        </w:rPr>
      </w:pPr>
      <w:r w:rsidRPr="00380B24">
        <w:rPr>
          <w:b/>
          <w:bCs/>
          <w:noProof/>
        </w:rPr>
        <w:t xml:space="preserve">Individual citizens: </w:t>
      </w:r>
      <w:r w:rsidR="00C21037" w:rsidRPr="00380B24">
        <w:rPr>
          <w:noProof/>
        </w:rPr>
        <w:t>m</w:t>
      </w:r>
      <w:r w:rsidRPr="00380B24">
        <w:rPr>
          <w:noProof/>
        </w:rPr>
        <w:t xml:space="preserve">embers of the public were invited to participate, particularly through the </w:t>
      </w:r>
      <w:r w:rsidR="00EB5EB8" w:rsidRPr="00380B24">
        <w:rPr>
          <w:noProof/>
        </w:rPr>
        <w:t>targeted survey</w:t>
      </w:r>
      <w:r w:rsidRPr="00380B24">
        <w:rPr>
          <w:noProof/>
        </w:rPr>
        <w:t>, to capture user experiences, perceptions of cybersecurity risks</w:t>
      </w:r>
      <w:r w:rsidR="00B5380B" w:rsidRPr="00380B24">
        <w:rPr>
          <w:noProof/>
        </w:rPr>
        <w:t xml:space="preserve"> and</w:t>
      </w:r>
      <w:r w:rsidRPr="00380B24">
        <w:rPr>
          <w:noProof/>
        </w:rPr>
        <w:t xml:space="preserve"> expectations regarding digital security and trust.</w:t>
      </w:r>
    </w:p>
    <w:p w14:paraId="6D1CDF2A" w14:textId="45188E1F" w:rsidR="00A77E8F" w:rsidRPr="00380B24" w:rsidRDefault="00A77E8F" w:rsidP="00A77E8F">
      <w:pPr>
        <w:pStyle w:val="Text1"/>
        <w:ind w:left="0"/>
        <w:rPr>
          <w:noProof/>
        </w:rPr>
      </w:pPr>
      <w:r w:rsidRPr="00380B24">
        <w:rPr>
          <w:noProof/>
        </w:rPr>
        <w:t>This mapping ensured that the consultation strategy was inclusive and balanced, avoiding overreliance on any single group. It also guided the development of survey instruments and interview protocols, ensuring that questions were tailored to the specific roles and expertise of each stakeholder category</w:t>
      </w:r>
      <w:r w:rsidR="00AB062A" w:rsidRPr="00380B24">
        <w:rPr>
          <w:noProof/>
        </w:rPr>
        <w:t>.</w:t>
      </w:r>
    </w:p>
    <w:p w14:paraId="3717821C" w14:textId="732EDA57" w:rsidR="00BC7E1F" w:rsidRPr="00380B24" w:rsidRDefault="005B42CD" w:rsidP="00A77E8F">
      <w:pPr>
        <w:pStyle w:val="Heading2"/>
        <w:rPr>
          <w:noProof/>
        </w:rPr>
      </w:pPr>
      <w:bookmarkStart w:id="141" w:name="_Toc218855975"/>
      <w:r w:rsidRPr="00380B24">
        <w:rPr>
          <w:noProof/>
        </w:rPr>
        <w:t xml:space="preserve">3. </w:t>
      </w:r>
      <w:r w:rsidR="00BC7E1F" w:rsidRPr="00380B24">
        <w:rPr>
          <w:noProof/>
        </w:rPr>
        <w:t>Consultation activities</w:t>
      </w:r>
      <w:bookmarkEnd w:id="141"/>
    </w:p>
    <w:p w14:paraId="32FFF991" w14:textId="53E33033" w:rsidR="00431B4B" w:rsidRPr="00380B24" w:rsidRDefault="000912CB" w:rsidP="00431B4B">
      <w:pPr>
        <w:pStyle w:val="Text1"/>
        <w:ind w:left="0"/>
        <w:rPr>
          <w:noProof/>
        </w:rPr>
      </w:pPr>
      <w:r w:rsidRPr="00380B24">
        <w:rPr>
          <w:noProof/>
        </w:rPr>
        <w:t>C</w:t>
      </w:r>
      <w:r w:rsidR="00431B4B" w:rsidRPr="00380B24">
        <w:rPr>
          <w:noProof/>
        </w:rPr>
        <w:t xml:space="preserve">onsultation activities </w:t>
      </w:r>
      <w:r w:rsidRPr="00380B24">
        <w:rPr>
          <w:noProof/>
        </w:rPr>
        <w:t>were</w:t>
      </w:r>
      <w:r w:rsidR="00431B4B" w:rsidRPr="00380B24">
        <w:rPr>
          <w:noProof/>
        </w:rPr>
        <w:t xml:space="preserve"> conducted to support the evaluation of ENISA and the </w:t>
      </w:r>
      <w:r w:rsidR="00692926" w:rsidRPr="00380B24">
        <w:rPr>
          <w:noProof/>
        </w:rPr>
        <w:t>ECCF.</w:t>
      </w:r>
      <w:r w:rsidR="00431B4B" w:rsidRPr="00380B24">
        <w:rPr>
          <w:noProof/>
        </w:rPr>
        <w:t xml:space="preserve"> The objective was to collect robust and representative evidence from all relevant stakeholder groups, ensuring that the evaluation was informed by a wide range of perspectives and experiences.</w:t>
      </w:r>
    </w:p>
    <w:p w14:paraId="7E1B012B" w14:textId="77777777" w:rsidR="00431B4B" w:rsidRPr="00380B24" w:rsidRDefault="00431B4B" w:rsidP="00F954DA">
      <w:pPr>
        <w:pStyle w:val="Text1"/>
        <w:spacing w:after="120"/>
        <w:ind w:left="0"/>
        <w:rPr>
          <w:noProof/>
        </w:rPr>
      </w:pPr>
      <w:r w:rsidRPr="00380B24">
        <w:rPr>
          <w:noProof/>
        </w:rPr>
        <w:t>The main consultation activities included:</w:t>
      </w:r>
    </w:p>
    <w:p w14:paraId="2CA96B34" w14:textId="429A45FF" w:rsidR="009C6F5A" w:rsidRPr="00380B24" w:rsidRDefault="009C6F5A" w:rsidP="00F954DA">
      <w:pPr>
        <w:pStyle w:val="Text1"/>
        <w:numPr>
          <w:ilvl w:val="0"/>
          <w:numId w:val="49"/>
        </w:numPr>
        <w:spacing w:after="120"/>
        <w:ind w:left="714" w:hanging="357"/>
        <w:rPr>
          <w:noProof/>
        </w:rPr>
      </w:pPr>
      <w:r w:rsidRPr="00380B24">
        <w:rPr>
          <w:b/>
          <w:bCs/>
          <w:noProof/>
        </w:rPr>
        <w:t xml:space="preserve">Call for </w:t>
      </w:r>
      <w:r w:rsidR="00AB062A" w:rsidRPr="00380B24">
        <w:rPr>
          <w:b/>
          <w:bCs/>
          <w:noProof/>
        </w:rPr>
        <w:t>e</w:t>
      </w:r>
      <w:r w:rsidRPr="00380B24">
        <w:rPr>
          <w:b/>
          <w:bCs/>
          <w:noProof/>
        </w:rPr>
        <w:t xml:space="preserve">vidence: </w:t>
      </w:r>
      <w:r w:rsidR="00AB062A" w:rsidRPr="00380B24">
        <w:rPr>
          <w:noProof/>
        </w:rPr>
        <w:t>a</w:t>
      </w:r>
      <w:r w:rsidRPr="00380B24">
        <w:rPr>
          <w:noProof/>
        </w:rPr>
        <w:t xml:space="preserve"> </w:t>
      </w:r>
      <w:r w:rsidR="00AB062A" w:rsidRPr="00380B24">
        <w:rPr>
          <w:noProof/>
        </w:rPr>
        <w:t>c</w:t>
      </w:r>
      <w:r w:rsidRPr="00380B24">
        <w:rPr>
          <w:noProof/>
        </w:rPr>
        <w:t xml:space="preserve">all for </w:t>
      </w:r>
      <w:r w:rsidR="00AB062A" w:rsidRPr="00380B24">
        <w:rPr>
          <w:noProof/>
        </w:rPr>
        <w:t>e</w:t>
      </w:r>
      <w:r w:rsidRPr="00380B24">
        <w:rPr>
          <w:noProof/>
        </w:rPr>
        <w:t xml:space="preserve">vidence was organised to collect feedback from a wider audience, including stakeholders not directly targeted by the survey or interviews. The </w:t>
      </w:r>
      <w:r w:rsidR="00AB062A" w:rsidRPr="00380B24">
        <w:rPr>
          <w:noProof/>
        </w:rPr>
        <w:t>c</w:t>
      </w:r>
      <w:r w:rsidRPr="00380B24">
        <w:rPr>
          <w:noProof/>
        </w:rPr>
        <w:t xml:space="preserve">all for </w:t>
      </w:r>
      <w:r w:rsidR="00AB062A" w:rsidRPr="00380B24">
        <w:rPr>
          <w:noProof/>
        </w:rPr>
        <w:t>e</w:t>
      </w:r>
      <w:r w:rsidRPr="00380B24">
        <w:rPr>
          <w:noProof/>
        </w:rPr>
        <w:t xml:space="preserve">vidence was open from 14 July to 16 September </w:t>
      </w:r>
      <w:r w:rsidR="00DA77AD" w:rsidRPr="00380B24">
        <w:rPr>
          <w:noProof/>
        </w:rPr>
        <w:t xml:space="preserve">2023 </w:t>
      </w:r>
      <w:r w:rsidRPr="00380B24">
        <w:rPr>
          <w:noProof/>
        </w:rPr>
        <w:t xml:space="preserve">and received 41 contributions from a diverse range of stakeholders, including business associations, companies, public authorities, consumer organisations, NGOs and individual citizens. The </w:t>
      </w:r>
      <w:r w:rsidR="00867AED" w:rsidRPr="00380B24">
        <w:rPr>
          <w:noProof/>
        </w:rPr>
        <w:t>targeted survey</w:t>
      </w:r>
      <w:r w:rsidRPr="00380B24">
        <w:rPr>
          <w:noProof/>
        </w:rPr>
        <w:t xml:space="preserve"> provided additional perspectives on the effectiveness, efficiency and impact of ENISA and the ECCF.</w:t>
      </w:r>
    </w:p>
    <w:p w14:paraId="5BF71EA8" w14:textId="71CAF1A7" w:rsidR="00431B4B" w:rsidRPr="00380B24" w:rsidRDefault="00757A86" w:rsidP="00F954DA">
      <w:pPr>
        <w:pStyle w:val="Text1"/>
        <w:numPr>
          <w:ilvl w:val="0"/>
          <w:numId w:val="49"/>
        </w:numPr>
        <w:spacing w:after="120"/>
        <w:ind w:left="714" w:hanging="357"/>
        <w:rPr>
          <w:noProof/>
        </w:rPr>
      </w:pPr>
      <w:r w:rsidRPr="00380B24">
        <w:rPr>
          <w:b/>
          <w:bCs/>
          <w:noProof/>
        </w:rPr>
        <w:t>S</w:t>
      </w:r>
      <w:r w:rsidR="00472411" w:rsidRPr="00380B24">
        <w:rPr>
          <w:b/>
          <w:bCs/>
          <w:noProof/>
        </w:rPr>
        <w:t>urvey</w:t>
      </w:r>
      <w:r w:rsidR="008706C6" w:rsidRPr="00380B24">
        <w:rPr>
          <w:b/>
          <w:bCs/>
          <w:noProof/>
        </w:rPr>
        <w:t xml:space="preserve">: </w:t>
      </w:r>
      <w:r w:rsidR="00D97AC2" w:rsidRPr="00380B24">
        <w:rPr>
          <w:noProof/>
        </w:rPr>
        <w:t>a</w:t>
      </w:r>
      <w:r w:rsidR="00431B4B" w:rsidRPr="00380B24">
        <w:rPr>
          <w:noProof/>
        </w:rPr>
        <w:t xml:space="preserve"> targeted survey was conducted using the EUSurvey platform. The survey was designed to </w:t>
      </w:r>
      <w:r w:rsidR="00D97AC2" w:rsidRPr="00380B24">
        <w:rPr>
          <w:noProof/>
        </w:rPr>
        <w:t xml:space="preserve">involve </w:t>
      </w:r>
      <w:r w:rsidR="00431B4B" w:rsidRPr="00380B24">
        <w:rPr>
          <w:noProof/>
        </w:rPr>
        <w:t xml:space="preserve">all stakeholder groups, including those involved with ENISA and the ECCF. It included both closed and open questions, with filtering to ensure </w:t>
      </w:r>
      <w:r w:rsidR="00D97AC2" w:rsidRPr="00380B24">
        <w:rPr>
          <w:noProof/>
        </w:rPr>
        <w:t xml:space="preserve">that it was </w:t>
      </w:r>
      <w:r w:rsidR="00431B4B" w:rsidRPr="00380B24">
        <w:rPr>
          <w:noProof/>
        </w:rPr>
        <w:t>relevan</w:t>
      </w:r>
      <w:r w:rsidR="00D97AC2" w:rsidRPr="00380B24">
        <w:rPr>
          <w:noProof/>
        </w:rPr>
        <w:t>t to</w:t>
      </w:r>
      <w:r w:rsidR="00431B4B" w:rsidRPr="00380B24">
        <w:rPr>
          <w:noProof/>
        </w:rPr>
        <w:t xml:space="preserve"> different respondents. The survey was </w:t>
      </w:r>
      <w:r w:rsidR="00D97AC2" w:rsidRPr="00380B24">
        <w:rPr>
          <w:noProof/>
        </w:rPr>
        <w:t xml:space="preserve">sent </w:t>
      </w:r>
      <w:r w:rsidR="00431B4B" w:rsidRPr="00380B24">
        <w:rPr>
          <w:noProof/>
        </w:rPr>
        <w:t xml:space="preserve">to 856 </w:t>
      </w:r>
      <w:r w:rsidR="00F30C3B" w:rsidRPr="00380B24">
        <w:rPr>
          <w:noProof/>
        </w:rPr>
        <w:t>stakeholders and</w:t>
      </w:r>
      <w:r w:rsidR="00D97AC2" w:rsidRPr="00380B24">
        <w:rPr>
          <w:noProof/>
        </w:rPr>
        <w:t xml:space="preserve"> was also promoted by</w:t>
      </w:r>
      <w:r w:rsidR="00431B4B" w:rsidRPr="00380B24">
        <w:rPr>
          <w:noProof/>
        </w:rPr>
        <w:t xml:space="preserve"> the European Commission, ENISA</w:t>
      </w:r>
      <w:r w:rsidR="00B5380B" w:rsidRPr="00380B24">
        <w:rPr>
          <w:noProof/>
        </w:rPr>
        <w:t xml:space="preserve"> and</w:t>
      </w:r>
      <w:r w:rsidR="00431B4B" w:rsidRPr="00380B24">
        <w:rPr>
          <w:noProof/>
        </w:rPr>
        <w:t xml:space="preserve"> relevant associations. The survey was open from 13</w:t>
      </w:r>
      <w:r w:rsidR="00D97AC2" w:rsidRPr="00380B24">
        <w:rPr>
          <w:noProof/>
        </w:rPr>
        <w:t> </w:t>
      </w:r>
      <w:r w:rsidR="00431B4B" w:rsidRPr="00380B24">
        <w:rPr>
          <w:noProof/>
        </w:rPr>
        <w:t>February to 5</w:t>
      </w:r>
      <w:r w:rsidR="00A12133" w:rsidRPr="00380B24">
        <w:rPr>
          <w:noProof/>
        </w:rPr>
        <w:t> </w:t>
      </w:r>
      <w:r w:rsidR="00431B4B" w:rsidRPr="00380B24">
        <w:rPr>
          <w:noProof/>
        </w:rPr>
        <w:t>March 2024, with extensions to maximise participation. In total, 209 responses were collected, covering a broad spectrum of stakeholder categories</w:t>
      </w:r>
      <w:r w:rsidR="00D97AC2" w:rsidRPr="00380B24">
        <w:rPr>
          <w:noProof/>
        </w:rPr>
        <w:t>,</w:t>
      </w:r>
      <w:r w:rsidR="00431B4B" w:rsidRPr="00380B24">
        <w:rPr>
          <w:noProof/>
        </w:rPr>
        <w:t xml:space="preserve"> such as national authorities, industry</w:t>
      </w:r>
      <w:r w:rsidR="00D97AC2" w:rsidRPr="00380B24">
        <w:rPr>
          <w:noProof/>
        </w:rPr>
        <w:t xml:space="preserve"> stakeholders</w:t>
      </w:r>
      <w:r w:rsidR="00431B4B" w:rsidRPr="00380B24">
        <w:rPr>
          <w:noProof/>
        </w:rPr>
        <w:t>, academi</w:t>
      </w:r>
      <w:r w:rsidR="00D97AC2" w:rsidRPr="00380B24">
        <w:rPr>
          <w:noProof/>
        </w:rPr>
        <w:t>c institutions</w:t>
      </w:r>
      <w:r w:rsidR="00431B4B" w:rsidRPr="00380B24">
        <w:rPr>
          <w:noProof/>
        </w:rPr>
        <w:t>, consumer organisations</w:t>
      </w:r>
      <w:r w:rsidR="00B5380B" w:rsidRPr="00380B24">
        <w:rPr>
          <w:noProof/>
        </w:rPr>
        <w:t xml:space="preserve"> and</w:t>
      </w:r>
      <w:r w:rsidR="00431B4B" w:rsidRPr="00380B24">
        <w:rPr>
          <w:noProof/>
        </w:rPr>
        <w:t xml:space="preserve"> EU institutions.</w:t>
      </w:r>
    </w:p>
    <w:p w14:paraId="10B1F1DF" w14:textId="453ECFD8" w:rsidR="00431B4B" w:rsidRPr="00380B24" w:rsidRDefault="00431B4B" w:rsidP="00F954DA">
      <w:pPr>
        <w:pStyle w:val="Text1"/>
        <w:numPr>
          <w:ilvl w:val="0"/>
          <w:numId w:val="49"/>
        </w:numPr>
        <w:spacing w:after="120"/>
        <w:ind w:left="714" w:hanging="357"/>
        <w:rPr>
          <w:noProof/>
        </w:rPr>
      </w:pPr>
      <w:r w:rsidRPr="00380B24">
        <w:rPr>
          <w:b/>
          <w:bCs/>
          <w:noProof/>
        </w:rPr>
        <w:t>Interview</w:t>
      </w:r>
      <w:r w:rsidR="00757A86" w:rsidRPr="00380B24">
        <w:rPr>
          <w:b/>
          <w:bCs/>
          <w:noProof/>
        </w:rPr>
        <w:t>s</w:t>
      </w:r>
      <w:r w:rsidRPr="00380B24">
        <w:rPr>
          <w:b/>
          <w:bCs/>
          <w:noProof/>
        </w:rPr>
        <w:t>:</w:t>
      </w:r>
      <w:r w:rsidRPr="00380B24">
        <w:rPr>
          <w:noProof/>
        </w:rPr>
        <w:t xml:space="preserve"> </w:t>
      </w:r>
      <w:r w:rsidR="00D97AC2" w:rsidRPr="00380B24">
        <w:rPr>
          <w:noProof/>
        </w:rPr>
        <w:t>a</w:t>
      </w:r>
      <w:r w:rsidRPr="00380B24">
        <w:rPr>
          <w:noProof/>
        </w:rPr>
        <w:t xml:space="preserve"> structured interview programme was </w:t>
      </w:r>
      <w:r w:rsidR="00D97AC2" w:rsidRPr="00380B24">
        <w:rPr>
          <w:noProof/>
        </w:rPr>
        <w:t xml:space="preserve">carried out </w:t>
      </w:r>
      <w:r w:rsidRPr="00380B24">
        <w:rPr>
          <w:noProof/>
        </w:rPr>
        <w:t>to gather in-depth qualitative insights. The study team contacted 182 individuals and conducted 49 interviews for ENISA and 13 for the ECCF. Interviewees included ENISA staff</w:t>
      </w:r>
      <w:r w:rsidR="00D97AC2" w:rsidRPr="00380B24">
        <w:rPr>
          <w:noProof/>
        </w:rPr>
        <w:t xml:space="preserve"> and</w:t>
      </w:r>
      <w:r w:rsidRPr="00380B24">
        <w:rPr>
          <w:noProof/>
        </w:rPr>
        <w:t xml:space="preserve"> representatives of the European Commission, national authorities, industry, academia</w:t>
      </w:r>
      <w:r w:rsidR="00B5380B" w:rsidRPr="00380B24">
        <w:rPr>
          <w:noProof/>
        </w:rPr>
        <w:t xml:space="preserve"> and</w:t>
      </w:r>
      <w:r w:rsidRPr="00380B24">
        <w:rPr>
          <w:noProof/>
        </w:rPr>
        <w:t xml:space="preserve"> international organisations. The interviews were designed to explore key evaluation questions in greater detail and to validate findings from other consultation activities.</w:t>
      </w:r>
    </w:p>
    <w:p w14:paraId="130B01B8" w14:textId="5A5341A3" w:rsidR="00431B4B" w:rsidRPr="00380B24" w:rsidRDefault="00431B4B" w:rsidP="00F954DA">
      <w:pPr>
        <w:pStyle w:val="Text1"/>
        <w:numPr>
          <w:ilvl w:val="0"/>
          <w:numId w:val="49"/>
        </w:numPr>
        <w:spacing w:after="120"/>
        <w:ind w:left="714" w:hanging="357"/>
        <w:rPr>
          <w:noProof/>
        </w:rPr>
      </w:pPr>
      <w:r w:rsidRPr="00380B24">
        <w:rPr>
          <w:b/>
          <w:bCs/>
          <w:noProof/>
        </w:rPr>
        <w:t>Workshops</w:t>
      </w:r>
      <w:r w:rsidR="008706C6" w:rsidRPr="00380B24">
        <w:rPr>
          <w:b/>
          <w:bCs/>
          <w:noProof/>
        </w:rPr>
        <w:t xml:space="preserve">: </w:t>
      </w:r>
      <w:r w:rsidR="00D97AC2" w:rsidRPr="00380B24">
        <w:rPr>
          <w:noProof/>
        </w:rPr>
        <w:t>t</w:t>
      </w:r>
      <w:r w:rsidRPr="00380B24">
        <w:rPr>
          <w:noProof/>
        </w:rPr>
        <w:t xml:space="preserve">wo main workshops were held </w:t>
      </w:r>
      <w:r w:rsidR="00885C29" w:rsidRPr="00380B24">
        <w:rPr>
          <w:noProof/>
        </w:rPr>
        <w:t>for</w:t>
      </w:r>
      <w:r w:rsidRPr="00380B24">
        <w:rPr>
          <w:noProof/>
        </w:rPr>
        <w:t xml:space="preserve"> collective discussion and validation of findings.</w:t>
      </w:r>
      <w:r w:rsidR="008706C6" w:rsidRPr="00380B24">
        <w:rPr>
          <w:noProof/>
        </w:rPr>
        <w:t xml:space="preserve"> </w:t>
      </w:r>
      <w:r w:rsidRPr="00380B24">
        <w:rPr>
          <w:noProof/>
        </w:rPr>
        <w:t xml:space="preserve">The first was a SWOT and </w:t>
      </w:r>
      <w:r w:rsidR="00D97AC2" w:rsidRPr="00380B24">
        <w:rPr>
          <w:noProof/>
        </w:rPr>
        <w:t>r</w:t>
      </w:r>
      <w:r w:rsidRPr="00380B24">
        <w:rPr>
          <w:noProof/>
        </w:rPr>
        <w:t xml:space="preserve">ecommendations </w:t>
      </w:r>
      <w:r w:rsidR="00D97AC2" w:rsidRPr="00380B24">
        <w:rPr>
          <w:noProof/>
        </w:rPr>
        <w:t>w</w:t>
      </w:r>
      <w:r w:rsidRPr="00380B24">
        <w:rPr>
          <w:noProof/>
        </w:rPr>
        <w:t>orkshop, which brought together stakeholders from academia, ENISA, the European Commission</w:t>
      </w:r>
      <w:r w:rsidR="00B5380B" w:rsidRPr="00380B24">
        <w:rPr>
          <w:noProof/>
        </w:rPr>
        <w:t xml:space="preserve"> and</w:t>
      </w:r>
      <w:r w:rsidRPr="00380B24">
        <w:rPr>
          <w:noProof/>
        </w:rPr>
        <w:t xml:space="preserve"> industry to discuss strengths, weaknesses, opportunities</w:t>
      </w:r>
      <w:r w:rsidR="00B5380B" w:rsidRPr="00380B24">
        <w:rPr>
          <w:noProof/>
        </w:rPr>
        <w:t xml:space="preserve"> and</w:t>
      </w:r>
      <w:r w:rsidRPr="00380B24">
        <w:rPr>
          <w:noProof/>
        </w:rPr>
        <w:t xml:space="preserve"> threats related to ENISA and the ECCF. This workshop included interactive polling and breakout sessions to gather detailed feedback and suggestions for improvement.</w:t>
      </w:r>
      <w:r w:rsidR="008706C6" w:rsidRPr="00380B24">
        <w:rPr>
          <w:noProof/>
        </w:rPr>
        <w:t xml:space="preserve"> </w:t>
      </w:r>
      <w:r w:rsidRPr="00380B24">
        <w:rPr>
          <w:noProof/>
        </w:rPr>
        <w:t>The second workshop focused on validating preliminary evaluation results and collecting recommendations for future improvements. Participants included representatives from the European Commission, Member States</w:t>
      </w:r>
      <w:r w:rsidR="00B5380B" w:rsidRPr="00380B24">
        <w:rPr>
          <w:noProof/>
        </w:rPr>
        <w:t xml:space="preserve"> and</w:t>
      </w:r>
      <w:r w:rsidRPr="00380B24">
        <w:rPr>
          <w:noProof/>
        </w:rPr>
        <w:t xml:space="preserve"> other key stakeholder groups.</w:t>
      </w:r>
    </w:p>
    <w:p w14:paraId="028144FA" w14:textId="3E5105C3" w:rsidR="00A77E8F" w:rsidRPr="00380B24" w:rsidRDefault="00431B4B" w:rsidP="00431B4B">
      <w:pPr>
        <w:pStyle w:val="Text1"/>
        <w:ind w:left="0"/>
        <w:rPr>
          <w:noProof/>
        </w:rPr>
      </w:pPr>
      <w:r w:rsidRPr="00380B24">
        <w:rPr>
          <w:noProof/>
        </w:rPr>
        <w:t>The overarching objective of these consultation activities was to ensure that the evaluation of ENISA and the ECCF was informed by stakeholder input. Each activity was designed to capture a specific type of evidence: desk research provided context and baseline data</w:t>
      </w:r>
      <w:r w:rsidR="00885C29" w:rsidRPr="00380B24">
        <w:rPr>
          <w:noProof/>
        </w:rPr>
        <w:t>;</w:t>
      </w:r>
      <w:r w:rsidRPr="00380B24">
        <w:rPr>
          <w:noProof/>
        </w:rPr>
        <w:t xml:space="preserve"> the survey programme enabled quantitative analysis of stakeholder views</w:t>
      </w:r>
      <w:r w:rsidR="00885C29" w:rsidRPr="00380B24">
        <w:rPr>
          <w:noProof/>
        </w:rPr>
        <w:t>;</w:t>
      </w:r>
      <w:r w:rsidRPr="00380B24">
        <w:rPr>
          <w:noProof/>
        </w:rPr>
        <w:t xml:space="preserve"> interviews offered qualitative depth and validation</w:t>
      </w:r>
      <w:r w:rsidR="00885C29" w:rsidRPr="00380B24">
        <w:rPr>
          <w:noProof/>
        </w:rPr>
        <w:t>;</w:t>
      </w:r>
      <w:r w:rsidRPr="00380B24">
        <w:rPr>
          <w:noProof/>
        </w:rPr>
        <w:t xml:space="preserve"> </w:t>
      </w:r>
      <w:r w:rsidR="00B5380B" w:rsidRPr="00380B24">
        <w:rPr>
          <w:noProof/>
        </w:rPr>
        <w:t>and</w:t>
      </w:r>
      <w:r w:rsidRPr="00380B24">
        <w:rPr>
          <w:noProof/>
        </w:rPr>
        <w:t xml:space="preserve"> workshops </w:t>
      </w:r>
      <w:r w:rsidR="00885C29" w:rsidRPr="00380B24">
        <w:rPr>
          <w:noProof/>
        </w:rPr>
        <w:t xml:space="preserve">allowed </w:t>
      </w:r>
      <w:r w:rsidRPr="00380B24">
        <w:rPr>
          <w:noProof/>
        </w:rPr>
        <w:t xml:space="preserve">collective reflection and consensus-building. Together, these activities ensured that the evaluation </w:t>
      </w:r>
      <w:r w:rsidR="00885C29" w:rsidRPr="00380B24">
        <w:rPr>
          <w:noProof/>
        </w:rPr>
        <w:t>reflected</w:t>
      </w:r>
      <w:r w:rsidRPr="00380B24">
        <w:rPr>
          <w:noProof/>
        </w:rPr>
        <w:t xml:space="preserve"> the experiences, needs</w:t>
      </w:r>
      <w:r w:rsidR="00B5380B" w:rsidRPr="00380B24">
        <w:rPr>
          <w:noProof/>
        </w:rPr>
        <w:t xml:space="preserve"> and</w:t>
      </w:r>
      <w:r w:rsidRPr="00380B24">
        <w:rPr>
          <w:noProof/>
        </w:rPr>
        <w:t xml:space="preserve"> expectations of all relevant </w:t>
      </w:r>
      <w:r w:rsidR="00885C29" w:rsidRPr="00380B24">
        <w:rPr>
          <w:noProof/>
        </w:rPr>
        <w:t xml:space="preserve">stakeholders </w:t>
      </w:r>
      <w:r w:rsidRPr="00380B24">
        <w:rPr>
          <w:noProof/>
        </w:rPr>
        <w:t>in the European cybersecurity ecosystem.</w:t>
      </w:r>
    </w:p>
    <w:p w14:paraId="6D1AD027" w14:textId="5B704B06" w:rsidR="00BC7E1F" w:rsidRPr="00380B24" w:rsidRDefault="005B42CD" w:rsidP="00A77E8F">
      <w:pPr>
        <w:pStyle w:val="Heading2"/>
        <w:rPr>
          <w:noProof/>
        </w:rPr>
      </w:pPr>
      <w:bookmarkStart w:id="142" w:name="_Toc218855976"/>
      <w:r w:rsidRPr="00380B24">
        <w:rPr>
          <w:noProof/>
        </w:rPr>
        <w:t xml:space="preserve">4. </w:t>
      </w:r>
      <w:r w:rsidR="00BC7E1F" w:rsidRPr="00380B24">
        <w:rPr>
          <w:noProof/>
        </w:rPr>
        <w:t>Call for evidence</w:t>
      </w:r>
      <w:bookmarkEnd w:id="142"/>
    </w:p>
    <w:p w14:paraId="6516C265" w14:textId="67636CA1" w:rsidR="00B5380B" w:rsidRPr="00380B24" w:rsidRDefault="00B5380B" w:rsidP="00B5380B">
      <w:pPr>
        <w:pStyle w:val="Text1"/>
        <w:ind w:left="0"/>
        <w:rPr>
          <w:noProof/>
        </w:rPr>
      </w:pPr>
      <w:r w:rsidRPr="00380B24">
        <w:rPr>
          <w:noProof/>
        </w:rPr>
        <w:t xml:space="preserve">The </w:t>
      </w:r>
      <w:r w:rsidR="00885C29" w:rsidRPr="00380B24">
        <w:rPr>
          <w:noProof/>
        </w:rPr>
        <w:t>c</w:t>
      </w:r>
      <w:r w:rsidRPr="00380B24">
        <w:rPr>
          <w:noProof/>
        </w:rPr>
        <w:t xml:space="preserve">all for </w:t>
      </w:r>
      <w:r w:rsidR="00885C29" w:rsidRPr="00380B24">
        <w:rPr>
          <w:noProof/>
        </w:rPr>
        <w:t>e</w:t>
      </w:r>
      <w:r w:rsidRPr="00380B24">
        <w:rPr>
          <w:noProof/>
        </w:rPr>
        <w:t>vidence was conducted from 14</w:t>
      </w:r>
      <w:r w:rsidR="00885C29" w:rsidRPr="00380B24">
        <w:rPr>
          <w:noProof/>
        </w:rPr>
        <w:t> </w:t>
      </w:r>
      <w:r w:rsidRPr="00380B24">
        <w:rPr>
          <w:noProof/>
        </w:rPr>
        <w:t>July to 16</w:t>
      </w:r>
      <w:r w:rsidR="00A12133" w:rsidRPr="00380B24">
        <w:rPr>
          <w:noProof/>
        </w:rPr>
        <w:t> </w:t>
      </w:r>
      <w:r w:rsidRPr="00380B24">
        <w:rPr>
          <w:noProof/>
        </w:rPr>
        <w:t>September 2023 to collect stakeholder feedback on the impact, effectiveness and efficiency of ENISA’s mandate and the ECCF. The consultation aimed to gather views from a broad range of stakeholders, particularly those involved in the EU cybersecurity certification process. In total, 41 responses were received from 13 EU Member States and two non-EU countries, with the majority of contributions coming from the private sector. Nearly half of the respondents were business associations (20), followed by companies and businesses (9), public authorities (4), consumer organisations (1), NGOs (1), research centres and standards associations (4)</w:t>
      </w:r>
      <w:r w:rsidR="00885C29" w:rsidRPr="00380B24">
        <w:rPr>
          <w:noProof/>
        </w:rPr>
        <w:t>,</w:t>
      </w:r>
      <w:r w:rsidRPr="00380B24">
        <w:rPr>
          <w:noProof/>
        </w:rPr>
        <w:t xml:space="preserve"> and individual citizens (2). Most respondents (85</w:t>
      </w:r>
      <w:r w:rsidR="00F3375E" w:rsidRPr="00380B24">
        <w:rPr>
          <w:noProof/>
        </w:rPr>
        <w:t>%</w:t>
      </w:r>
      <w:r w:rsidRPr="00380B24">
        <w:rPr>
          <w:noProof/>
        </w:rPr>
        <w:t xml:space="preserve">) were based in the EU, with the remainder from the USA and the UK. </w:t>
      </w:r>
      <w:r w:rsidR="00885C29" w:rsidRPr="00380B24">
        <w:rPr>
          <w:noProof/>
        </w:rPr>
        <w:t>S</w:t>
      </w:r>
      <w:r w:rsidRPr="00380B24">
        <w:rPr>
          <w:noProof/>
        </w:rPr>
        <w:t>ectoral representation was also diverse, with significant input from digital service providers, digital infrastructure providers, manufacturing trade associations and generalist organisations.</w:t>
      </w:r>
    </w:p>
    <w:p w14:paraId="08E28D84" w14:textId="6F3E755F" w:rsidR="00B5380B" w:rsidRPr="00380B24" w:rsidRDefault="5B57EC45" w:rsidP="00B5380B">
      <w:pPr>
        <w:pStyle w:val="Text1"/>
        <w:ind w:left="0"/>
        <w:rPr>
          <w:noProof/>
        </w:rPr>
      </w:pPr>
      <w:r w:rsidRPr="00380B24">
        <w:rPr>
          <w:noProof/>
        </w:rPr>
        <w:t xml:space="preserve">The </w:t>
      </w:r>
      <w:r w:rsidR="00885C29" w:rsidRPr="00380B24">
        <w:rPr>
          <w:noProof/>
        </w:rPr>
        <w:t>c</w:t>
      </w:r>
      <w:r w:rsidRPr="00380B24">
        <w:rPr>
          <w:noProof/>
        </w:rPr>
        <w:t xml:space="preserve">all for </w:t>
      </w:r>
      <w:r w:rsidR="00885C29" w:rsidRPr="00380B24">
        <w:rPr>
          <w:noProof/>
        </w:rPr>
        <w:t>e</w:t>
      </w:r>
      <w:r w:rsidRPr="00380B24">
        <w:rPr>
          <w:noProof/>
        </w:rPr>
        <w:t>vidence sought to assess three main areas: the overall organisation and performance of ENISA, the functioning of the ECCF and feedback on specific certification schemes, particularly the Cloud Services Scheme (EUCS). Stakeholder feedback on ENISA was generally positive, with around 30</w:t>
      </w:r>
      <w:r w:rsidR="00F3375E" w:rsidRPr="00380B24">
        <w:rPr>
          <w:noProof/>
        </w:rPr>
        <w:t>%</w:t>
      </w:r>
      <w:r w:rsidRPr="00380B24">
        <w:rPr>
          <w:noProof/>
        </w:rPr>
        <w:t xml:space="preserve"> of respondents recognising ENISA as a leading centre of cybersecurity expertise in the EU</w:t>
      </w:r>
      <w:r w:rsidR="008851CF" w:rsidRPr="00380B24">
        <w:rPr>
          <w:noProof/>
        </w:rPr>
        <w:t>. P</w:t>
      </w:r>
      <w:r w:rsidRPr="00380B24">
        <w:rPr>
          <w:noProof/>
        </w:rPr>
        <w:t xml:space="preserve">articularly </w:t>
      </w:r>
      <w:r w:rsidR="008851CF" w:rsidRPr="00380B24">
        <w:rPr>
          <w:noProof/>
        </w:rPr>
        <w:t>appreciated were</w:t>
      </w:r>
      <w:r w:rsidRPr="00380B24">
        <w:rPr>
          <w:noProof/>
        </w:rPr>
        <w:t xml:space="preserve"> its contributions to cyber resilience, incident response and the promotion of cooperation and best practice exchange. However, almost 22</w:t>
      </w:r>
      <w:r w:rsidR="00F3375E" w:rsidRPr="00380B24">
        <w:rPr>
          <w:noProof/>
        </w:rPr>
        <w:t>%</w:t>
      </w:r>
      <w:r w:rsidRPr="00380B24">
        <w:rPr>
          <w:noProof/>
        </w:rPr>
        <w:t xml:space="preserve"> of respondents </w:t>
      </w:r>
      <w:r w:rsidR="008851CF" w:rsidRPr="00380B24">
        <w:rPr>
          <w:noProof/>
        </w:rPr>
        <w:t xml:space="preserve">said that ENISA’s </w:t>
      </w:r>
      <w:r w:rsidRPr="00380B24">
        <w:rPr>
          <w:noProof/>
        </w:rPr>
        <w:t xml:space="preserve">resources and capabilities </w:t>
      </w:r>
      <w:r w:rsidR="008851CF" w:rsidRPr="00380B24">
        <w:rPr>
          <w:noProof/>
        </w:rPr>
        <w:t>needed to be distributed adequately and consistently</w:t>
      </w:r>
      <w:r w:rsidRPr="00380B24">
        <w:rPr>
          <w:noProof/>
        </w:rPr>
        <w:t xml:space="preserve">, citing </w:t>
      </w:r>
      <w:r w:rsidR="10CD0BEE" w:rsidRPr="00380B24">
        <w:rPr>
          <w:noProof/>
        </w:rPr>
        <w:t xml:space="preserve">also </w:t>
      </w:r>
      <w:r w:rsidRPr="00380B24">
        <w:rPr>
          <w:noProof/>
        </w:rPr>
        <w:t>challenges in recruiting qualified staff. Stakeholders</w:t>
      </w:r>
      <w:r w:rsidR="6675D4A6" w:rsidRPr="00380B24">
        <w:rPr>
          <w:noProof/>
        </w:rPr>
        <w:t xml:space="preserve"> </w:t>
      </w:r>
      <w:r w:rsidRPr="00380B24">
        <w:rPr>
          <w:noProof/>
        </w:rPr>
        <w:t xml:space="preserve">recommended </w:t>
      </w:r>
      <w:r w:rsidR="008851CF" w:rsidRPr="00380B24">
        <w:rPr>
          <w:noProof/>
        </w:rPr>
        <w:t xml:space="preserve">increasing </w:t>
      </w:r>
      <w:r w:rsidRPr="00380B24">
        <w:rPr>
          <w:noProof/>
        </w:rPr>
        <w:t>cooperation with academic and research institutions to maintain specialised expertise.</w:t>
      </w:r>
    </w:p>
    <w:p w14:paraId="39B7F405" w14:textId="49FB8DC3" w:rsidR="00B5380B" w:rsidRPr="00380B24" w:rsidRDefault="5B57EC45" w:rsidP="00B5380B">
      <w:pPr>
        <w:pStyle w:val="Text1"/>
        <w:ind w:left="0"/>
        <w:rPr>
          <w:noProof/>
        </w:rPr>
      </w:pPr>
      <w:r w:rsidRPr="00380B24">
        <w:rPr>
          <w:noProof/>
        </w:rPr>
        <w:t>A recurring theme in the feedback was the need for greater transparency and stakeholder involvement in ENISA’s processes. Over 40</w:t>
      </w:r>
      <w:r w:rsidR="00F3375E" w:rsidRPr="00380B24">
        <w:rPr>
          <w:noProof/>
        </w:rPr>
        <w:t>%</w:t>
      </w:r>
      <w:r w:rsidRPr="00380B24">
        <w:rPr>
          <w:noProof/>
        </w:rPr>
        <w:t xml:space="preserve"> of respondents expressed concerns about insufficient engagement, particularly for smaller organisations and civil society representatives. Stakeholders called for more meaningful participation</w:t>
      </w:r>
      <w:r w:rsidR="008851CF" w:rsidRPr="00380B24">
        <w:rPr>
          <w:noProof/>
        </w:rPr>
        <w:t xml:space="preserve"> and</w:t>
      </w:r>
      <w:r w:rsidRPr="00380B24">
        <w:rPr>
          <w:noProof/>
        </w:rPr>
        <w:t xml:space="preserve"> improved communication</w:t>
      </w:r>
      <w:r w:rsidR="00743FB3" w:rsidRPr="00380B24">
        <w:rPr>
          <w:noProof/>
        </w:rPr>
        <w:t>,</w:t>
      </w:r>
      <w:r w:rsidRPr="00380B24">
        <w:rPr>
          <w:noProof/>
        </w:rPr>
        <w:t xml:space="preserve"> and </w:t>
      </w:r>
      <w:r w:rsidR="00743FB3" w:rsidRPr="00380B24">
        <w:rPr>
          <w:noProof/>
        </w:rPr>
        <w:t>for</w:t>
      </w:r>
      <w:r w:rsidRPr="00380B24">
        <w:rPr>
          <w:noProof/>
        </w:rPr>
        <w:t xml:space="preserve"> </w:t>
      </w:r>
      <w:r w:rsidR="00A12133" w:rsidRPr="00380B24">
        <w:rPr>
          <w:noProof/>
        </w:rPr>
        <w:t>‘</w:t>
      </w:r>
      <w:r w:rsidRPr="00380B24">
        <w:rPr>
          <w:noProof/>
        </w:rPr>
        <w:t>update only</w:t>
      </w:r>
      <w:r w:rsidR="00A12133" w:rsidRPr="00380B24">
        <w:rPr>
          <w:noProof/>
        </w:rPr>
        <w:t>’</w:t>
      </w:r>
      <w:r w:rsidRPr="00380B24">
        <w:rPr>
          <w:noProof/>
        </w:rPr>
        <w:t xml:space="preserve"> meetings</w:t>
      </w:r>
      <w:r w:rsidR="00743FB3" w:rsidRPr="00380B24">
        <w:rPr>
          <w:noProof/>
        </w:rPr>
        <w:t xml:space="preserve"> to be avoided</w:t>
      </w:r>
      <w:r w:rsidRPr="00380B24">
        <w:rPr>
          <w:noProof/>
        </w:rPr>
        <w:t xml:space="preserve">. While </w:t>
      </w:r>
      <w:r w:rsidR="008851CF" w:rsidRPr="00380B24">
        <w:rPr>
          <w:noProof/>
        </w:rPr>
        <w:t xml:space="preserve">it was highlighted that </w:t>
      </w:r>
      <w:r w:rsidRPr="00380B24">
        <w:rPr>
          <w:noProof/>
        </w:rPr>
        <w:t>ENISA</w:t>
      </w:r>
      <w:r w:rsidR="008851CF" w:rsidRPr="00380B24">
        <w:rPr>
          <w:noProof/>
        </w:rPr>
        <w:t xml:space="preserve"> engaged </w:t>
      </w:r>
      <w:r w:rsidRPr="00380B24">
        <w:rPr>
          <w:noProof/>
        </w:rPr>
        <w:t xml:space="preserve">with Member States through the </w:t>
      </w:r>
      <w:r w:rsidR="008851CF" w:rsidRPr="00380B24">
        <w:rPr>
          <w:noProof/>
        </w:rPr>
        <w:t>n</w:t>
      </w:r>
      <w:r w:rsidRPr="00380B24">
        <w:rPr>
          <w:noProof/>
        </w:rPr>
        <w:t xml:space="preserve">ational </w:t>
      </w:r>
      <w:r w:rsidR="008851CF" w:rsidRPr="00380B24">
        <w:rPr>
          <w:noProof/>
        </w:rPr>
        <w:t>l</w:t>
      </w:r>
      <w:r w:rsidRPr="00380B24">
        <w:rPr>
          <w:noProof/>
        </w:rPr>
        <w:t xml:space="preserve">iaison </w:t>
      </w:r>
      <w:r w:rsidR="008851CF" w:rsidRPr="00380B24">
        <w:rPr>
          <w:noProof/>
        </w:rPr>
        <w:t>o</w:t>
      </w:r>
      <w:r w:rsidRPr="00380B24">
        <w:rPr>
          <w:noProof/>
        </w:rPr>
        <w:t>fficers network, some respondents noted limited benefits from existing working groups due to organisational challenges.</w:t>
      </w:r>
    </w:p>
    <w:p w14:paraId="1CDE500E" w14:textId="73AD6A02" w:rsidR="00B5380B" w:rsidRPr="00380B24" w:rsidRDefault="5B57EC45" w:rsidP="00B5380B">
      <w:pPr>
        <w:pStyle w:val="Text1"/>
        <w:ind w:left="0"/>
        <w:rPr>
          <w:noProof/>
        </w:rPr>
      </w:pPr>
      <w:r w:rsidRPr="00380B24">
        <w:rPr>
          <w:noProof/>
        </w:rPr>
        <w:t>Regarding the ECCF, stakeholders generally viewed EU cybersecurity certification as a useful and promising tool, but highlighted several areas for improvement. Delays in adopti</w:t>
      </w:r>
      <w:r w:rsidR="00743FB3" w:rsidRPr="00380B24">
        <w:rPr>
          <w:noProof/>
        </w:rPr>
        <w:t>ng</w:t>
      </w:r>
      <w:r w:rsidRPr="00380B24">
        <w:rPr>
          <w:noProof/>
        </w:rPr>
        <w:t xml:space="preserve"> certification schemes and the Union </w:t>
      </w:r>
      <w:r w:rsidR="00743FB3" w:rsidRPr="00380B24">
        <w:rPr>
          <w:noProof/>
        </w:rPr>
        <w:t>r</w:t>
      </w:r>
      <w:r w:rsidRPr="00380B24">
        <w:rPr>
          <w:noProof/>
        </w:rPr>
        <w:t xml:space="preserve">olling </w:t>
      </w:r>
      <w:r w:rsidR="00743FB3" w:rsidRPr="00380B24">
        <w:rPr>
          <w:noProof/>
        </w:rPr>
        <w:t>w</w:t>
      </w:r>
      <w:r w:rsidRPr="00380B24">
        <w:rPr>
          <w:noProof/>
        </w:rPr>
        <w:t xml:space="preserve">ork </w:t>
      </w:r>
      <w:r w:rsidR="00743FB3" w:rsidRPr="00380B24">
        <w:rPr>
          <w:noProof/>
        </w:rPr>
        <w:t>p</w:t>
      </w:r>
      <w:r w:rsidRPr="00380B24">
        <w:rPr>
          <w:noProof/>
        </w:rPr>
        <w:t>rogramme (URWP) were frequently mentioned as limiting the impact of the framework. Approximately 34</w:t>
      </w:r>
      <w:r w:rsidR="00F3375E" w:rsidRPr="00380B24">
        <w:rPr>
          <w:noProof/>
        </w:rPr>
        <w:t>%</w:t>
      </w:r>
      <w:r w:rsidRPr="00380B24">
        <w:rPr>
          <w:noProof/>
        </w:rPr>
        <w:t xml:space="preserve"> of respondents reported </w:t>
      </w:r>
      <w:r w:rsidR="00145E44" w:rsidRPr="00380B24">
        <w:rPr>
          <w:noProof/>
        </w:rPr>
        <w:t>that they were insufficiently involved</w:t>
      </w:r>
      <w:r w:rsidRPr="00380B24">
        <w:rPr>
          <w:noProof/>
        </w:rPr>
        <w:t xml:space="preserve"> in develop</w:t>
      </w:r>
      <w:r w:rsidR="00743FB3" w:rsidRPr="00380B24">
        <w:rPr>
          <w:noProof/>
        </w:rPr>
        <w:t>ing</w:t>
      </w:r>
      <w:r w:rsidRPr="00380B24">
        <w:rPr>
          <w:noProof/>
        </w:rPr>
        <w:t xml:space="preserve"> certification schemes). A similar proportion (32</w:t>
      </w:r>
      <w:r w:rsidR="00F3375E" w:rsidRPr="00380B24">
        <w:rPr>
          <w:noProof/>
        </w:rPr>
        <w:t>%</w:t>
      </w:r>
      <w:r w:rsidRPr="00380B24">
        <w:rPr>
          <w:noProof/>
        </w:rPr>
        <w:t xml:space="preserve">) highlighted a lack of transparency in ECCF procedures, including opaque decision-making, insufficient information sharing and changes to draft schemes without prior consultation. Stakeholders emphasised the importance of increasing transparency </w:t>
      </w:r>
      <w:r w:rsidR="00145E44" w:rsidRPr="00380B24">
        <w:rPr>
          <w:noProof/>
        </w:rPr>
        <w:t xml:space="preserve">regarding </w:t>
      </w:r>
      <w:r w:rsidRPr="00380B24">
        <w:rPr>
          <w:noProof/>
        </w:rPr>
        <w:t>the composition and functioning of ad hoc working groups</w:t>
      </w:r>
      <w:r w:rsidR="00145E44" w:rsidRPr="00380B24">
        <w:rPr>
          <w:noProof/>
        </w:rPr>
        <w:t>,</w:t>
      </w:r>
      <w:r w:rsidRPr="00380B24">
        <w:rPr>
          <w:noProof/>
        </w:rPr>
        <w:t xml:space="preserve"> and </w:t>
      </w:r>
      <w:r w:rsidR="00145E44" w:rsidRPr="00380B24">
        <w:rPr>
          <w:noProof/>
        </w:rPr>
        <w:t>of</w:t>
      </w:r>
      <w:r w:rsidRPr="00380B24">
        <w:rPr>
          <w:noProof/>
        </w:rPr>
        <w:t xml:space="preserve"> ensuring that members have access to draft schemes and </w:t>
      </w:r>
      <w:r w:rsidR="00743FB3" w:rsidRPr="00380B24">
        <w:rPr>
          <w:noProof/>
        </w:rPr>
        <w:t xml:space="preserve">are </w:t>
      </w:r>
      <w:r w:rsidR="3775DD40" w:rsidRPr="00380B24">
        <w:rPr>
          <w:noProof/>
        </w:rPr>
        <w:t xml:space="preserve">promptly </w:t>
      </w:r>
      <w:r w:rsidRPr="00380B24">
        <w:rPr>
          <w:noProof/>
        </w:rPr>
        <w:t>informed of significant changes.</w:t>
      </w:r>
    </w:p>
    <w:p w14:paraId="204CF09F" w14:textId="5EC8D419" w:rsidR="00B5380B" w:rsidRPr="00380B24" w:rsidRDefault="00B5380B" w:rsidP="00B5380B">
      <w:pPr>
        <w:pStyle w:val="Text1"/>
        <w:ind w:left="0"/>
        <w:rPr>
          <w:noProof/>
        </w:rPr>
      </w:pPr>
      <w:r w:rsidRPr="00380B24">
        <w:rPr>
          <w:noProof/>
        </w:rPr>
        <w:t>The mandatory nature of certification schemes was another area of debate. Of the 34</w:t>
      </w:r>
      <w:r w:rsidR="00F3375E" w:rsidRPr="00380B24">
        <w:rPr>
          <w:noProof/>
        </w:rPr>
        <w:t>%</w:t>
      </w:r>
      <w:r w:rsidRPr="00380B24">
        <w:rPr>
          <w:noProof/>
        </w:rPr>
        <w:t xml:space="preserve"> of respondents who raised this issue, the majority were opposed to mandatory requirements, citing concerns about increased costs and barriers to the internal market, particularly for SMEs. Those in favour of mandatory certification stressed the need for sectoral approaches, alignment with international standards and the use of impact assessments to evaluate </w:t>
      </w:r>
      <w:r w:rsidR="00145E44" w:rsidRPr="00380B24">
        <w:rPr>
          <w:noProof/>
        </w:rPr>
        <w:t xml:space="preserve">the </w:t>
      </w:r>
      <w:r w:rsidRPr="00380B24">
        <w:rPr>
          <w:noProof/>
        </w:rPr>
        <w:t>potential effects on economic operators and the internal market.</w:t>
      </w:r>
    </w:p>
    <w:p w14:paraId="1E8FDEBB" w14:textId="2B7ED43E" w:rsidR="00B5380B" w:rsidRPr="00380B24" w:rsidRDefault="5B57EC45" w:rsidP="00B5380B">
      <w:pPr>
        <w:pStyle w:val="Text1"/>
        <w:ind w:left="0"/>
        <w:rPr>
          <w:noProof/>
        </w:rPr>
      </w:pPr>
      <w:r w:rsidRPr="00380B24">
        <w:rPr>
          <w:noProof/>
        </w:rPr>
        <w:t xml:space="preserve">The Cloud Services Scheme attracted particular attention, with </w:t>
      </w:r>
      <w:r w:rsidR="00145E44" w:rsidRPr="00380B24">
        <w:rPr>
          <w:noProof/>
        </w:rPr>
        <w:t xml:space="preserve">9 </w:t>
      </w:r>
      <w:r w:rsidRPr="00380B24">
        <w:rPr>
          <w:noProof/>
        </w:rPr>
        <w:t xml:space="preserve">out of </w:t>
      </w:r>
      <w:r w:rsidR="00145E44" w:rsidRPr="00380B24">
        <w:rPr>
          <w:noProof/>
        </w:rPr>
        <w:t xml:space="preserve">10 </w:t>
      </w:r>
      <w:r w:rsidRPr="00380B24">
        <w:rPr>
          <w:noProof/>
        </w:rPr>
        <w:t>stakeholders concerned about the certification process</w:t>
      </w:r>
      <w:r w:rsidR="00145E44" w:rsidRPr="00380B24">
        <w:rPr>
          <w:noProof/>
        </w:rPr>
        <w:t xml:space="preserve"> being politicised</w:t>
      </w:r>
      <w:r w:rsidRPr="00380B24">
        <w:rPr>
          <w:noProof/>
        </w:rPr>
        <w:t>, especially regarding data localisation requirements. Respondents warned that such requirements could disrupt business relationships and hinder market competition, particularly for providers headquartered outside the EU.</w:t>
      </w:r>
    </w:p>
    <w:p w14:paraId="5BEE542D" w14:textId="6BCE6825" w:rsidR="00B5380B" w:rsidRPr="00380B24" w:rsidRDefault="00B5380B" w:rsidP="00B5380B">
      <w:pPr>
        <w:pStyle w:val="Text1"/>
        <w:ind w:left="0"/>
        <w:rPr>
          <w:noProof/>
        </w:rPr>
      </w:pPr>
      <w:r w:rsidRPr="00380B24">
        <w:rPr>
          <w:noProof/>
        </w:rPr>
        <w:t>Stakeholders also stressed the importance of aligning EU certification schemes with international standards (21</w:t>
      </w:r>
      <w:r w:rsidR="00F3375E" w:rsidRPr="00380B24">
        <w:rPr>
          <w:noProof/>
        </w:rPr>
        <w:t>%</w:t>
      </w:r>
      <w:r w:rsidRPr="00380B24">
        <w:rPr>
          <w:noProof/>
        </w:rPr>
        <w:t xml:space="preserve"> of respondents) and ensuring coherence with the broader EU legislative framework (20</w:t>
      </w:r>
      <w:r w:rsidR="00F3375E" w:rsidRPr="00380B24">
        <w:rPr>
          <w:noProof/>
        </w:rPr>
        <w:t>%</w:t>
      </w:r>
      <w:r w:rsidRPr="00380B24">
        <w:rPr>
          <w:noProof/>
        </w:rPr>
        <w:t xml:space="preserve">). Recommendations included streamlining compliance, allowing audit reports </w:t>
      </w:r>
      <w:r w:rsidR="00145E44" w:rsidRPr="00380B24">
        <w:rPr>
          <w:noProof/>
        </w:rPr>
        <w:t xml:space="preserve">to be reused </w:t>
      </w:r>
      <w:r w:rsidRPr="00380B24">
        <w:rPr>
          <w:noProof/>
        </w:rPr>
        <w:t>for multiple legal acts and ensuring mutual recognition of cybersecurity certificates across EU countries.</w:t>
      </w:r>
    </w:p>
    <w:p w14:paraId="649F04BD" w14:textId="78B7D499" w:rsidR="001B7398" w:rsidRPr="00380B24" w:rsidRDefault="5B57EC45" w:rsidP="00B5380B">
      <w:pPr>
        <w:pStyle w:val="Text1"/>
        <w:ind w:left="0"/>
        <w:rPr>
          <w:noProof/>
        </w:rPr>
      </w:pPr>
      <w:r w:rsidRPr="00380B24">
        <w:rPr>
          <w:noProof/>
        </w:rPr>
        <w:t xml:space="preserve">In summary, the </w:t>
      </w:r>
      <w:r w:rsidR="00136222" w:rsidRPr="00380B24">
        <w:rPr>
          <w:noProof/>
        </w:rPr>
        <w:t>c</w:t>
      </w:r>
      <w:r w:rsidRPr="00380B24">
        <w:rPr>
          <w:noProof/>
        </w:rPr>
        <w:t xml:space="preserve">all for </w:t>
      </w:r>
      <w:r w:rsidR="00136222" w:rsidRPr="00380B24">
        <w:rPr>
          <w:noProof/>
        </w:rPr>
        <w:t>e</w:t>
      </w:r>
      <w:r w:rsidRPr="00380B24">
        <w:rPr>
          <w:noProof/>
        </w:rPr>
        <w:t xml:space="preserve">vidence highlighted both strengths and areas for improvement in ENISA’s mandate and </w:t>
      </w:r>
      <w:r w:rsidR="00136222" w:rsidRPr="00380B24">
        <w:rPr>
          <w:noProof/>
        </w:rPr>
        <w:t xml:space="preserve">in </w:t>
      </w:r>
      <w:r w:rsidRPr="00380B24">
        <w:rPr>
          <w:noProof/>
        </w:rPr>
        <w:t>the ECCF. Stakeholders recognised ENISA’s expertise and positive impact</w:t>
      </w:r>
      <w:r w:rsidR="00136222" w:rsidRPr="00380B24">
        <w:rPr>
          <w:noProof/>
        </w:rPr>
        <w:t>,</w:t>
      </w:r>
      <w:r w:rsidRPr="00380B24">
        <w:rPr>
          <w:noProof/>
        </w:rPr>
        <w:t xml:space="preserve"> but called for </w:t>
      </w:r>
      <w:r w:rsidR="3F9ECF49" w:rsidRPr="00380B24">
        <w:rPr>
          <w:noProof/>
        </w:rPr>
        <w:t xml:space="preserve">adequate </w:t>
      </w:r>
      <w:r w:rsidRPr="00380B24">
        <w:rPr>
          <w:noProof/>
        </w:rPr>
        <w:t>resources</w:t>
      </w:r>
      <w:r w:rsidR="4C0249A6" w:rsidRPr="00380B24">
        <w:rPr>
          <w:noProof/>
        </w:rPr>
        <w:t xml:space="preserve"> </w:t>
      </w:r>
      <w:r w:rsidR="00136222" w:rsidRPr="00380B24">
        <w:rPr>
          <w:noProof/>
        </w:rPr>
        <w:t xml:space="preserve">that are distributed appropriately, for </w:t>
      </w:r>
      <w:r w:rsidRPr="00380B24">
        <w:rPr>
          <w:noProof/>
        </w:rPr>
        <w:t xml:space="preserve">greater transparency and </w:t>
      </w:r>
      <w:r w:rsidR="00136222" w:rsidRPr="00380B24">
        <w:rPr>
          <w:noProof/>
        </w:rPr>
        <w:t xml:space="preserve">for </w:t>
      </w:r>
      <w:r w:rsidRPr="00380B24">
        <w:rPr>
          <w:noProof/>
        </w:rPr>
        <w:t xml:space="preserve">more inclusive stakeholder engagement. </w:t>
      </w:r>
      <w:r w:rsidR="00136222" w:rsidRPr="00380B24">
        <w:rPr>
          <w:noProof/>
        </w:rPr>
        <w:t>As regards</w:t>
      </w:r>
      <w:r w:rsidRPr="00380B24">
        <w:rPr>
          <w:noProof/>
        </w:rPr>
        <w:t xml:space="preserve"> the ECCF, the feedback underscored the need for schemes</w:t>
      </w:r>
      <w:r w:rsidR="00136222" w:rsidRPr="00380B24">
        <w:rPr>
          <w:noProof/>
        </w:rPr>
        <w:t xml:space="preserve"> to be adopted in a timely manner and for greater </w:t>
      </w:r>
      <w:r w:rsidRPr="00380B24">
        <w:rPr>
          <w:noProof/>
        </w:rPr>
        <w:t xml:space="preserve">transparency, stronger stakeholder involvement and alignment with international standards and EU law. The consultation also revealed concerns about certification processes </w:t>
      </w:r>
      <w:r w:rsidR="00136222" w:rsidRPr="00380B24">
        <w:rPr>
          <w:noProof/>
        </w:rPr>
        <w:t xml:space="preserve">being politicised </w:t>
      </w:r>
      <w:r w:rsidR="0076FD07" w:rsidRPr="00380B24">
        <w:rPr>
          <w:noProof/>
        </w:rPr>
        <w:t>by considerations related to non-technical risk factors</w:t>
      </w:r>
      <w:r w:rsidRPr="00380B24">
        <w:rPr>
          <w:noProof/>
        </w:rPr>
        <w:t>. Overall, the feedback emphasised the importance of collaborative and inclusive approaches to developing effective European cybersecurity policies and certification frameworks.</w:t>
      </w:r>
    </w:p>
    <w:p w14:paraId="0FBB550F" w14:textId="3F63DDC7" w:rsidR="000F6531" w:rsidRPr="00380B24" w:rsidRDefault="00103B3A" w:rsidP="00103B3A">
      <w:pPr>
        <w:pStyle w:val="Heading2"/>
        <w:rPr>
          <w:noProof/>
        </w:rPr>
      </w:pPr>
      <w:bookmarkStart w:id="143" w:name="_Toc218855977"/>
      <w:r w:rsidRPr="00380B24">
        <w:rPr>
          <w:noProof/>
        </w:rPr>
        <w:t xml:space="preserve">5. </w:t>
      </w:r>
      <w:r w:rsidR="00472411" w:rsidRPr="00380B24">
        <w:rPr>
          <w:noProof/>
        </w:rPr>
        <w:t xml:space="preserve">Targeted </w:t>
      </w:r>
      <w:r w:rsidR="00136222" w:rsidRPr="00380B24">
        <w:rPr>
          <w:noProof/>
        </w:rPr>
        <w:t>s</w:t>
      </w:r>
      <w:r w:rsidR="00472411" w:rsidRPr="00380B24">
        <w:rPr>
          <w:noProof/>
        </w:rPr>
        <w:t>urvey</w:t>
      </w:r>
      <w:bookmarkEnd w:id="143"/>
    </w:p>
    <w:p w14:paraId="4F6FF2E2" w14:textId="1F28FA07" w:rsidR="000F6531" w:rsidRPr="00380B24" w:rsidRDefault="000F6531" w:rsidP="000F6531">
      <w:pPr>
        <w:pStyle w:val="Text1"/>
        <w:ind w:left="0"/>
        <w:rPr>
          <w:noProof/>
        </w:rPr>
      </w:pPr>
      <w:r w:rsidRPr="00380B24">
        <w:rPr>
          <w:noProof/>
        </w:rPr>
        <w:t xml:space="preserve">The </w:t>
      </w:r>
      <w:r w:rsidR="00472411" w:rsidRPr="00380B24">
        <w:rPr>
          <w:noProof/>
        </w:rPr>
        <w:t>targeted survey</w:t>
      </w:r>
      <w:r w:rsidRPr="00380B24">
        <w:rPr>
          <w:noProof/>
        </w:rPr>
        <w:t xml:space="preserve"> formed a central part of the evaluation of ENISA and the ECCF</w:t>
      </w:r>
      <w:r w:rsidR="00136222" w:rsidRPr="00380B24">
        <w:rPr>
          <w:noProof/>
        </w:rPr>
        <w:t>. It aimed</w:t>
      </w:r>
      <w:r w:rsidRPr="00380B24">
        <w:rPr>
          <w:noProof/>
        </w:rPr>
        <w:t xml:space="preserve"> to collect evidence and perspectives from a broad pool of stakeholders across the European cybersecurity ecosystem. The consultation was designed to assess the effectiveness, efficiency, relevance, coherence</w:t>
      </w:r>
      <w:r w:rsidR="003E4572" w:rsidRPr="00380B24">
        <w:rPr>
          <w:noProof/>
        </w:rPr>
        <w:t xml:space="preserve"> and</w:t>
      </w:r>
      <w:r w:rsidRPr="00380B24">
        <w:rPr>
          <w:noProof/>
        </w:rPr>
        <w:t xml:space="preserve"> added value of ENISA and the ECCF</w:t>
      </w:r>
      <w:r w:rsidR="00136222" w:rsidRPr="00380B24">
        <w:rPr>
          <w:noProof/>
        </w:rPr>
        <w:t>,</w:t>
      </w:r>
      <w:r w:rsidR="003E4572" w:rsidRPr="00380B24">
        <w:rPr>
          <w:noProof/>
        </w:rPr>
        <w:t xml:space="preserve"> and</w:t>
      </w:r>
      <w:r w:rsidRPr="00380B24">
        <w:rPr>
          <w:noProof/>
        </w:rPr>
        <w:t xml:space="preserve"> to ensure that the evaluation was informed by the experiences and expectations of all relevant </w:t>
      </w:r>
      <w:r w:rsidR="00136222" w:rsidRPr="00380B24">
        <w:rPr>
          <w:noProof/>
        </w:rPr>
        <w:t>stakeholders. This included</w:t>
      </w:r>
      <w:r w:rsidRPr="00380B24">
        <w:rPr>
          <w:noProof/>
        </w:rPr>
        <w:t xml:space="preserve"> </w:t>
      </w:r>
      <w:r w:rsidR="00136222" w:rsidRPr="00380B24">
        <w:rPr>
          <w:noProof/>
        </w:rPr>
        <w:t xml:space="preserve">stakeholders </w:t>
      </w:r>
      <w:r w:rsidRPr="00380B24">
        <w:rPr>
          <w:noProof/>
        </w:rPr>
        <w:t>directly involved with ENISA and the ECCF, as well as those who benefit from their outputs and activities.</w:t>
      </w:r>
    </w:p>
    <w:p w14:paraId="616A3EED" w14:textId="391686CC" w:rsidR="000F6531" w:rsidRPr="00380B24" w:rsidRDefault="000F6531" w:rsidP="000F6531">
      <w:pPr>
        <w:pStyle w:val="Text1"/>
        <w:ind w:left="0"/>
        <w:rPr>
          <w:noProof/>
        </w:rPr>
      </w:pPr>
      <w:r w:rsidRPr="00380B24">
        <w:rPr>
          <w:noProof/>
        </w:rPr>
        <w:t>The survey programme was conducted via the EUSurvey platform, with the questionnaire developed on the basis of desk research, initial interviews</w:t>
      </w:r>
      <w:r w:rsidR="003E4572" w:rsidRPr="00380B24">
        <w:rPr>
          <w:noProof/>
        </w:rPr>
        <w:t xml:space="preserve"> and</w:t>
      </w:r>
      <w:r w:rsidRPr="00380B24">
        <w:rPr>
          <w:noProof/>
        </w:rPr>
        <w:t xml:space="preserve"> feedback. The survey included both closed and open questions, with filtering and branching logic to ensure that respondents were asked questions relevant to their background and involvement with ENISA and/or the ECCF. The survey was launched on 13</w:t>
      </w:r>
      <w:r w:rsidR="00136222" w:rsidRPr="00380B24">
        <w:rPr>
          <w:noProof/>
        </w:rPr>
        <w:t> </w:t>
      </w:r>
      <w:r w:rsidRPr="00380B24">
        <w:rPr>
          <w:noProof/>
        </w:rPr>
        <w:t>February and closed on 5</w:t>
      </w:r>
      <w:r w:rsidR="00A12133" w:rsidRPr="00380B24">
        <w:rPr>
          <w:noProof/>
        </w:rPr>
        <w:t> </w:t>
      </w:r>
      <w:r w:rsidRPr="00380B24">
        <w:rPr>
          <w:noProof/>
        </w:rPr>
        <w:t>March 2024, with extensions and follow-up reminders to maximise participation.</w:t>
      </w:r>
    </w:p>
    <w:p w14:paraId="64BBFE4F" w14:textId="34D851A2" w:rsidR="00103B3A" w:rsidRPr="00380B24" w:rsidRDefault="00103B3A" w:rsidP="00EF77B4">
      <w:pPr>
        <w:pStyle w:val="Heading3"/>
        <w:spacing w:line="240" w:lineRule="auto"/>
        <w:rPr>
          <w:noProof/>
        </w:rPr>
      </w:pPr>
      <w:bookmarkStart w:id="144" w:name="_Toc218855978"/>
      <w:r w:rsidRPr="00380B24">
        <w:rPr>
          <w:noProof/>
        </w:rPr>
        <w:t>5.1 Stakeholder participation</w:t>
      </w:r>
      <w:bookmarkEnd w:id="144"/>
    </w:p>
    <w:p w14:paraId="69C3A84B" w14:textId="3E709B1E" w:rsidR="5EE4E8B7" w:rsidRPr="00380B24" w:rsidRDefault="7122A4ED" w:rsidP="00F954DA">
      <w:pPr>
        <w:pStyle w:val="Caption"/>
        <w:spacing w:line="240" w:lineRule="auto"/>
        <w:jc w:val="both"/>
        <w:rPr>
          <w:rFonts w:ascii="Times New Roman" w:hAnsi="Times New Roman"/>
          <w:noProof/>
        </w:rPr>
      </w:pPr>
      <w:bookmarkStart w:id="145" w:name="_Toc163500290"/>
      <w:bookmarkStart w:id="146" w:name="_Toc168425243"/>
      <w:bookmarkStart w:id="147" w:name="_Toc168426429"/>
      <w:bookmarkStart w:id="148" w:name="_Toc173138213"/>
      <w:bookmarkStart w:id="149" w:name="_Toc173524576"/>
      <w:r w:rsidRPr="00380B24">
        <w:rPr>
          <w:rFonts w:ascii="Times New Roman" w:hAnsi="Times New Roman"/>
          <w:b w:val="0"/>
          <w:bCs w:val="0"/>
          <w:noProof/>
          <w:color w:val="auto"/>
          <w:sz w:val="24"/>
          <w:szCs w:val="24"/>
          <w:lang w:eastAsia="en-US"/>
        </w:rPr>
        <w:t xml:space="preserve">A total of 856 stakeholders received a personal invitation to complete the survey. The survey link was also promoted via the Commission’s news page, </w:t>
      </w:r>
      <w:r w:rsidR="00136222" w:rsidRPr="00380B24">
        <w:rPr>
          <w:rFonts w:ascii="Times New Roman" w:hAnsi="Times New Roman"/>
          <w:b w:val="0"/>
          <w:bCs w:val="0"/>
          <w:noProof/>
          <w:color w:val="auto"/>
          <w:sz w:val="24"/>
          <w:szCs w:val="24"/>
          <w:lang w:eastAsia="en-US"/>
        </w:rPr>
        <w:t xml:space="preserve">in </w:t>
      </w:r>
      <w:r w:rsidRPr="00380B24">
        <w:rPr>
          <w:rFonts w:ascii="Times New Roman" w:hAnsi="Times New Roman"/>
          <w:b w:val="0"/>
          <w:bCs w:val="0"/>
          <w:noProof/>
          <w:color w:val="auto"/>
          <w:sz w:val="24"/>
          <w:szCs w:val="24"/>
          <w:lang w:eastAsia="en-US"/>
        </w:rPr>
        <w:t>ENISA’s internal communications</w:t>
      </w:r>
      <w:r w:rsidR="003E4572" w:rsidRPr="00380B24">
        <w:rPr>
          <w:rFonts w:ascii="Times New Roman" w:hAnsi="Times New Roman"/>
          <w:b w:val="0"/>
          <w:bCs w:val="0"/>
          <w:noProof/>
          <w:color w:val="auto"/>
          <w:sz w:val="24"/>
          <w:szCs w:val="24"/>
          <w:lang w:eastAsia="en-US"/>
        </w:rPr>
        <w:t xml:space="preserve"> and</w:t>
      </w:r>
      <w:r w:rsidRPr="00380B24">
        <w:rPr>
          <w:rFonts w:ascii="Times New Roman" w:hAnsi="Times New Roman"/>
          <w:b w:val="0"/>
          <w:bCs w:val="0"/>
          <w:noProof/>
          <w:color w:val="auto"/>
          <w:sz w:val="24"/>
          <w:szCs w:val="24"/>
          <w:lang w:eastAsia="en-US"/>
        </w:rPr>
        <w:t xml:space="preserve"> </w:t>
      </w:r>
      <w:r w:rsidR="00136222" w:rsidRPr="00380B24">
        <w:rPr>
          <w:rFonts w:ascii="Times New Roman" w:hAnsi="Times New Roman"/>
          <w:b w:val="0"/>
          <w:bCs w:val="0"/>
          <w:noProof/>
          <w:color w:val="auto"/>
          <w:sz w:val="24"/>
          <w:szCs w:val="24"/>
          <w:lang w:eastAsia="en-US"/>
        </w:rPr>
        <w:t xml:space="preserve">by the </w:t>
      </w:r>
      <w:r w:rsidRPr="00380B24">
        <w:rPr>
          <w:rFonts w:ascii="Times New Roman" w:hAnsi="Times New Roman"/>
          <w:b w:val="0"/>
          <w:bCs w:val="0"/>
          <w:noProof/>
          <w:color w:val="auto"/>
          <w:sz w:val="24"/>
          <w:szCs w:val="24"/>
          <w:lang w:eastAsia="en-US"/>
        </w:rPr>
        <w:t>relevant associations. Up to three follow-up emails were sent to non-respondents</w:t>
      </w:r>
      <w:r w:rsidR="003E4572" w:rsidRPr="00380B24">
        <w:rPr>
          <w:rFonts w:ascii="Times New Roman" w:hAnsi="Times New Roman"/>
          <w:b w:val="0"/>
          <w:bCs w:val="0"/>
          <w:noProof/>
          <w:color w:val="auto"/>
          <w:sz w:val="24"/>
          <w:szCs w:val="24"/>
          <w:lang w:eastAsia="en-US"/>
        </w:rPr>
        <w:t xml:space="preserve"> and</w:t>
      </w:r>
      <w:r w:rsidRPr="00380B24">
        <w:rPr>
          <w:rFonts w:ascii="Times New Roman" w:hAnsi="Times New Roman"/>
          <w:b w:val="0"/>
          <w:bCs w:val="0"/>
          <w:noProof/>
          <w:color w:val="auto"/>
          <w:sz w:val="24"/>
          <w:szCs w:val="24"/>
          <w:lang w:eastAsia="en-US"/>
        </w:rPr>
        <w:t xml:space="preserve"> the deadline was extended by one week to accommodate additional responses. In total, 209 responses were received, representing a broad cross-section of stakeholder groups and ensuring a robust and representative evidence base for the evaluation.</w:t>
      </w:r>
    </w:p>
    <w:p w14:paraId="58BE33E6" w14:textId="2706978E" w:rsidR="00804F69" w:rsidRPr="00380B24" w:rsidRDefault="00804F69" w:rsidP="00804F69">
      <w:pPr>
        <w:pStyle w:val="Caption"/>
        <w:rPr>
          <w:rFonts w:ascii="Times New Roman" w:hAnsi="Times New Roman"/>
          <w:noProof/>
        </w:rPr>
      </w:pPr>
      <w:r w:rsidRPr="00380B24">
        <w:rPr>
          <w:rFonts w:ascii="Times New Roman" w:hAnsi="Times New Roman"/>
          <w:noProof/>
        </w:rPr>
        <w:t>Table 1. Number of survey responses per stakeholder group (overall)</w:t>
      </w:r>
      <w:bookmarkEnd w:id="145"/>
      <w:bookmarkEnd w:id="146"/>
      <w:bookmarkEnd w:id="147"/>
      <w:bookmarkEnd w:id="148"/>
      <w:bookmarkEnd w:id="149"/>
    </w:p>
    <w:tbl>
      <w:tblPr>
        <w:tblStyle w:val="TableGrid"/>
        <w:tblW w:w="500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285"/>
        <w:gridCol w:w="926"/>
        <w:gridCol w:w="936"/>
        <w:gridCol w:w="987"/>
        <w:gridCol w:w="1254"/>
        <w:gridCol w:w="895"/>
        <w:gridCol w:w="782"/>
        <w:gridCol w:w="905"/>
        <w:gridCol w:w="638"/>
      </w:tblGrid>
      <w:tr w:rsidR="00E96283" w:rsidRPr="00380B24" w14:paraId="0D4B3AF0" w14:textId="77777777" w:rsidTr="0043086E">
        <w:trPr>
          <w:jc w:val="center"/>
        </w:trPr>
        <w:tc>
          <w:tcPr>
            <w:tcW w:w="698" w:type="pct"/>
          </w:tcPr>
          <w:p w14:paraId="57F89F2A" w14:textId="77777777" w:rsidR="00804F69" w:rsidRPr="00380B24" w:rsidRDefault="00804F69" w:rsidP="00804F69">
            <w:pPr>
              <w:rPr>
                <w:noProof/>
                <w:lang w:eastAsia="lt-LT"/>
              </w:rPr>
            </w:pPr>
          </w:p>
        </w:tc>
        <w:tc>
          <w:tcPr>
            <w:tcW w:w="577" w:type="pct"/>
            <w:shd w:val="clear" w:color="auto" w:fill="C6D9F1" w:themeFill="text2" w:themeFillTint="33"/>
            <w:vAlign w:val="center"/>
          </w:tcPr>
          <w:p w14:paraId="77FEE40C" w14:textId="63478FBA" w:rsidR="00804F69" w:rsidRPr="00380B24" w:rsidRDefault="00804F69" w:rsidP="00AA2095">
            <w:pPr>
              <w:jc w:val="center"/>
              <w:rPr>
                <w:b/>
                <w:bCs/>
                <w:noProof/>
                <w:sz w:val="20"/>
                <w:szCs w:val="16"/>
                <w:lang w:eastAsia="lt-LT"/>
              </w:rPr>
            </w:pPr>
            <w:r w:rsidRPr="00380B24">
              <w:rPr>
                <w:b/>
                <w:bCs/>
                <w:noProof/>
                <w:sz w:val="20"/>
                <w:szCs w:val="16"/>
              </w:rPr>
              <w:t xml:space="preserve">ENISA </w:t>
            </w:r>
            <w:r w:rsidR="00A12133" w:rsidRPr="00380B24">
              <w:rPr>
                <w:b/>
                <w:bCs/>
                <w:noProof/>
                <w:sz w:val="20"/>
                <w:szCs w:val="16"/>
              </w:rPr>
              <w:t>Ad hoc</w:t>
            </w:r>
            <w:r w:rsidRPr="00380B24">
              <w:rPr>
                <w:b/>
                <w:bCs/>
                <w:noProof/>
                <w:sz w:val="20"/>
                <w:szCs w:val="16"/>
              </w:rPr>
              <w:t xml:space="preserve"> </w:t>
            </w:r>
            <w:r w:rsidR="00136222" w:rsidRPr="00380B24">
              <w:rPr>
                <w:b/>
                <w:bCs/>
                <w:noProof/>
                <w:sz w:val="20"/>
                <w:szCs w:val="16"/>
              </w:rPr>
              <w:t>W</w:t>
            </w:r>
            <w:r w:rsidRPr="00380B24">
              <w:rPr>
                <w:b/>
                <w:bCs/>
                <w:noProof/>
                <w:sz w:val="20"/>
                <w:szCs w:val="16"/>
              </w:rPr>
              <w:t xml:space="preserve">orking </w:t>
            </w:r>
            <w:r w:rsidR="00136222" w:rsidRPr="00380B24">
              <w:rPr>
                <w:b/>
                <w:bCs/>
                <w:noProof/>
                <w:sz w:val="20"/>
                <w:szCs w:val="16"/>
              </w:rPr>
              <w:t>G</w:t>
            </w:r>
            <w:r w:rsidRPr="00380B24">
              <w:rPr>
                <w:b/>
                <w:bCs/>
                <w:noProof/>
                <w:sz w:val="20"/>
                <w:szCs w:val="16"/>
              </w:rPr>
              <w:t>roups</w:t>
            </w:r>
          </w:p>
        </w:tc>
        <w:tc>
          <w:tcPr>
            <w:tcW w:w="510" w:type="pct"/>
            <w:shd w:val="clear" w:color="auto" w:fill="C6D9F1" w:themeFill="text2" w:themeFillTint="33"/>
            <w:vAlign w:val="center"/>
          </w:tcPr>
          <w:p w14:paraId="087F9FBE" w14:textId="10F9465A" w:rsidR="00804F69" w:rsidRPr="00380B24" w:rsidRDefault="00804F69" w:rsidP="00AA2095">
            <w:pPr>
              <w:jc w:val="center"/>
              <w:rPr>
                <w:b/>
                <w:bCs/>
                <w:noProof/>
                <w:sz w:val="20"/>
                <w:szCs w:val="16"/>
                <w:lang w:eastAsia="lt-LT"/>
              </w:rPr>
            </w:pPr>
            <w:r w:rsidRPr="00380B24">
              <w:rPr>
                <w:b/>
                <w:bCs/>
                <w:noProof/>
                <w:sz w:val="20"/>
                <w:szCs w:val="16"/>
              </w:rPr>
              <w:t>ENISA Advisory Group</w:t>
            </w:r>
          </w:p>
        </w:tc>
        <w:tc>
          <w:tcPr>
            <w:tcW w:w="538" w:type="pct"/>
            <w:shd w:val="clear" w:color="auto" w:fill="C6D9F1" w:themeFill="text2" w:themeFillTint="33"/>
            <w:vAlign w:val="center"/>
          </w:tcPr>
          <w:p w14:paraId="231FE769" w14:textId="460C9A6D" w:rsidR="00804F69" w:rsidRPr="00380B24" w:rsidRDefault="00804F69" w:rsidP="00AA2095">
            <w:pPr>
              <w:jc w:val="center"/>
              <w:rPr>
                <w:b/>
                <w:bCs/>
                <w:noProof/>
                <w:sz w:val="20"/>
                <w:szCs w:val="16"/>
                <w:lang w:eastAsia="lt-LT"/>
              </w:rPr>
            </w:pPr>
            <w:r w:rsidRPr="00380B24">
              <w:rPr>
                <w:b/>
                <w:bCs/>
                <w:noProof/>
                <w:sz w:val="20"/>
                <w:szCs w:val="16"/>
              </w:rPr>
              <w:t>ENISA Executive Board</w:t>
            </w:r>
          </w:p>
        </w:tc>
        <w:tc>
          <w:tcPr>
            <w:tcW w:w="680" w:type="pct"/>
            <w:shd w:val="clear" w:color="auto" w:fill="C6D9F1" w:themeFill="text2" w:themeFillTint="33"/>
            <w:vAlign w:val="center"/>
          </w:tcPr>
          <w:p w14:paraId="19FD6124" w14:textId="6C8D161F" w:rsidR="00804F69" w:rsidRPr="00380B24" w:rsidRDefault="00804F69" w:rsidP="00AA2095">
            <w:pPr>
              <w:jc w:val="center"/>
              <w:rPr>
                <w:b/>
                <w:bCs/>
                <w:noProof/>
                <w:sz w:val="20"/>
                <w:szCs w:val="16"/>
                <w:lang w:eastAsia="lt-LT"/>
              </w:rPr>
            </w:pPr>
            <w:r w:rsidRPr="00380B24">
              <w:rPr>
                <w:b/>
                <w:bCs/>
                <w:noProof/>
                <w:sz w:val="20"/>
                <w:szCs w:val="16"/>
              </w:rPr>
              <w:t>ENISA Management Board</w:t>
            </w:r>
          </w:p>
        </w:tc>
        <w:tc>
          <w:tcPr>
            <w:tcW w:w="488" w:type="pct"/>
            <w:shd w:val="clear" w:color="auto" w:fill="C6D9F1" w:themeFill="text2" w:themeFillTint="33"/>
            <w:vAlign w:val="center"/>
          </w:tcPr>
          <w:p w14:paraId="28846C2F" w14:textId="7B968AE2" w:rsidR="00804F69" w:rsidRPr="00380B24" w:rsidRDefault="00804F69" w:rsidP="00AA2095">
            <w:pPr>
              <w:jc w:val="center"/>
              <w:rPr>
                <w:b/>
                <w:bCs/>
                <w:noProof/>
                <w:sz w:val="20"/>
                <w:szCs w:val="16"/>
                <w:lang w:eastAsia="lt-LT"/>
              </w:rPr>
            </w:pPr>
            <w:r w:rsidRPr="00380B24">
              <w:rPr>
                <w:b/>
                <w:bCs/>
                <w:noProof/>
                <w:sz w:val="20"/>
                <w:szCs w:val="16"/>
              </w:rPr>
              <w:t>ENISA National Liaison Officer</w:t>
            </w:r>
          </w:p>
        </w:tc>
        <w:tc>
          <w:tcPr>
            <w:tcW w:w="428" w:type="pct"/>
            <w:shd w:val="clear" w:color="auto" w:fill="C6D9F1" w:themeFill="text2" w:themeFillTint="33"/>
            <w:vAlign w:val="center"/>
          </w:tcPr>
          <w:p w14:paraId="7B371333" w14:textId="595B0865" w:rsidR="00804F69" w:rsidRPr="00380B24" w:rsidRDefault="00804F69" w:rsidP="00AA2095">
            <w:pPr>
              <w:jc w:val="center"/>
              <w:rPr>
                <w:b/>
                <w:bCs/>
                <w:noProof/>
                <w:sz w:val="20"/>
                <w:szCs w:val="16"/>
                <w:lang w:eastAsia="lt-LT"/>
              </w:rPr>
            </w:pPr>
            <w:r w:rsidRPr="00380B24">
              <w:rPr>
                <w:b/>
                <w:bCs/>
                <w:noProof/>
                <w:sz w:val="20"/>
                <w:szCs w:val="16"/>
              </w:rPr>
              <w:t>ENISA Staff</w:t>
            </w:r>
          </w:p>
        </w:tc>
        <w:tc>
          <w:tcPr>
            <w:tcW w:w="689" w:type="pct"/>
            <w:shd w:val="clear" w:color="auto" w:fill="C6D9F1" w:themeFill="text2" w:themeFillTint="33"/>
            <w:vAlign w:val="center"/>
          </w:tcPr>
          <w:p w14:paraId="0AE87A5A" w14:textId="145DF41E" w:rsidR="00804F69" w:rsidRPr="00380B24" w:rsidRDefault="00804F69" w:rsidP="00AA2095">
            <w:pPr>
              <w:jc w:val="center"/>
              <w:rPr>
                <w:b/>
                <w:bCs/>
                <w:noProof/>
                <w:sz w:val="20"/>
                <w:szCs w:val="16"/>
                <w:lang w:eastAsia="lt-LT"/>
              </w:rPr>
            </w:pPr>
            <w:r w:rsidRPr="00380B24">
              <w:rPr>
                <w:b/>
                <w:bCs/>
                <w:noProof/>
                <w:sz w:val="20"/>
                <w:szCs w:val="16"/>
              </w:rPr>
              <w:t>External to ENISA</w:t>
            </w:r>
          </w:p>
        </w:tc>
        <w:tc>
          <w:tcPr>
            <w:tcW w:w="392" w:type="pct"/>
            <w:shd w:val="clear" w:color="auto" w:fill="C6D9F1" w:themeFill="text2" w:themeFillTint="33"/>
            <w:vAlign w:val="center"/>
          </w:tcPr>
          <w:p w14:paraId="13AA74B0" w14:textId="736AEC2D" w:rsidR="00804F69" w:rsidRPr="00380B24" w:rsidRDefault="00804F69" w:rsidP="00AA2095">
            <w:pPr>
              <w:jc w:val="center"/>
              <w:rPr>
                <w:b/>
                <w:bCs/>
                <w:noProof/>
                <w:sz w:val="20"/>
                <w:szCs w:val="16"/>
                <w:lang w:eastAsia="lt-LT"/>
              </w:rPr>
            </w:pPr>
            <w:r w:rsidRPr="00380B24">
              <w:rPr>
                <w:b/>
                <w:bCs/>
                <w:noProof/>
                <w:sz w:val="20"/>
                <w:szCs w:val="16"/>
              </w:rPr>
              <w:t>Total</w:t>
            </w:r>
          </w:p>
        </w:tc>
      </w:tr>
      <w:tr w:rsidR="00BF5D38" w:rsidRPr="00380B24" w14:paraId="1088BAC2" w14:textId="77777777" w:rsidTr="0043086E">
        <w:trPr>
          <w:jc w:val="center"/>
        </w:trPr>
        <w:tc>
          <w:tcPr>
            <w:tcW w:w="698" w:type="pct"/>
            <w:vAlign w:val="center"/>
          </w:tcPr>
          <w:p w14:paraId="1A20C91B" w14:textId="67F36CE9" w:rsidR="00804F69" w:rsidRPr="00380B24" w:rsidRDefault="00804F69" w:rsidP="00AA2095">
            <w:pPr>
              <w:rPr>
                <w:b/>
                <w:bCs/>
                <w:noProof/>
                <w:sz w:val="20"/>
                <w:szCs w:val="16"/>
                <w:lang w:eastAsia="lt-LT"/>
              </w:rPr>
            </w:pPr>
            <w:r w:rsidRPr="00380B24">
              <w:rPr>
                <w:b/>
                <w:bCs/>
                <w:noProof/>
                <w:sz w:val="20"/>
                <w:szCs w:val="16"/>
              </w:rPr>
              <w:t>Academia / research</w:t>
            </w:r>
          </w:p>
        </w:tc>
        <w:tc>
          <w:tcPr>
            <w:tcW w:w="577" w:type="pct"/>
            <w:vAlign w:val="center"/>
          </w:tcPr>
          <w:p w14:paraId="76CFC1F5" w14:textId="00A61C83" w:rsidR="00804F69" w:rsidRPr="00380B24" w:rsidRDefault="00804F69" w:rsidP="00AA2095">
            <w:pPr>
              <w:jc w:val="center"/>
              <w:rPr>
                <w:noProof/>
                <w:sz w:val="20"/>
                <w:lang w:eastAsia="lt-LT"/>
              </w:rPr>
            </w:pPr>
            <w:r w:rsidRPr="00380B24">
              <w:rPr>
                <w:noProof/>
                <w:sz w:val="20"/>
              </w:rPr>
              <w:t>2</w:t>
            </w:r>
          </w:p>
        </w:tc>
        <w:tc>
          <w:tcPr>
            <w:tcW w:w="510" w:type="pct"/>
            <w:vAlign w:val="center"/>
          </w:tcPr>
          <w:p w14:paraId="1B50DA34" w14:textId="7FA07659" w:rsidR="00804F69" w:rsidRPr="00380B24" w:rsidRDefault="00804F69" w:rsidP="00AA2095">
            <w:pPr>
              <w:jc w:val="center"/>
              <w:rPr>
                <w:noProof/>
                <w:sz w:val="20"/>
                <w:lang w:eastAsia="lt-LT"/>
              </w:rPr>
            </w:pPr>
            <w:r w:rsidRPr="00380B24">
              <w:rPr>
                <w:noProof/>
                <w:sz w:val="20"/>
              </w:rPr>
              <w:t>2</w:t>
            </w:r>
          </w:p>
        </w:tc>
        <w:tc>
          <w:tcPr>
            <w:tcW w:w="538" w:type="pct"/>
            <w:vAlign w:val="center"/>
          </w:tcPr>
          <w:p w14:paraId="07CFBCA9" w14:textId="77777777" w:rsidR="00804F69" w:rsidRPr="00380B24" w:rsidRDefault="00804F69" w:rsidP="00AA2095">
            <w:pPr>
              <w:jc w:val="center"/>
              <w:rPr>
                <w:noProof/>
                <w:sz w:val="20"/>
                <w:lang w:eastAsia="lt-LT"/>
              </w:rPr>
            </w:pPr>
          </w:p>
        </w:tc>
        <w:tc>
          <w:tcPr>
            <w:tcW w:w="680" w:type="pct"/>
            <w:vAlign w:val="center"/>
          </w:tcPr>
          <w:p w14:paraId="4785429C" w14:textId="77777777" w:rsidR="00804F69" w:rsidRPr="00380B24" w:rsidRDefault="00804F69" w:rsidP="00AA2095">
            <w:pPr>
              <w:jc w:val="center"/>
              <w:rPr>
                <w:noProof/>
                <w:sz w:val="20"/>
                <w:lang w:eastAsia="lt-LT"/>
              </w:rPr>
            </w:pPr>
          </w:p>
        </w:tc>
        <w:tc>
          <w:tcPr>
            <w:tcW w:w="488" w:type="pct"/>
            <w:vAlign w:val="center"/>
          </w:tcPr>
          <w:p w14:paraId="5E5942BF" w14:textId="77777777" w:rsidR="00804F69" w:rsidRPr="00380B24" w:rsidRDefault="00804F69" w:rsidP="00AA2095">
            <w:pPr>
              <w:jc w:val="center"/>
              <w:rPr>
                <w:noProof/>
                <w:sz w:val="20"/>
                <w:lang w:eastAsia="lt-LT"/>
              </w:rPr>
            </w:pPr>
          </w:p>
        </w:tc>
        <w:tc>
          <w:tcPr>
            <w:tcW w:w="428" w:type="pct"/>
            <w:vAlign w:val="center"/>
          </w:tcPr>
          <w:p w14:paraId="21627EB1" w14:textId="77777777" w:rsidR="00804F69" w:rsidRPr="00380B24" w:rsidRDefault="00804F69" w:rsidP="00AA2095">
            <w:pPr>
              <w:jc w:val="center"/>
              <w:rPr>
                <w:noProof/>
                <w:sz w:val="20"/>
                <w:lang w:eastAsia="lt-LT"/>
              </w:rPr>
            </w:pPr>
          </w:p>
        </w:tc>
        <w:tc>
          <w:tcPr>
            <w:tcW w:w="689" w:type="pct"/>
            <w:vAlign w:val="center"/>
          </w:tcPr>
          <w:p w14:paraId="5AA315F4" w14:textId="49E92D58" w:rsidR="00804F69" w:rsidRPr="00380B24" w:rsidRDefault="00804F69" w:rsidP="00AA2095">
            <w:pPr>
              <w:jc w:val="center"/>
              <w:rPr>
                <w:noProof/>
                <w:sz w:val="20"/>
                <w:lang w:eastAsia="lt-LT"/>
              </w:rPr>
            </w:pPr>
            <w:r w:rsidRPr="00380B24">
              <w:rPr>
                <w:noProof/>
                <w:sz w:val="20"/>
              </w:rPr>
              <w:t>3</w:t>
            </w:r>
          </w:p>
        </w:tc>
        <w:tc>
          <w:tcPr>
            <w:tcW w:w="392" w:type="pct"/>
            <w:vAlign w:val="center"/>
          </w:tcPr>
          <w:p w14:paraId="3D8E20AF" w14:textId="117D5579" w:rsidR="00804F69" w:rsidRPr="00380B24" w:rsidRDefault="00804F69" w:rsidP="00AA2095">
            <w:pPr>
              <w:jc w:val="center"/>
              <w:rPr>
                <w:noProof/>
                <w:sz w:val="20"/>
                <w:lang w:eastAsia="lt-LT"/>
              </w:rPr>
            </w:pPr>
            <w:r w:rsidRPr="00380B24">
              <w:rPr>
                <w:noProof/>
                <w:sz w:val="20"/>
              </w:rPr>
              <w:t>7</w:t>
            </w:r>
          </w:p>
        </w:tc>
      </w:tr>
      <w:tr w:rsidR="00BF5D38" w:rsidRPr="00380B24" w14:paraId="359A91EA" w14:textId="77777777" w:rsidTr="0043086E">
        <w:trPr>
          <w:jc w:val="center"/>
        </w:trPr>
        <w:tc>
          <w:tcPr>
            <w:tcW w:w="698" w:type="pct"/>
            <w:vAlign w:val="center"/>
          </w:tcPr>
          <w:p w14:paraId="68716E81" w14:textId="1044C7E5" w:rsidR="00804F69" w:rsidRPr="00380B24" w:rsidRDefault="00804F69" w:rsidP="00AA2095">
            <w:pPr>
              <w:rPr>
                <w:b/>
                <w:bCs/>
                <w:noProof/>
                <w:sz w:val="20"/>
                <w:szCs w:val="16"/>
                <w:lang w:eastAsia="lt-LT"/>
              </w:rPr>
            </w:pPr>
            <w:r w:rsidRPr="00380B24">
              <w:rPr>
                <w:b/>
                <w:bCs/>
                <w:noProof/>
                <w:sz w:val="20"/>
                <w:szCs w:val="16"/>
              </w:rPr>
              <w:t>Consumer organisation</w:t>
            </w:r>
          </w:p>
        </w:tc>
        <w:tc>
          <w:tcPr>
            <w:tcW w:w="577" w:type="pct"/>
            <w:vAlign w:val="center"/>
          </w:tcPr>
          <w:p w14:paraId="62A93662" w14:textId="77777777" w:rsidR="00804F69" w:rsidRPr="00380B24" w:rsidRDefault="00804F69" w:rsidP="00AA2095">
            <w:pPr>
              <w:jc w:val="center"/>
              <w:rPr>
                <w:noProof/>
                <w:sz w:val="20"/>
                <w:lang w:eastAsia="lt-LT"/>
              </w:rPr>
            </w:pPr>
          </w:p>
        </w:tc>
        <w:tc>
          <w:tcPr>
            <w:tcW w:w="510" w:type="pct"/>
            <w:vAlign w:val="center"/>
          </w:tcPr>
          <w:p w14:paraId="1098408B" w14:textId="39B553DD" w:rsidR="00804F69" w:rsidRPr="00380B24" w:rsidRDefault="00804F69" w:rsidP="00AA2095">
            <w:pPr>
              <w:jc w:val="center"/>
              <w:rPr>
                <w:noProof/>
                <w:sz w:val="20"/>
                <w:lang w:eastAsia="lt-LT"/>
              </w:rPr>
            </w:pPr>
            <w:r w:rsidRPr="00380B24">
              <w:rPr>
                <w:noProof/>
                <w:sz w:val="20"/>
              </w:rPr>
              <w:t>1</w:t>
            </w:r>
          </w:p>
        </w:tc>
        <w:tc>
          <w:tcPr>
            <w:tcW w:w="538" w:type="pct"/>
            <w:vAlign w:val="center"/>
          </w:tcPr>
          <w:p w14:paraId="3BF0E066" w14:textId="77777777" w:rsidR="00804F69" w:rsidRPr="00380B24" w:rsidRDefault="00804F69" w:rsidP="00AA2095">
            <w:pPr>
              <w:jc w:val="center"/>
              <w:rPr>
                <w:noProof/>
                <w:sz w:val="20"/>
                <w:lang w:eastAsia="lt-LT"/>
              </w:rPr>
            </w:pPr>
          </w:p>
        </w:tc>
        <w:tc>
          <w:tcPr>
            <w:tcW w:w="680" w:type="pct"/>
            <w:vAlign w:val="center"/>
          </w:tcPr>
          <w:p w14:paraId="22DD82F9" w14:textId="77777777" w:rsidR="00804F69" w:rsidRPr="00380B24" w:rsidRDefault="00804F69" w:rsidP="00AA2095">
            <w:pPr>
              <w:jc w:val="center"/>
              <w:rPr>
                <w:noProof/>
                <w:sz w:val="20"/>
                <w:lang w:eastAsia="lt-LT"/>
              </w:rPr>
            </w:pPr>
          </w:p>
        </w:tc>
        <w:tc>
          <w:tcPr>
            <w:tcW w:w="488" w:type="pct"/>
            <w:vAlign w:val="center"/>
          </w:tcPr>
          <w:p w14:paraId="26F63CBC" w14:textId="77777777" w:rsidR="00804F69" w:rsidRPr="00380B24" w:rsidRDefault="00804F69" w:rsidP="00AA2095">
            <w:pPr>
              <w:jc w:val="center"/>
              <w:rPr>
                <w:noProof/>
                <w:sz w:val="20"/>
                <w:lang w:eastAsia="lt-LT"/>
              </w:rPr>
            </w:pPr>
          </w:p>
        </w:tc>
        <w:tc>
          <w:tcPr>
            <w:tcW w:w="428" w:type="pct"/>
            <w:vAlign w:val="center"/>
          </w:tcPr>
          <w:p w14:paraId="4F84CD91" w14:textId="77777777" w:rsidR="00804F69" w:rsidRPr="00380B24" w:rsidRDefault="00804F69" w:rsidP="00AA2095">
            <w:pPr>
              <w:jc w:val="center"/>
              <w:rPr>
                <w:noProof/>
                <w:sz w:val="20"/>
                <w:lang w:eastAsia="lt-LT"/>
              </w:rPr>
            </w:pPr>
          </w:p>
        </w:tc>
        <w:tc>
          <w:tcPr>
            <w:tcW w:w="689" w:type="pct"/>
            <w:vAlign w:val="center"/>
          </w:tcPr>
          <w:p w14:paraId="34CF0247" w14:textId="7C5F1D8C" w:rsidR="00804F69" w:rsidRPr="00380B24" w:rsidRDefault="00804F69" w:rsidP="00AA2095">
            <w:pPr>
              <w:jc w:val="center"/>
              <w:rPr>
                <w:noProof/>
                <w:sz w:val="20"/>
                <w:lang w:eastAsia="lt-LT"/>
              </w:rPr>
            </w:pPr>
            <w:r w:rsidRPr="00380B24">
              <w:rPr>
                <w:noProof/>
                <w:sz w:val="20"/>
              </w:rPr>
              <w:t>4</w:t>
            </w:r>
          </w:p>
        </w:tc>
        <w:tc>
          <w:tcPr>
            <w:tcW w:w="392" w:type="pct"/>
            <w:vAlign w:val="center"/>
          </w:tcPr>
          <w:p w14:paraId="04972607" w14:textId="67FD8303" w:rsidR="00804F69" w:rsidRPr="00380B24" w:rsidRDefault="00804F69" w:rsidP="00AA2095">
            <w:pPr>
              <w:jc w:val="center"/>
              <w:rPr>
                <w:noProof/>
                <w:sz w:val="20"/>
                <w:lang w:eastAsia="lt-LT"/>
              </w:rPr>
            </w:pPr>
            <w:r w:rsidRPr="00380B24">
              <w:rPr>
                <w:noProof/>
                <w:sz w:val="20"/>
              </w:rPr>
              <w:t>5</w:t>
            </w:r>
          </w:p>
        </w:tc>
      </w:tr>
      <w:tr w:rsidR="00BF5D38" w:rsidRPr="00380B24" w14:paraId="6D88BCDE" w14:textId="77777777" w:rsidTr="0043086E">
        <w:trPr>
          <w:jc w:val="center"/>
        </w:trPr>
        <w:tc>
          <w:tcPr>
            <w:tcW w:w="698" w:type="pct"/>
            <w:vAlign w:val="center"/>
          </w:tcPr>
          <w:p w14:paraId="05DCA0C4" w14:textId="17DE9337" w:rsidR="00804F69" w:rsidRPr="00380B24" w:rsidRDefault="00804F69" w:rsidP="00AA2095">
            <w:pPr>
              <w:rPr>
                <w:b/>
                <w:bCs/>
                <w:noProof/>
                <w:sz w:val="20"/>
                <w:szCs w:val="16"/>
                <w:lang w:eastAsia="lt-LT"/>
              </w:rPr>
            </w:pPr>
            <w:r w:rsidRPr="00380B24">
              <w:rPr>
                <w:b/>
                <w:bCs/>
                <w:noProof/>
                <w:sz w:val="20"/>
                <w:szCs w:val="16"/>
              </w:rPr>
              <w:t>EU institution/</w:t>
            </w:r>
            <w:r w:rsidR="00125884" w:rsidRPr="00380B24">
              <w:rPr>
                <w:b/>
                <w:bCs/>
                <w:noProof/>
                <w:sz w:val="20"/>
                <w:szCs w:val="16"/>
              </w:rPr>
              <w:t xml:space="preserve"> </w:t>
            </w:r>
            <w:r w:rsidRPr="00380B24">
              <w:rPr>
                <w:b/>
                <w:bCs/>
                <w:noProof/>
                <w:sz w:val="20"/>
                <w:szCs w:val="16"/>
              </w:rPr>
              <w:t>body</w:t>
            </w:r>
          </w:p>
        </w:tc>
        <w:tc>
          <w:tcPr>
            <w:tcW w:w="577" w:type="pct"/>
            <w:vAlign w:val="center"/>
          </w:tcPr>
          <w:p w14:paraId="7C10421C" w14:textId="767A22D6" w:rsidR="00804F69" w:rsidRPr="00380B24" w:rsidRDefault="00804F69" w:rsidP="00AA2095">
            <w:pPr>
              <w:jc w:val="center"/>
              <w:rPr>
                <w:noProof/>
                <w:sz w:val="20"/>
                <w:lang w:eastAsia="lt-LT"/>
              </w:rPr>
            </w:pPr>
            <w:r w:rsidRPr="00380B24">
              <w:rPr>
                <w:noProof/>
                <w:sz w:val="20"/>
              </w:rPr>
              <w:t>2</w:t>
            </w:r>
          </w:p>
        </w:tc>
        <w:tc>
          <w:tcPr>
            <w:tcW w:w="510" w:type="pct"/>
            <w:vAlign w:val="center"/>
          </w:tcPr>
          <w:p w14:paraId="16C5343F" w14:textId="469756F7" w:rsidR="00804F69" w:rsidRPr="00380B24" w:rsidRDefault="00804F69" w:rsidP="00AA2095">
            <w:pPr>
              <w:jc w:val="center"/>
              <w:rPr>
                <w:noProof/>
                <w:sz w:val="20"/>
                <w:lang w:eastAsia="lt-LT"/>
              </w:rPr>
            </w:pPr>
            <w:r w:rsidRPr="00380B24">
              <w:rPr>
                <w:noProof/>
                <w:sz w:val="20"/>
              </w:rPr>
              <w:t>3</w:t>
            </w:r>
          </w:p>
        </w:tc>
        <w:tc>
          <w:tcPr>
            <w:tcW w:w="538" w:type="pct"/>
            <w:vAlign w:val="center"/>
          </w:tcPr>
          <w:p w14:paraId="267202F8" w14:textId="77777777" w:rsidR="00804F69" w:rsidRPr="00380B24" w:rsidRDefault="00804F69" w:rsidP="00AA2095">
            <w:pPr>
              <w:jc w:val="center"/>
              <w:rPr>
                <w:noProof/>
                <w:sz w:val="20"/>
                <w:lang w:eastAsia="lt-LT"/>
              </w:rPr>
            </w:pPr>
          </w:p>
        </w:tc>
        <w:tc>
          <w:tcPr>
            <w:tcW w:w="680" w:type="pct"/>
            <w:vAlign w:val="center"/>
          </w:tcPr>
          <w:p w14:paraId="7EE8B2C4" w14:textId="36F018DF" w:rsidR="00804F69" w:rsidRPr="00380B24" w:rsidRDefault="00804F69" w:rsidP="00AA2095">
            <w:pPr>
              <w:jc w:val="center"/>
              <w:rPr>
                <w:noProof/>
                <w:sz w:val="20"/>
                <w:lang w:eastAsia="lt-LT"/>
              </w:rPr>
            </w:pPr>
            <w:r w:rsidRPr="00380B24">
              <w:rPr>
                <w:noProof/>
                <w:sz w:val="20"/>
              </w:rPr>
              <w:t>1</w:t>
            </w:r>
          </w:p>
        </w:tc>
        <w:tc>
          <w:tcPr>
            <w:tcW w:w="488" w:type="pct"/>
            <w:vAlign w:val="center"/>
          </w:tcPr>
          <w:p w14:paraId="401EFEC4" w14:textId="77777777" w:rsidR="00804F69" w:rsidRPr="00380B24" w:rsidRDefault="00804F69" w:rsidP="00AA2095">
            <w:pPr>
              <w:jc w:val="center"/>
              <w:rPr>
                <w:noProof/>
                <w:sz w:val="20"/>
                <w:lang w:eastAsia="lt-LT"/>
              </w:rPr>
            </w:pPr>
          </w:p>
        </w:tc>
        <w:tc>
          <w:tcPr>
            <w:tcW w:w="428" w:type="pct"/>
            <w:vAlign w:val="center"/>
          </w:tcPr>
          <w:p w14:paraId="00207EE6" w14:textId="77777777" w:rsidR="00804F69" w:rsidRPr="00380B24" w:rsidRDefault="00804F69" w:rsidP="00AA2095">
            <w:pPr>
              <w:jc w:val="center"/>
              <w:rPr>
                <w:noProof/>
                <w:sz w:val="20"/>
                <w:lang w:eastAsia="lt-LT"/>
              </w:rPr>
            </w:pPr>
          </w:p>
        </w:tc>
        <w:tc>
          <w:tcPr>
            <w:tcW w:w="689" w:type="pct"/>
            <w:vAlign w:val="center"/>
          </w:tcPr>
          <w:p w14:paraId="79B0DAEC" w14:textId="33F7065E" w:rsidR="00804F69" w:rsidRPr="00380B24" w:rsidRDefault="00804F69" w:rsidP="00AA2095">
            <w:pPr>
              <w:jc w:val="center"/>
              <w:rPr>
                <w:noProof/>
                <w:sz w:val="20"/>
                <w:lang w:eastAsia="lt-LT"/>
              </w:rPr>
            </w:pPr>
            <w:r w:rsidRPr="00380B24">
              <w:rPr>
                <w:noProof/>
                <w:sz w:val="20"/>
              </w:rPr>
              <w:t>7</w:t>
            </w:r>
          </w:p>
        </w:tc>
        <w:tc>
          <w:tcPr>
            <w:tcW w:w="392" w:type="pct"/>
            <w:vAlign w:val="center"/>
          </w:tcPr>
          <w:p w14:paraId="10CB97BC" w14:textId="26BC1872" w:rsidR="00804F69" w:rsidRPr="00380B24" w:rsidRDefault="00804F69" w:rsidP="00AA2095">
            <w:pPr>
              <w:jc w:val="center"/>
              <w:rPr>
                <w:noProof/>
                <w:sz w:val="20"/>
                <w:lang w:eastAsia="lt-LT"/>
              </w:rPr>
            </w:pPr>
            <w:r w:rsidRPr="00380B24">
              <w:rPr>
                <w:noProof/>
                <w:sz w:val="20"/>
              </w:rPr>
              <w:t>13</w:t>
            </w:r>
          </w:p>
        </w:tc>
      </w:tr>
      <w:tr w:rsidR="00BF5D38" w:rsidRPr="00380B24" w14:paraId="7CE95FD0" w14:textId="77777777" w:rsidTr="0043086E">
        <w:trPr>
          <w:jc w:val="center"/>
        </w:trPr>
        <w:tc>
          <w:tcPr>
            <w:tcW w:w="698" w:type="pct"/>
            <w:vAlign w:val="center"/>
          </w:tcPr>
          <w:p w14:paraId="31C28BFB" w14:textId="19028E28" w:rsidR="00804F69" w:rsidRPr="00380B24" w:rsidRDefault="00804F69" w:rsidP="00AA2095">
            <w:pPr>
              <w:rPr>
                <w:b/>
                <w:bCs/>
                <w:noProof/>
                <w:sz w:val="20"/>
                <w:szCs w:val="16"/>
                <w:lang w:eastAsia="lt-LT"/>
              </w:rPr>
            </w:pPr>
            <w:r w:rsidRPr="00380B24">
              <w:rPr>
                <w:b/>
                <w:bCs/>
                <w:noProof/>
                <w:sz w:val="20"/>
                <w:szCs w:val="16"/>
              </w:rPr>
              <w:t>Individuals</w:t>
            </w:r>
          </w:p>
        </w:tc>
        <w:tc>
          <w:tcPr>
            <w:tcW w:w="577" w:type="pct"/>
            <w:vAlign w:val="center"/>
          </w:tcPr>
          <w:p w14:paraId="0F80F56D" w14:textId="1214459D" w:rsidR="00804F69" w:rsidRPr="00380B24" w:rsidRDefault="00804F69" w:rsidP="00AA2095">
            <w:pPr>
              <w:jc w:val="center"/>
              <w:rPr>
                <w:noProof/>
                <w:sz w:val="20"/>
                <w:lang w:eastAsia="lt-LT"/>
              </w:rPr>
            </w:pPr>
            <w:r w:rsidRPr="00380B24">
              <w:rPr>
                <w:noProof/>
                <w:sz w:val="20"/>
              </w:rPr>
              <w:t>1</w:t>
            </w:r>
          </w:p>
        </w:tc>
        <w:tc>
          <w:tcPr>
            <w:tcW w:w="510" w:type="pct"/>
            <w:vAlign w:val="center"/>
          </w:tcPr>
          <w:p w14:paraId="615416E2" w14:textId="2EBF4A8A" w:rsidR="00804F69" w:rsidRPr="00380B24" w:rsidRDefault="00804F69" w:rsidP="00AA2095">
            <w:pPr>
              <w:jc w:val="center"/>
              <w:rPr>
                <w:noProof/>
                <w:sz w:val="20"/>
                <w:lang w:eastAsia="lt-LT"/>
              </w:rPr>
            </w:pPr>
            <w:r w:rsidRPr="00380B24">
              <w:rPr>
                <w:noProof/>
                <w:sz w:val="20"/>
              </w:rPr>
              <w:t>4</w:t>
            </w:r>
          </w:p>
        </w:tc>
        <w:tc>
          <w:tcPr>
            <w:tcW w:w="538" w:type="pct"/>
            <w:vAlign w:val="center"/>
          </w:tcPr>
          <w:p w14:paraId="71FED675" w14:textId="77777777" w:rsidR="00804F69" w:rsidRPr="00380B24" w:rsidRDefault="00804F69" w:rsidP="00AA2095">
            <w:pPr>
              <w:jc w:val="center"/>
              <w:rPr>
                <w:noProof/>
                <w:sz w:val="20"/>
                <w:lang w:eastAsia="lt-LT"/>
              </w:rPr>
            </w:pPr>
          </w:p>
        </w:tc>
        <w:tc>
          <w:tcPr>
            <w:tcW w:w="680" w:type="pct"/>
            <w:vAlign w:val="center"/>
          </w:tcPr>
          <w:p w14:paraId="58763818" w14:textId="77777777" w:rsidR="00804F69" w:rsidRPr="00380B24" w:rsidRDefault="00804F69" w:rsidP="00AA2095">
            <w:pPr>
              <w:jc w:val="center"/>
              <w:rPr>
                <w:noProof/>
                <w:sz w:val="20"/>
                <w:lang w:eastAsia="lt-LT"/>
              </w:rPr>
            </w:pPr>
          </w:p>
        </w:tc>
        <w:tc>
          <w:tcPr>
            <w:tcW w:w="488" w:type="pct"/>
            <w:vAlign w:val="center"/>
          </w:tcPr>
          <w:p w14:paraId="4A52D8A5" w14:textId="77777777" w:rsidR="00804F69" w:rsidRPr="00380B24" w:rsidRDefault="00804F69" w:rsidP="00AA2095">
            <w:pPr>
              <w:jc w:val="center"/>
              <w:rPr>
                <w:noProof/>
                <w:sz w:val="20"/>
                <w:lang w:eastAsia="lt-LT"/>
              </w:rPr>
            </w:pPr>
          </w:p>
        </w:tc>
        <w:tc>
          <w:tcPr>
            <w:tcW w:w="428" w:type="pct"/>
            <w:vAlign w:val="center"/>
          </w:tcPr>
          <w:p w14:paraId="674E094E" w14:textId="77777777" w:rsidR="00804F69" w:rsidRPr="00380B24" w:rsidRDefault="00804F69" w:rsidP="00AA2095">
            <w:pPr>
              <w:jc w:val="center"/>
              <w:rPr>
                <w:noProof/>
                <w:sz w:val="20"/>
                <w:lang w:eastAsia="lt-LT"/>
              </w:rPr>
            </w:pPr>
          </w:p>
        </w:tc>
        <w:tc>
          <w:tcPr>
            <w:tcW w:w="689" w:type="pct"/>
            <w:vAlign w:val="center"/>
          </w:tcPr>
          <w:p w14:paraId="37C7ED99" w14:textId="77777777" w:rsidR="00804F69" w:rsidRPr="00380B24" w:rsidRDefault="00804F69" w:rsidP="00AA2095">
            <w:pPr>
              <w:jc w:val="center"/>
              <w:rPr>
                <w:noProof/>
                <w:sz w:val="20"/>
                <w:lang w:eastAsia="lt-LT"/>
              </w:rPr>
            </w:pPr>
          </w:p>
        </w:tc>
        <w:tc>
          <w:tcPr>
            <w:tcW w:w="392" w:type="pct"/>
            <w:vAlign w:val="center"/>
          </w:tcPr>
          <w:p w14:paraId="0BF2CE84" w14:textId="7B9B53F1" w:rsidR="00804F69" w:rsidRPr="00380B24" w:rsidRDefault="00804F69" w:rsidP="00AA2095">
            <w:pPr>
              <w:jc w:val="center"/>
              <w:rPr>
                <w:noProof/>
                <w:sz w:val="20"/>
                <w:lang w:eastAsia="lt-LT"/>
              </w:rPr>
            </w:pPr>
            <w:r w:rsidRPr="00380B24">
              <w:rPr>
                <w:noProof/>
                <w:sz w:val="20"/>
              </w:rPr>
              <w:t>5</w:t>
            </w:r>
          </w:p>
        </w:tc>
      </w:tr>
      <w:tr w:rsidR="00BF5D38" w:rsidRPr="00380B24" w14:paraId="2679F7EF" w14:textId="77777777" w:rsidTr="0043086E">
        <w:trPr>
          <w:jc w:val="center"/>
        </w:trPr>
        <w:tc>
          <w:tcPr>
            <w:tcW w:w="698" w:type="pct"/>
            <w:vAlign w:val="center"/>
          </w:tcPr>
          <w:p w14:paraId="200DA1CE" w14:textId="10F02D27" w:rsidR="00804F69" w:rsidRPr="00380B24" w:rsidRDefault="00804F69" w:rsidP="00AA2095">
            <w:pPr>
              <w:rPr>
                <w:b/>
                <w:bCs/>
                <w:noProof/>
                <w:sz w:val="20"/>
                <w:szCs w:val="16"/>
                <w:lang w:eastAsia="lt-LT"/>
              </w:rPr>
            </w:pPr>
            <w:r w:rsidRPr="00380B24">
              <w:rPr>
                <w:b/>
                <w:bCs/>
                <w:noProof/>
                <w:sz w:val="20"/>
                <w:szCs w:val="16"/>
              </w:rPr>
              <w:t>Industry organisation</w:t>
            </w:r>
          </w:p>
        </w:tc>
        <w:tc>
          <w:tcPr>
            <w:tcW w:w="577" w:type="pct"/>
            <w:vAlign w:val="center"/>
          </w:tcPr>
          <w:p w14:paraId="46051D66" w14:textId="6900FA85" w:rsidR="00804F69" w:rsidRPr="00380B24" w:rsidRDefault="00804F69" w:rsidP="00AA2095">
            <w:pPr>
              <w:jc w:val="center"/>
              <w:rPr>
                <w:noProof/>
                <w:sz w:val="20"/>
                <w:lang w:eastAsia="lt-LT"/>
              </w:rPr>
            </w:pPr>
            <w:r w:rsidRPr="00380B24">
              <w:rPr>
                <w:noProof/>
                <w:sz w:val="20"/>
              </w:rPr>
              <w:t>23</w:t>
            </w:r>
          </w:p>
        </w:tc>
        <w:tc>
          <w:tcPr>
            <w:tcW w:w="510" w:type="pct"/>
            <w:vAlign w:val="center"/>
          </w:tcPr>
          <w:p w14:paraId="4D45A96C" w14:textId="6597B9D9" w:rsidR="00804F69" w:rsidRPr="00380B24" w:rsidRDefault="00804F69" w:rsidP="00AA2095">
            <w:pPr>
              <w:jc w:val="center"/>
              <w:rPr>
                <w:noProof/>
                <w:sz w:val="20"/>
                <w:lang w:eastAsia="lt-LT"/>
              </w:rPr>
            </w:pPr>
            <w:r w:rsidRPr="00380B24">
              <w:rPr>
                <w:noProof/>
                <w:sz w:val="20"/>
              </w:rPr>
              <w:t>21</w:t>
            </w:r>
          </w:p>
        </w:tc>
        <w:tc>
          <w:tcPr>
            <w:tcW w:w="538" w:type="pct"/>
            <w:vAlign w:val="center"/>
          </w:tcPr>
          <w:p w14:paraId="04816623" w14:textId="77777777" w:rsidR="00804F69" w:rsidRPr="00380B24" w:rsidRDefault="00804F69" w:rsidP="00AA2095">
            <w:pPr>
              <w:jc w:val="center"/>
              <w:rPr>
                <w:noProof/>
                <w:sz w:val="20"/>
                <w:lang w:eastAsia="lt-LT"/>
              </w:rPr>
            </w:pPr>
          </w:p>
        </w:tc>
        <w:tc>
          <w:tcPr>
            <w:tcW w:w="680" w:type="pct"/>
            <w:vAlign w:val="center"/>
          </w:tcPr>
          <w:p w14:paraId="7337EE48" w14:textId="77777777" w:rsidR="00804F69" w:rsidRPr="00380B24" w:rsidRDefault="00804F69" w:rsidP="00AA2095">
            <w:pPr>
              <w:jc w:val="center"/>
              <w:rPr>
                <w:noProof/>
                <w:sz w:val="20"/>
                <w:lang w:eastAsia="lt-LT"/>
              </w:rPr>
            </w:pPr>
          </w:p>
        </w:tc>
        <w:tc>
          <w:tcPr>
            <w:tcW w:w="488" w:type="pct"/>
            <w:vAlign w:val="center"/>
          </w:tcPr>
          <w:p w14:paraId="43BD2862" w14:textId="77777777" w:rsidR="00804F69" w:rsidRPr="00380B24" w:rsidRDefault="00804F69" w:rsidP="00AA2095">
            <w:pPr>
              <w:jc w:val="center"/>
              <w:rPr>
                <w:noProof/>
                <w:sz w:val="20"/>
                <w:lang w:eastAsia="lt-LT"/>
              </w:rPr>
            </w:pPr>
          </w:p>
        </w:tc>
        <w:tc>
          <w:tcPr>
            <w:tcW w:w="428" w:type="pct"/>
            <w:vAlign w:val="center"/>
          </w:tcPr>
          <w:p w14:paraId="4AC3048D" w14:textId="77777777" w:rsidR="00804F69" w:rsidRPr="00380B24" w:rsidRDefault="00804F69" w:rsidP="00AA2095">
            <w:pPr>
              <w:jc w:val="center"/>
              <w:rPr>
                <w:noProof/>
                <w:sz w:val="20"/>
                <w:lang w:eastAsia="lt-LT"/>
              </w:rPr>
            </w:pPr>
          </w:p>
        </w:tc>
        <w:tc>
          <w:tcPr>
            <w:tcW w:w="689" w:type="pct"/>
            <w:vAlign w:val="center"/>
          </w:tcPr>
          <w:p w14:paraId="369283F8" w14:textId="08C1AB80" w:rsidR="00804F69" w:rsidRPr="00380B24" w:rsidRDefault="00804F69" w:rsidP="00AA2095">
            <w:pPr>
              <w:jc w:val="center"/>
              <w:rPr>
                <w:noProof/>
                <w:sz w:val="20"/>
                <w:lang w:eastAsia="lt-LT"/>
              </w:rPr>
            </w:pPr>
            <w:r w:rsidRPr="00380B24">
              <w:rPr>
                <w:noProof/>
                <w:sz w:val="20"/>
              </w:rPr>
              <w:t>18</w:t>
            </w:r>
          </w:p>
        </w:tc>
        <w:tc>
          <w:tcPr>
            <w:tcW w:w="392" w:type="pct"/>
            <w:vAlign w:val="center"/>
          </w:tcPr>
          <w:p w14:paraId="2DDD8667" w14:textId="08DD1609" w:rsidR="00804F69" w:rsidRPr="00380B24" w:rsidRDefault="00804F69" w:rsidP="00AA2095">
            <w:pPr>
              <w:jc w:val="center"/>
              <w:rPr>
                <w:noProof/>
                <w:sz w:val="20"/>
                <w:lang w:eastAsia="lt-LT"/>
              </w:rPr>
            </w:pPr>
            <w:r w:rsidRPr="00380B24">
              <w:rPr>
                <w:noProof/>
                <w:sz w:val="20"/>
              </w:rPr>
              <w:t>62</w:t>
            </w:r>
          </w:p>
        </w:tc>
      </w:tr>
      <w:tr w:rsidR="00BF5D38" w:rsidRPr="00380B24" w14:paraId="485B7BF6" w14:textId="77777777" w:rsidTr="0043086E">
        <w:trPr>
          <w:jc w:val="center"/>
        </w:trPr>
        <w:tc>
          <w:tcPr>
            <w:tcW w:w="698" w:type="pct"/>
            <w:vAlign w:val="center"/>
          </w:tcPr>
          <w:p w14:paraId="30294F7C" w14:textId="24A30427" w:rsidR="00804F69" w:rsidRPr="00380B24" w:rsidRDefault="00804F69" w:rsidP="00AA2095">
            <w:pPr>
              <w:rPr>
                <w:b/>
                <w:bCs/>
                <w:noProof/>
                <w:sz w:val="20"/>
                <w:szCs w:val="16"/>
                <w:lang w:eastAsia="lt-LT"/>
              </w:rPr>
            </w:pPr>
            <w:r w:rsidRPr="00380B24">
              <w:rPr>
                <w:b/>
                <w:bCs/>
                <w:noProof/>
                <w:sz w:val="20"/>
                <w:szCs w:val="16"/>
              </w:rPr>
              <w:t>International body or network</w:t>
            </w:r>
          </w:p>
        </w:tc>
        <w:tc>
          <w:tcPr>
            <w:tcW w:w="577" w:type="pct"/>
            <w:vAlign w:val="center"/>
          </w:tcPr>
          <w:p w14:paraId="3BDB22B6" w14:textId="77777777" w:rsidR="00804F69" w:rsidRPr="00380B24" w:rsidRDefault="00804F69" w:rsidP="00AA2095">
            <w:pPr>
              <w:jc w:val="center"/>
              <w:rPr>
                <w:noProof/>
                <w:sz w:val="20"/>
                <w:lang w:eastAsia="lt-LT"/>
              </w:rPr>
            </w:pPr>
          </w:p>
        </w:tc>
        <w:tc>
          <w:tcPr>
            <w:tcW w:w="510" w:type="pct"/>
            <w:vAlign w:val="center"/>
          </w:tcPr>
          <w:p w14:paraId="60CF71B6" w14:textId="1CE31E71" w:rsidR="00804F69" w:rsidRPr="00380B24" w:rsidRDefault="00804F69" w:rsidP="00AA2095">
            <w:pPr>
              <w:jc w:val="center"/>
              <w:rPr>
                <w:noProof/>
                <w:sz w:val="20"/>
                <w:lang w:eastAsia="lt-LT"/>
              </w:rPr>
            </w:pPr>
            <w:r w:rsidRPr="00380B24">
              <w:rPr>
                <w:noProof/>
                <w:sz w:val="20"/>
              </w:rPr>
              <w:t>1</w:t>
            </w:r>
          </w:p>
        </w:tc>
        <w:tc>
          <w:tcPr>
            <w:tcW w:w="538" w:type="pct"/>
            <w:vAlign w:val="center"/>
          </w:tcPr>
          <w:p w14:paraId="114A4BE8" w14:textId="77777777" w:rsidR="00804F69" w:rsidRPr="00380B24" w:rsidRDefault="00804F69" w:rsidP="00AA2095">
            <w:pPr>
              <w:jc w:val="center"/>
              <w:rPr>
                <w:noProof/>
                <w:sz w:val="20"/>
                <w:lang w:eastAsia="lt-LT"/>
              </w:rPr>
            </w:pPr>
          </w:p>
        </w:tc>
        <w:tc>
          <w:tcPr>
            <w:tcW w:w="680" w:type="pct"/>
            <w:vAlign w:val="center"/>
          </w:tcPr>
          <w:p w14:paraId="6A4EAF43" w14:textId="77777777" w:rsidR="00804F69" w:rsidRPr="00380B24" w:rsidRDefault="00804F69" w:rsidP="00AA2095">
            <w:pPr>
              <w:jc w:val="center"/>
              <w:rPr>
                <w:noProof/>
                <w:sz w:val="20"/>
                <w:lang w:eastAsia="lt-LT"/>
              </w:rPr>
            </w:pPr>
          </w:p>
        </w:tc>
        <w:tc>
          <w:tcPr>
            <w:tcW w:w="488" w:type="pct"/>
            <w:vAlign w:val="center"/>
          </w:tcPr>
          <w:p w14:paraId="67A68F14" w14:textId="77777777" w:rsidR="00804F69" w:rsidRPr="00380B24" w:rsidRDefault="00804F69" w:rsidP="00AA2095">
            <w:pPr>
              <w:jc w:val="center"/>
              <w:rPr>
                <w:noProof/>
                <w:sz w:val="20"/>
                <w:lang w:eastAsia="lt-LT"/>
              </w:rPr>
            </w:pPr>
          </w:p>
        </w:tc>
        <w:tc>
          <w:tcPr>
            <w:tcW w:w="428" w:type="pct"/>
            <w:vAlign w:val="center"/>
          </w:tcPr>
          <w:p w14:paraId="7BCBE820" w14:textId="77777777" w:rsidR="00804F69" w:rsidRPr="00380B24" w:rsidRDefault="00804F69" w:rsidP="00AA2095">
            <w:pPr>
              <w:jc w:val="center"/>
              <w:rPr>
                <w:noProof/>
                <w:sz w:val="20"/>
                <w:lang w:eastAsia="lt-LT"/>
              </w:rPr>
            </w:pPr>
          </w:p>
        </w:tc>
        <w:tc>
          <w:tcPr>
            <w:tcW w:w="689" w:type="pct"/>
            <w:vAlign w:val="center"/>
          </w:tcPr>
          <w:p w14:paraId="5895091D" w14:textId="50139976" w:rsidR="00804F69" w:rsidRPr="00380B24" w:rsidRDefault="00804F69" w:rsidP="00AA2095">
            <w:pPr>
              <w:jc w:val="center"/>
              <w:rPr>
                <w:noProof/>
                <w:sz w:val="20"/>
                <w:lang w:eastAsia="lt-LT"/>
              </w:rPr>
            </w:pPr>
            <w:r w:rsidRPr="00380B24">
              <w:rPr>
                <w:noProof/>
                <w:sz w:val="20"/>
              </w:rPr>
              <w:t>5</w:t>
            </w:r>
          </w:p>
        </w:tc>
        <w:tc>
          <w:tcPr>
            <w:tcW w:w="392" w:type="pct"/>
            <w:vAlign w:val="center"/>
          </w:tcPr>
          <w:p w14:paraId="688B702E" w14:textId="1AF3177D" w:rsidR="00804F69" w:rsidRPr="00380B24" w:rsidRDefault="00804F69" w:rsidP="00AA2095">
            <w:pPr>
              <w:jc w:val="center"/>
              <w:rPr>
                <w:noProof/>
                <w:sz w:val="20"/>
                <w:lang w:eastAsia="lt-LT"/>
              </w:rPr>
            </w:pPr>
            <w:r w:rsidRPr="00380B24">
              <w:rPr>
                <w:noProof/>
                <w:sz w:val="20"/>
              </w:rPr>
              <w:t>6</w:t>
            </w:r>
          </w:p>
        </w:tc>
      </w:tr>
      <w:tr w:rsidR="00BF5D38" w:rsidRPr="00380B24" w14:paraId="340924AA" w14:textId="77777777" w:rsidTr="0043086E">
        <w:trPr>
          <w:jc w:val="center"/>
        </w:trPr>
        <w:tc>
          <w:tcPr>
            <w:tcW w:w="698" w:type="pct"/>
            <w:vAlign w:val="center"/>
          </w:tcPr>
          <w:p w14:paraId="78AF71BE" w14:textId="7014C704" w:rsidR="00804F69" w:rsidRPr="00380B24" w:rsidRDefault="00804F69" w:rsidP="00AA2095">
            <w:pPr>
              <w:rPr>
                <w:b/>
                <w:bCs/>
                <w:noProof/>
                <w:sz w:val="20"/>
                <w:szCs w:val="16"/>
                <w:lang w:eastAsia="lt-LT"/>
              </w:rPr>
            </w:pPr>
            <w:r w:rsidRPr="00380B24">
              <w:rPr>
                <w:b/>
                <w:bCs/>
                <w:noProof/>
                <w:sz w:val="20"/>
                <w:szCs w:val="16"/>
              </w:rPr>
              <w:t>National cybersecurity authority/</w:t>
            </w:r>
            <w:r w:rsidR="00125884" w:rsidRPr="00380B24">
              <w:rPr>
                <w:b/>
                <w:bCs/>
                <w:noProof/>
                <w:sz w:val="20"/>
                <w:szCs w:val="16"/>
              </w:rPr>
              <w:t xml:space="preserve"> </w:t>
            </w:r>
            <w:r w:rsidRPr="00380B24">
              <w:rPr>
                <w:b/>
                <w:bCs/>
                <w:noProof/>
                <w:sz w:val="20"/>
                <w:szCs w:val="16"/>
              </w:rPr>
              <w:t>agency</w:t>
            </w:r>
          </w:p>
        </w:tc>
        <w:tc>
          <w:tcPr>
            <w:tcW w:w="577" w:type="pct"/>
            <w:vAlign w:val="center"/>
          </w:tcPr>
          <w:p w14:paraId="7DAB7D02" w14:textId="6DDC2C0F" w:rsidR="00804F69" w:rsidRPr="00380B24" w:rsidRDefault="00804F69" w:rsidP="00AA2095">
            <w:pPr>
              <w:jc w:val="center"/>
              <w:rPr>
                <w:noProof/>
                <w:sz w:val="20"/>
                <w:lang w:eastAsia="lt-LT"/>
              </w:rPr>
            </w:pPr>
            <w:r w:rsidRPr="00380B24">
              <w:rPr>
                <w:noProof/>
                <w:sz w:val="20"/>
              </w:rPr>
              <w:t>22</w:t>
            </w:r>
          </w:p>
        </w:tc>
        <w:tc>
          <w:tcPr>
            <w:tcW w:w="510" w:type="pct"/>
            <w:vAlign w:val="center"/>
          </w:tcPr>
          <w:p w14:paraId="36E7A0A6" w14:textId="77777777" w:rsidR="00804F69" w:rsidRPr="00380B24" w:rsidRDefault="00804F69" w:rsidP="00AA2095">
            <w:pPr>
              <w:jc w:val="center"/>
              <w:rPr>
                <w:noProof/>
                <w:sz w:val="20"/>
                <w:lang w:eastAsia="lt-LT"/>
              </w:rPr>
            </w:pPr>
          </w:p>
        </w:tc>
        <w:tc>
          <w:tcPr>
            <w:tcW w:w="538" w:type="pct"/>
            <w:vAlign w:val="center"/>
          </w:tcPr>
          <w:p w14:paraId="6F0AE1EF" w14:textId="32933775" w:rsidR="00804F69" w:rsidRPr="00380B24" w:rsidRDefault="00804F69" w:rsidP="00AA2095">
            <w:pPr>
              <w:jc w:val="center"/>
              <w:rPr>
                <w:noProof/>
                <w:sz w:val="20"/>
                <w:lang w:eastAsia="lt-LT"/>
              </w:rPr>
            </w:pPr>
            <w:r w:rsidRPr="00380B24">
              <w:rPr>
                <w:noProof/>
                <w:sz w:val="20"/>
              </w:rPr>
              <w:t>2</w:t>
            </w:r>
          </w:p>
        </w:tc>
        <w:tc>
          <w:tcPr>
            <w:tcW w:w="680" w:type="pct"/>
            <w:vAlign w:val="center"/>
          </w:tcPr>
          <w:p w14:paraId="0F8A81AB" w14:textId="54C34EA8" w:rsidR="00804F69" w:rsidRPr="00380B24" w:rsidRDefault="00804F69" w:rsidP="00AA2095">
            <w:pPr>
              <w:jc w:val="center"/>
              <w:rPr>
                <w:noProof/>
                <w:sz w:val="20"/>
                <w:lang w:eastAsia="lt-LT"/>
              </w:rPr>
            </w:pPr>
            <w:r w:rsidRPr="00380B24">
              <w:rPr>
                <w:noProof/>
                <w:sz w:val="20"/>
              </w:rPr>
              <w:t>7</w:t>
            </w:r>
          </w:p>
        </w:tc>
        <w:tc>
          <w:tcPr>
            <w:tcW w:w="488" w:type="pct"/>
            <w:vAlign w:val="center"/>
          </w:tcPr>
          <w:p w14:paraId="4F9D29B4" w14:textId="63AD63FD" w:rsidR="00804F69" w:rsidRPr="00380B24" w:rsidRDefault="00804F69" w:rsidP="00AA2095">
            <w:pPr>
              <w:jc w:val="center"/>
              <w:rPr>
                <w:noProof/>
                <w:sz w:val="20"/>
                <w:lang w:eastAsia="lt-LT"/>
              </w:rPr>
            </w:pPr>
            <w:r w:rsidRPr="00380B24">
              <w:rPr>
                <w:noProof/>
                <w:sz w:val="20"/>
              </w:rPr>
              <w:t>10</w:t>
            </w:r>
          </w:p>
        </w:tc>
        <w:tc>
          <w:tcPr>
            <w:tcW w:w="428" w:type="pct"/>
            <w:vAlign w:val="center"/>
          </w:tcPr>
          <w:p w14:paraId="5B55BB27" w14:textId="77777777" w:rsidR="00804F69" w:rsidRPr="00380B24" w:rsidRDefault="00804F69" w:rsidP="00AA2095">
            <w:pPr>
              <w:jc w:val="center"/>
              <w:rPr>
                <w:noProof/>
                <w:sz w:val="20"/>
                <w:lang w:eastAsia="lt-LT"/>
              </w:rPr>
            </w:pPr>
          </w:p>
        </w:tc>
        <w:tc>
          <w:tcPr>
            <w:tcW w:w="689" w:type="pct"/>
            <w:vAlign w:val="center"/>
          </w:tcPr>
          <w:p w14:paraId="02F99C11" w14:textId="0DE1BC67" w:rsidR="00804F69" w:rsidRPr="00380B24" w:rsidRDefault="00804F69" w:rsidP="00AA2095">
            <w:pPr>
              <w:jc w:val="center"/>
              <w:rPr>
                <w:noProof/>
                <w:sz w:val="20"/>
                <w:lang w:eastAsia="lt-LT"/>
              </w:rPr>
            </w:pPr>
            <w:r w:rsidRPr="00380B24">
              <w:rPr>
                <w:noProof/>
                <w:sz w:val="20"/>
              </w:rPr>
              <w:t>37</w:t>
            </w:r>
          </w:p>
        </w:tc>
        <w:tc>
          <w:tcPr>
            <w:tcW w:w="392" w:type="pct"/>
            <w:vAlign w:val="center"/>
          </w:tcPr>
          <w:p w14:paraId="3CE4E3EF" w14:textId="28056694" w:rsidR="00804F69" w:rsidRPr="00380B24" w:rsidRDefault="00804F69" w:rsidP="00AA2095">
            <w:pPr>
              <w:jc w:val="center"/>
              <w:rPr>
                <w:noProof/>
                <w:sz w:val="20"/>
                <w:lang w:eastAsia="lt-LT"/>
              </w:rPr>
            </w:pPr>
            <w:r w:rsidRPr="00380B24">
              <w:rPr>
                <w:noProof/>
                <w:sz w:val="20"/>
              </w:rPr>
              <w:t>78</w:t>
            </w:r>
          </w:p>
        </w:tc>
      </w:tr>
      <w:tr w:rsidR="00BF5D38" w:rsidRPr="00380B24" w14:paraId="13AF1BA7" w14:textId="77777777" w:rsidTr="0043086E">
        <w:trPr>
          <w:jc w:val="center"/>
        </w:trPr>
        <w:tc>
          <w:tcPr>
            <w:tcW w:w="698" w:type="pct"/>
            <w:vAlign w:val="center"/>
          </w:tcPr>
          <w:p w14:paraId="5DD05A42" w14:textId="723D0737" w:rsidR="00804F69" w:rsidRPr="00380B24" w:rsidRDefault="00804F69" w:rsidP="00AA2095">
            <w:pPr>
              <w:rPr>
                <w:b/>
                <w:bCs/>
                <w:noProof/>
                <w:sz w:val="20"/>
                <w:szCs w:val="16"/>
                <w:lang w:eastAsia="lt-LT"/>
              </w:rPr>
            </w:pPr>
            <w:r w:rsidRPr="00380B24">
              <w:rPr>
                <w:b/>
                <w:bCs/>
                <w:noProof/>
                <w:sz w:val="20"/>
                <w:szCs w:val="16"/>
              </w:rPr>
              <w:t>Other competent authority</w:t>
            </w:r>
          </w:p>
        </w:tc>
        <w:tc>
          <w:tcPr>
            <w:tcW w:w="577" w:type="pct"/>
            <w:vAlign w:val="center"/>
          </w:tcPr>
          <w:p w14:paraId="1D238147" w14:textId="2A4AC5D0" w:rsidR="00804F69" w:rsidRPr="00380B24" w:rsidRDefault="00804F69" w:rsidP="00AA2095">
            <w:pPr>
              <w:jc w:val="center"/>
              <w:rPr>
                <w:noProof/>
                <w:sz w:val="20"/>
                <w:lang w:eastAsia="lt-LT"/>
              </w:rPr>
            </w:pPr>
            <w:r w:rsidRPr="00380B24">
              <w:rPr>
                <w:noProof/>
                <w:sz w:val="20"/>
              </w:rPr>
              <w:t>5</w:t>
            </w:r>
          </w:p>
        </w:tc>
        <w:tc>
          <w:tcPr>
            <w:tcW w:w="510" w:type="pct"/>
            <w:vAlign w:val="center"/>
          </w:tcPr>
          <w:p w14:paraId="76233876" w14:textId="77777777" w:rsidR="00804F69" w:rsidRPr="00380B24" w:rsidRDefault="00804F69" w:rsidP="00AA2095">
            <w:pPr>
              <w:jc w:val="center"/>
              <w:rPr>
                <w:noProof/>
                <w:sz w:val="20"/>
                <w:lang w:eastAsia="lt-LT"/>
              </w:rPr>
            </w:pPr>
          </w:p>
        </w:tc>
        <w:tc>
          <w:tcPr>
            <w:tcW w:w="538" w:type="pct"/>
            <w:vAlign w:val="center"/>
          </w:tcPr>
          <w:p w14:paraId="403A057F" w14:textId="77777777" w:rsidR="00804F69" w:rsidRPr="00380B24" w:rsidRDefault="00804F69" w:rsidP="00AA2095">
            <w:pPr>
              <w:jc w:val="center"/>
              <w:rPr>
                <w:noProof/>
                <w:sz w:val="20"/>
                <w:lang w:eastAsia="lt-LT"/>
              </w:rPr>
            </w:pPr>
          </w:p>
        </w:tc>
        <w:tc>
          <w:tcPr>
            <w:tcW w:w="680" w:type="pct"/>
            <w:vAlign w:val="center"/>
          </w:tcPr>
          <w:p w14:paraId="0CF1B214" w14:textId="119387B8" w:rsidR="00804F69" w:rsidRPr="00380B24" w:rsidRDefault="00804F69" w:rsidP="00AA2095">
            <w:pPr>
              <w:jc w:val="center"/>
              <w:rPr>
                <w:noProof/>
                <w:sz w:val="20"/>
                <w:lang w:eastAsia="lt-LT"/>
              </w:rPr>
            </w:pPr>
            <w:r w:rsidRPr="00380B24">
              <w:rPr>
                <w:noProof/>
                <w:sz w:val="20"/>
              </w:rPr>
              <w:t>1</w:t>
            </w:r>
          </w:p>
        </w:tc>
        <w:tc>
          <w:tcPr>
            <w:tcW w:w="488" w:type="pct"/>
            <w:vAlign w:val="center"/>
          </w:tcPr>
          <w:p w14:paraId="2F49740C" w14:textId="77777777" w:rsidR="00804F69" w:rsidRPr="00380B24" w:rsidRDefault="00804F69" w:rsidP="00AA2095">
            <w:pPr>
              <w:jc w:val="center"/>
              <w:rPr>
                <w:noProof/>
                <w:sz w:val="20"/>
                <w:lang w:eastAsia="lt-LT"/>
              </w:rPr>
            </w:pPr>
          </w:p>
        </w:tc>
        <w:tc>
          <w:tcPr>
            <w:tcW w:w="428" w:type="pct"/>
            <w:vAlign w:val="center"/>
          </w:tcPr>
          <w:p w14:paraId="2FF5AE7A" w14:textId="77777777" w:rsidR="00804F69" w:rsidRPr="00380B24" w:rsidRDefault="00804F69" w:rsidP="00AA2095">
            <w:pPr>
              <w:jc w:val="center"/>
              <w:rPr>
                <w:noProof/>
                <w:sz w:val="20"/>
                <w:lang w:eastAsia="lt-LT"/>
              </w:rPr>
            </w:pPr>
          </w:p>
        </w:tc>
        <w:tc>
          <w:tcPr>
            <w:tcW w:w="689" w:type="pct"/>
            <w:vAlign w:val="center"/>
          </w:tcPr>
          <w:p w14:paraId="7F33480C" w14:textId="63CA5870" w:rsidR="00804F69" w:rsidRPr="00380B24" w:rsidRDefault="00804F69" w:rsidP="00AA2095">
            <w:pPr>
              <w:jc w:val="center"/>
              <w:rPr>
                <w:noProof/>
                <w:sz w:val="20"/>
                <w:lang w:eastAsia="lt-LT"/>
              </w:rPr>
            </w:pPr>
            <w:r w:rsidRPr="00380B24">
              <w:rPr>
                <w:noProof/>
                <w:sz w:val="20"/>
              </w:rPr>
              <w:t>13</w:t>
            </w:r>
          </w:p>
        </w:tc>
        <w:tc>
          <w:tcPr>
            <w:tcW w:w="392" w:type="pct"/>
            <w:vAlign w:val="center"/>
          </w:tcPr>
          <w:p w14:paraId="6D5FEA5E" w14:textId="64AF9C2C" w:rsidR="00804F69" w:rsidRPr="00380B24" w:rsidRDefault="00804F69" w:rsidP="00AA2095">
            <w:pPr>
              <w:jc w:val="center"/>
              <w:rPr>
                <w:noProof/>
                <w:sz w:val="20"/>
                <w:lang w:eastAsia="lt-LT"/>
              </w:rPr>
            </w:pPr>
            <w:r w:rsidRPr="00380B24">
              <w:rPr>
                <w:noProof/>
                <w:sz w:val="20"/>
              </w:rPr>
              <w:t>19</w:t>
            </w:r>
          </w:p>
        </w:tc>
      </w:tr>
      <w:tr w:rsidR="00BF5D38" w:rsidRPr="00380B24" w14:paraId="4AC86E85" w14:textId="77777777" w:rsidTr="0043086E">
        <w:trPr>
          <w:jc w:val="center"/>
        </w:trPr>
        <w:tc>
          <w:tcPr>
            <w:tcW w:w="698" w:type="pct"/>
            <w:vAlign w:val="center"/>
          </w:tcPr>
          <w:p w14:paraId="3FC480C1" w14:textId="40073BDF" w:rsidR="00804F69" w:rsidRPr="00380B24" w:rsidRDefault="00804F69" w:rsidP="00AA2095">
            <w:pPr>
              <w:rPr>
                <w:b/>
                <w:bCs/>
                <w:noProof/>
                <w:sz w:val="20"/>
                <w:szCs w:val="16"/>
                <w:lang w:eastAsia="lt-LT"/>
              </w:rPr>
            </w:pPr>
            <w:r w:rsidRPr="00380B24">
              <w:rPr>
                <w:b/>
                <w:bCs/>
                <w:noProof/>
                <w:sz w:val="20"/>
                <w:szCs w:val="16"/>
              </w:rPr>
              <w:t>Other</w:t>
            </w:r>
          </w:p>
        </w:tc>
        <w:tc>
          <w:tcPr>
            <w:tcW w:w="577" w:type="pct"/>
            <w:vAlign w:val="center"/>
          </w:tcPr>
          <w:p w14:paraId="708C3098" w14:textId="77777777" w:rsidR="00804F69" w:rsidRPr="00380B24" w:rsidRDefault="00804F69" w:rsidP="00AA2095">
            <w:pPr>
              <w:jc w:val="center"/>
              <w:rPr>
                <w:noProof/>
                <w:sz w:val="20"/>
                <w:lang w:eastAsia="lt-LT"/>
              </w:rPr>
            </w:pPr>
          </w:p>
        </w:tc>
        <w:tc>
          <w:tcPr>
            <w:tcW w:w="510" w:type="pct"/>
            <w:vAlign w:val="center"/>
          </w:tcPr>
          <w:p w14:paraId="4D31382B" w14:textId="7090A576" w:rsidR="00804F69" w:rsidRPr="00380B24" w:rsidRDefault="00804F69" w:rsidP="00AA2095">
            <w:pPr>
              <w:jc w:val="center"/>
              <w:rPr>
                <w:noProof/>
                <w:sz w:val="20"/>
                <w:lang w:eastAsia="lt-LT"/>
              </w:rPr>
            </w:pPr>
            <w:r w:rsidRPr="00380B24">
              <w:rPr>
                <w:noProof/>
                <w:sz w:val="20"/>
              </w:rPr>
              <w:t>1</w:t>
            </w:r>
          </w:p>
        </w:tc>
        <w:tc>
          <w:tcPr>
            <w:tcW w:w="538" w:type="pct"/>
            <w:vAlign w:val="center"/>
          </w:tcPr>
          <w:p w14:paraId="7444BAAF" w14:textId="77777777" w:rsidR="00804F69" w:rsidRPr="00380B24" w:rsidRDefault="00804F69" w:rsidP="00AA2095">
            <w:pPr>
              <w:jc w:val="center"/>
              <w:rPr>
                <w:noProof/>
                <w:sz w:val="20"/>
                <w:lang w:eastAsia="lt-LT"/>
              </w:rPr>
            </w:pPr>
          </w:p>
        </w:tc>
        <w:tc>
          <w:tcPr>
            <w:tcW w:w="680" w:type="pct"/>
            <w:vAlign w:val="center"/>
          </w:tcPr>
          <w:p w14:paraId="0BBACF74" w14:textId="77777777" w:rsidR="00804F69" w:rsidRPr="00380B24" w:rsidRDefault="00804F69" w:rsidP="00AA2095">
            <w:pPr>
              <w:jc w:val="center"/>
              <w:rPr>
                <w:noProof/>
                <w:sz w:val="20"/>
                <w:lang w:eastAsia="lt-LT"/>
              </w:rPr>
            </w:pPr>
          </w:p>
        </w:tc>
        <w:tc>
          <w:tcPr>
            <w:tcW w:w="488" w:type="pct"/>
            <w:vAlign w:val="center"/>
          </w:tcPr>
          <w:p w14:paraId="18B53CA1" w14:textId="77777777" w:rsidR="00804F69" w:rsidRPr="00380B24" w:rsidRDefault="00804F69" w:rsidP="00AA2095">
            <w:pPr>
              <w:jc w:val="center"/>
              <w:rPr>
                <w:noProof/>
                <w:sz w:val="20"/>
                <w:lang w:eastAsia="lt-LT"/>
              </w:rPr>
            </w:pPr>
          </w:p>
        </w:tc>
        <w:tc>
          <w:tcPr>
            <w:tcW w:w="428" w:type="pct"/>
            <w:vAlign w:val="center"/>
          </w:tcPr>
          <w:p w14:paraId="7BE3BBC2" w14:textId="77777777" w:rsidR="00804F69" w:rsidRPr="00380B24" w:rsidRDefault="00804F69" w:rsidP="00AA2095">
            <w:pPr>
              <w:jc w:val="center"/>
              <w:rPr>
                <w:noProof/>
                <w:sz w:val="20"/>
                <w:lang w:eastAsia="lt-LT"/>
              </w:rPr>
            </w:pPr>
          </w:p>
        </w:tc>
        <w:tc>
          <w:tcPr>
            <w:tcW w:w="689" w:type="pct"/>
            <w:vAlign w:val="center"/>
          </w:tcPr>
          <w:p w14:paraId="6AA7086C" w14:textId="77777777" w:rsidR="00804F69" w:rsidRPr="00380B24" w:rsidRDefault="00804F69" w:rsidP="00AA2095">
            <w:pPr>
              <w:jc w:val="center"/>
              <w:rPr>
                <w:noProof/>
                <w:sz w:val="20"/>
                <w:lang w:eastAsia="lt-LT"/>
              </w:rPr>
            </w:pPr>
          </w:p>
        </w:tc>
        <w:tc>
          <w:tcPr>
            <w:tcW w:w="392" w:type="pct"/>
            <w:vAlign w:val="center"/>
          </w:tcPr>
          <w:p w14:paraId="24FAF652" w14:textId="78289CB2" w:rsidR="00804F69" w:rsidRPr="00380B24" w:rsidRDefault="00804F69" w:rsidP="00AA2095">
            <w:pPr>
              <w:jc w:val="center"/>
              <w:rPr>
                <w:noProof/>
                <w:sz w:val="20"/>
                <w:lang w:eastAsia="lt-LT"/>
              </w:rPr>
            </w:pPr>
            <w:r w:rsidRPr="00380B24">
              <w:rPr>
                <w:noProof/>
                <w:sz w:val="20"/>
              </w:rPr>
              <w:t>1</w:t>
            </w:r>
          </w:p>
        </w:tc>
      </w:tr>
      <w:tr w:rsidR="00E96283" w:rsidRPr="00380B24" w14:paraId="4CA50A32" w14:textId="77777777" w:rsidTr="0043086E">
        <w:trPr>
          <w:jc w:val="center"/>
        </w:trPr>
        <w:tc>
          <w:tcPr>
            <w:tcW w:w="698" w:type="pct"/>
            <w:shd w:val="clear" w:color="auto" w:fill="F2F2F2" w:themeFill="background1" w:themeFillShade="F2"/>
            <w:vAlign w:val="center"/>
          </w:tcPr>
          <w:p w14:paraId="0644D024" w14:textId="49104A2E" w:rsidR="00804F69" w:rsidRPr="00380B24" w:rsidRDefault="00804F69" w:rsidP="00AA2095">
            <w:pPr>
              <w:rPr>
                <w:b/>
                <w:bCs/>
                <w:noProof/>
                <w:sz w:val="20"/>
                <w:szCs w:val="16"/>
                <w:lang w:eastAsia="lt-LT"/>
              </w:rPr>
            </w:pPr>
            <w:r w:rsidRPr="00380B24">
              <w:rPr>
                <w:b/>
                <w:bCs/>
                <w:noProof/>
                <w:sz w:val="20"/>
                <w:szCs w:val="16"/>
              </w:rPr>
              <w:t>Total</w:t>
            </w:r>
          </w:p>
        </w:tc>
        <w:tc>
          <w:tcPr>
            <w:tcW w:w="577" w:type="pct"/>
            <w:shd w:val="clear" w:color="auto" w:fill="F2F2F2" w:themeFill="background1" w:themeFillShade="F2"/>
            <w:vAlign w:val="center"/>
          </w:tcPr>
          <w:p w14:paraId="18F1B72B" w14:textId="10FAA7BF" w:rsidR="00804F69" w:rsidRPr="00380B24" w:rsidRDefault="00804F69" w:rsidP="00AA2095">
            <w:pPr>
              <w:jc w:val="center"/>
              <w:rPr>
                <w:b/>
                <w:bCs/>
                <w:noProof/>
                <w:sz w:val="20"/>
                <w:lang w:eastAsia="lt-LT"/>
              </w:rPr>
            </w:pPr>
            <w:r w:rsidRPr="00380B24">
              <w:rPr>
                <w:b/>
                <w:bCs/>
                <w:noProof/>
                <w:sz w:val="20"/>
              </w:rPr>
              <w:t>55</w:t>
            </w:r>
          </w:p>
        </w:tc>
        <w:tc>
          <w:tcPr>
            <w:tcW w:w="510" w:type="pct"/>
            <w:shd w:val="clear" w:color="auto" w:fill="F2F2F2" w:themeFill="background1" w:themeFillShade="F2"/>
            <w:vAlign w:val="center"/>
          </w:tcPr>
          <w:p w14:paraId="0C0CA80B" w14:textId="7B02067A" w:rsidR="00804F69" w:rsidRPr="00380B24" w:rsidRDefault="00804F69" w:rsidP="00AA2095">
            <w:pPr>
              <w:jc w:val="center"/>
              <w:rPr>
                <w:b/>
                <w:bCs/>
                <w:noProof/>
                <w:sz w:val="20"/>
                <w:lang w:eastAsia="lt-LT"/>
              </w:rPr>
            </w:pPr>
            <w:r w:rsidRPr="00380B24">
              <w:rPr>
                <w:b/>
                <w:bCs/>
                <w:noProof/>
                <w:sz w:val="20"/>
              </w:rPr>
              <w:t>33</w:t>
            </w:r>
          </w:p>
        </w:tc>
        <w:tc>
          <w:tcPr>
            <w:tcW w:w="538" w:type="pct"/>
            <w:shd w:val="clear" w:color="auto" w:fill="F2F2F2" w:themeFill="background1" w:themeFillShade="F2"/>
            <w:vAlign w:val="center"/>
          </w:tcPr>
          <w:p w14:paraId="5C97630B" w14:textId="17BF6A16" w:rsidR="00804F69" w:rsidRPr="00380B24" w:rsidRDefault="00804F69" w:rsidP="00AA2095">
            <w:pPr>
              <w:jc w:val="center"/>
              <w:rPr>
                <w:b/>
                <w:bCs/>
                <w:noProof/>
                <w:sz w:val="20"/>
                <w:lang w:eastAsia="lt-LT"/>
              </w:rPr>
            </w:pPr>
            <w:r w:rsidRPr="00380B24">
              <w:rPr>
                <w:b/>
                <w:bCs/>
                <w:noProof/>
                <w:sz w:val="20"/>
              </w:rPr>
              <w:t>2</w:t>
            </w:r>
          </w:p>
        </w:tc>
        <w:tc>
          <w:tcPr>
            <w:tcW w:w="680" w:type="pct"/>
            <w:shd w:val="clear" w:color="auto" w:fill="F2F2F2" w:themeFill="background1" w:themeFillShade="F2"/>
            <w:vAlign w:val="center"/>
          </w:tcPr>
          <w:p w14:paraId="36BF8DEA" w14:textId="255599E6" w:rsidR="00804F69" w:rsidRPr="00380B24" w:rsidRDefault="00804F69" w:rsidP="00AA2095">
            <w:pPr>
              <w:jc w:val="center"/>
              <w:rPr>
                <w:b/>
                <w:bCs/>
                <w:noProof/>
                <w:sz w:val="20"/>
                <w:lang w:eastAsia="lt-LT"/>
              </w:rPr>
            </w:pPr>
            <w:r w:rsidRPr="00380B24">
              <w:rPr>
                <w:b/>
                <w:bCs/>
                <w:noProof/>
                <w:sz w:val="20"/>
              </w:rPr>
              <w:t>9</w:t>
            </w:r>
          </w:p>
        </w:tc>
        <w:tc>
          <w:tcPr>
            <w:tcW w:w="488" w:type="pct"/>
            <w:shd w:val="clear" w:color="auto" w:fill="F2F2F2" w:themeFill="background1" w:themeFillShade="F2"/>
            <w:vAlign w:val="center"/>
          </w:tcPr>
          <w:p w14:paraId="6DB41994" w14:textId="5FFDC01B" w:rsidR="00804F69" w:rsidRPr="00380B24" w:rsidRDefault="00804F69" w:rsidP="00AA2095">
            <w:pPr>
              <w:jc w:val="center"/>
              <w:rPr>
                <w:b/>
                <w:bCs/>
                <w:noProof/>
                <w:sz w:val="20"/>
                <w:lang w:eastAsia="lt-LT"/>
              </w:rPr>
            </w:pPr>
            <w:r w:rsidRPr="00380B24">
              <w:rPr>
                <w:b/>
                <w:bCs/>
                <w:noProof/>
                <w:sz w:val="20"/>
              </w:rPr>
              <w:t>10</w:t>
            </w:r>
          </w:p>
        </w:tc>
        <w:tc>
          <w:tcPr>
            <w:tcW w:w="428" w:type="pct"/>
            <w:shd w:val="clear" w:color="auto" w:fill="F2F2F2" w:themeFill="background1" w:themeFillShade="F2"/>
            <w:vAlign w:val="center"/>
          </w:tcPr>
          <w:p w14:paraId="31463F39" w14:textId="24BFA473" w:rsidR="00804F69" w:rsidRPr="00380B24" w:rsidRDefault="00804F69" w:rsidP="00AA2095">
            <w:pPr>
              <w:jc w:val="center"/>
              <w:rPr>
                <w:b/>
                <w:bCs/>
                <w:noProof/>
                <w:sz w:val="20"/>
                <w:lang w:eastAsia="lt-LT"/>
              </w:rPr>
            </w:pPr>
            <w:r w:rsidRPr="00380B24">
              <w:rPr>
                <w:b/>
                <w:bCs/>
                <w:noProof/>
                <w:sz w:val="20"/>
              </w:rPr>
              <w:t>13</w:t>
            </w:r>
          </w:p>
        </w:tc>
        <w:tc>
          <w:tcPr>
            <w:tcW w:w="689" w:type="pct"/>
            <w:shd w:val="clear" w:color="auto" w:fill="F2F2F2" w:themeFill="background1" w:themeFillShade="F2"/>
            <w:vAlign w:val="center"/>
          </w:tcPr>
          <w:p w14:paraId="6EF43C4E" w14:textId="6714A50B" w:rsidR="00804F69" w:rsidRPr="00380B24" w:rsidRDefault="00804F69" w:rsidP="00AA2095">
            <w:pPr>
              <w:jc w:val="center"/>
              <w:rPr>
                <w:b/>
                <w:bCs/>
                <w:noProof/>
                <w:sz w:val="20"/>
                <w:lang w:eastAsia="lt-LT"/>
              </w:rPr>
            </w:pPr>
            <w:r w:rsidRPr="00380B24">
              <w:rPr>
                <w:b/>
                <w:bCs/>
                <w:noProof/>
                <w:sz w:val="20"/>
              </w:rPr>
              <w:t>87</w:t>
            </w:r>
          </w:p>
        </w:tc>
        <w:tc>
          <w:tcPr>
            <w:tcW w:w="392" w:type="pct"/>
            <w:shd w:val="clear" w:color="auto" w:fill="F2F2F2" w:themeFill="background1" w:themeFillShade="F2"/>
            <w:vAlign w:val="center"/>
          </w:tcPr>
          <w:p w14:paraId="2ABA6AEF" w14:textId="1E0C8BF6" w:rsidR="00804F69" w:rsidRPr="00380B24" w:rsidRDefault="00804F69" w:rsidP="00AA2095">
            <w:pPr>
              <w:jc w:val="center"/>
              <w:rPr>
                <w:b/>
                <w:bCs/>
                <w:noProof/>
                <w:sz w:val="20"/>
                <w:lang w:eastAsia="lt-LT"/>
              </w:rPr>
            </w:pPr>
            <w:r w:rsidRPr="00380B24">
              <w:rPr>
                <w:b/>
                <w:bCs/>
                <w:noProof/>
                <w:sz w:val="20"/>
              </w:rPr>
              <w:t>209</w:t>
            </w:r>
          </w:p>
        </w:tc>
      </w:tr>
    </w:tbl>
    <w:p w14:paraId="73A6965A" w14:textId="77777777" w:rsidR="008E7C87" w:rsidRPr="00380B24" w:rsidRDefault="008E7C87" w:rsidP="009D5DE0">
      <w:pPr>
        <w:pStyle w:val="Text1"/>
        <w:ind w:left="0"/>
        <w:rPr>
          <w:b/>
          <w:bCs/>
          <w:noProof/>
        </w:rPr>
      </w:pPr>
    </w:p>
    <w:p w14:paraId="4E2E0EB6" w14:textId="3FB3E6B5" w:rsidR="00804F69" w:rsidRPr="00380B24" w:rsidRDefault="00AA2095" w:rsidP="00F954DA">
      <w:pPr>
        <w:pStyle w:val="Text1"/>
        <w:keepNext/>
        <w:ind w:left="0"/>
        <w:rPr>
          <w:b/>
          <w:bCs/>
          <w:noProof/>
        </w:rPr>
      </w:pPr>
      <w:r w:rsidRPr="00380B24">
        <w:rPr>
          <w:b/>
          <w:bCs/>
          <w:noProof/>
        </w:rPr>
        <w:t>ECCF-specific stakeholder participation</w:t>
      </w:r>
    </w:p>
    <w:p w14:paraId="34711473" w14:textId="3DE9B2B4" w:rsidR="009D5DE0" w:rsidRPr="00380B24" w:rsidRDefault="009F54F6" w:rsidP="009D5DE0">
      <w:pPr>
        <w:pStyle w:val="Text1"/>
        <w:ind w:left="0"/>
        <w:rPr>
          <w:noProof/>
        </w:rPr>
      </w:pPr>
      <w:r w:rsidRPr="00380B24">
        <w:rPr>
          <w:noProof/>
        </w:rPr>
        <w:t>Of all the respondents</w:t>
      </w:r>
      <w:r w:rsidR="009D5DE0" w:rsidRPr="00380B24">
        <w:rPr>
          <w:noProof/>
        </w:rPr>
        <w:t>, 70 (33</w:t>
      </w:r>
      <w:r w:rsidR="00F3375E" w:rsidRPr="00380B24">
        <w:rPr>
          <w:noProof/>
        </w:rPr>
        <w:t>%</w:t>
      </w:r>
      <w:r w:rsidR="009D5DE0" w:rsidRPr="00380B24">
        <w:rPr>
          <w:noProof/>
        </w:rPr>
        <w:t xml:space="preserve">) indicated </w:t>
      </w:r>
      <w:r w:rsidRPr="00380B24">
        <w:rPr>
          <w:noProof/>
        </w:rPr>
        <w:t xml:space="preserve">that they were involved </w:t>
      </w:r>
      <w:r w:rsidR="009D5DE0" w:rsidRPr="00380B24">
        <w:rPr>
          <w:noProof/>
        </w:rPr>
        <w:t>with the ECCF and received a specific set of questions about its implementation. The breakdown for ECCF stakeholder groups is as follows:</w:t>
      </w:r>
    </w:p>
    <w:p w14:paraId="4601AD27" w14:textId="4CBAA401" w:rsidR="00195C1C" w:rsidRPr="00380B24" w:rsidRDefault="009D5DE0" w:rsidP="00804F69">
      <w:pPr>
        <w:rPr>
          <w:b/>
          <w:bCs/>
          <w:noProof/>
          <w:sz w:val="20"/>
          <w:szCs w:val="20"/>
          <w:lang w:eastAsia="lt-LT"/>
        </w:rPr>
      </w:pPr>
      <w:bookmarkStart w:id="150" w:name="_Toc163500291"/>
      <w:bookmarkStart w:id="151" w:name="_Toc168425244"/>
      <w:bookmarkStart w:id="152" w:name="_Toc168426430"/>
      <w:bookmarkStart w:id="153" w:name="_Toc173138214"/>
      <w:bookmarkStart w:id="154" w:name="_Toc173524577"/>
      <w:r w:rsidRPr="00380B24">
        <w:rPr>
          <w:b/>
          <w:bCs/>
          <w:noProof/>
          <w:sz w:val="20"/>
          <w:szCs w:val="20"/>
        </w:rPr>
        <w:t>Table 2. Number of survey responses per stakeholder group (ECCF)</w:t>
      </w:r>
      <w:bookmarkEnd w:id="150"/>
      <w:bookmarkEnd w:id="151"/>
      <w:bookmarkEnd w:id="152"/>
      <w:bookmarkEnd w:id="153"/>
      <w:bookmarkEnd w:id="154"/>
    </w:p>
    <w:tbl>
      <w:tblPr>
        <w:tblStyle w:val="TableGrid"/>
        <w:tblW w:w="5000" w:type="pct"/>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4304"/>
        <w:gridCol w:w="4304"/>
      </w:tblGrid>
      <w:tr w:rsidR="00195C1C" w:rsidRPr="00380B24" w14:paraId="2B556769" w14:textId="77777777" w:rsidTr="0043086E">
        <w:tc>
          <w:tcPr>
            <w:tcW w:w="2500" w:type="pct"/>
            <w:shd w:val="clear" w:color="auto" w:fill="DBE5F1" w:themeFill="accent1" w:themeFillTint="33"/>
          </w:tcPr>
          <w:p w14:paraId="43D68C36" w14:textId="5F8201BB" w:rsidR="00195C1C" w:rsidRPr="00380B24" w:rsidRDefault="00195C1C" w:rsidP="00195C1C">
            <w:pPr>
              <w:rPr>
                <w:b/>
                <w:bCs/>
                <w:noProof/>
                <w:sz w:val="20"/>
                <w:lang w:eastAsia="lt-LT"/>
              </w:rPr>
            </w:pPr>
            <w:r w:rsidRPr="00380B24">
              <w:rPr>
                <w:b/>
                <w:bCs/>
                <w:noProof/>
                <w:sz w:val="20"/>
              </w:rPr>
              <w:t>Stakeholder group</w:t>
            </w:r>
          </w:p>
        </w:tc>
        <w:tc>
          <w:tcPr>
            <w:tcW w:w="2500" w:type="pct"/>
            <w:shd w:val="clear" w:color="auto" w:fill="DBE5F1" w:themeFill="accent1" w:themeFillTint="33"/>
          </w:tcPr>
          <w:p w14:paraId="18CDD447" w14:textId="1989580D" w:rsidR="00195C1C" w:rsidRPr="00380B24" w:rsidRDefault="00195C1C" w:rsidP="00195C1C">
            <w:pPr>
              <w:rPr>
                <w:b/>
                <w:bCs/>
                <w:noProof/>
                <w:sz w:val="20"/>
                <w:lang w:eastAsia="lt-LT"/>
              </w:rPr>
            </w:pPr>
            <w:r w:rsidRPr="00380B24">
              <w:rPr>
                <w:b/>
                <w:bCs/>
                <w:noProof/>
                <w:sz w:val="20"/>
              </w:rPr>
              <w:t>Number of responses</w:t>
            </w:r>
          </w:p>
        </w:tc>
      </w:tr>
      <w:tr w:rsidR="00195C1C" w:rsidRPr="00380B24" w14:paraId="6A4FACCB" w14:textId="77777777" w:rsidTr="0043086E">
        <w:tc>
          <w:tcPr>
            <w:tcW w:w="2500" w:type="pct"/>
          </w:tcPr>
          <w:p w14:paraId="066CE2CB" w14:textId="2299FBE1" w:rsidR="00195C1C" w:rsidRPr="00380B24" w:rsidRDefault="00195C1C" w:rsidP="0041285D">
            <w:pPr>
              <w:rPr>
                <w:b/>
                <w:bCs/>
                <w:noProof/>
                <w:sz w:val="20"/>
                <w:lang w:eastAsia="lt-LT"/>
              </w:rPr>
            </w:pPr>
            <w:r w:rsidRPr="00380B24">
              <w:rPr>
                <w:b/>
                <w:bCs/>
                <w:noProof/>
                <w:sz w:val="20"/>
              </w:rPr>
              <w:t xml:space="preserve">ENISA </w:t>
            </w:r>
            <w:r w:rsidR="00A12133" w:rsidRPr="00380B24">
              <w:rPr>
                <w:b/>
                <w:bCs/>
                <w:noProof/>
                <w:sz w:val="20"/>
              </w:rPr>
              <w:t>ad hoc</w:t>
            </w:r>
            <w:r w:rsidRPr="00380B24">
              <w:rPr>
                <w:b/>
                <w:bCs/>
                <w:noProof/>
                <w:sz w:val="20"/>
              </w:rPr>
              <w:t xml:space="preserve"> working group(s) related to cybersecurity certification</w:t>
            </w:r>
          </w:p>
        </w:tc>
        <w:tc>
          <w:tcPr>
            <w:tcW w:w="2500" w:type="pct"/>
            <w:vAlign w:val="center"/>
          </w:tcPr>
          <w:p w14:paraId="1A452957" w14:textId="364C0289" w:rsidR="00195C1C" w:rsidRPr="00380B24" w:rsidRDefault="00195C1C" w:rsidP="00E44FF4">
            <w:pPr>
              <w:jc w:val="center"/>
              <w:rPr>
                <w:noProof/>
                <w:sz w:val="20"/>
                <w:lang w:eastAsia="lt-LT"/>
              </w:rPr>
            </w:pPr>
            <w:r w:rsidRPr="00380B24">
              <w:rPr>
                <w:noProof/>
                <w:sz w:val="20"/>
              </w:rPr>
              <w:t>37</w:t>
            </w:r>
          </w:p>
        </w:tc>
      </w:tr>
      <w:tr w:rsidR="00195C1C" w:rsidRPr="00380B24" w14:paraId="0B4B9B02" w14:textId="77777777" w:rsidTr="0043086E">
        <w:tc>
          <w:tcPr>
            <w:tcW w:w="2500" w:type="pct"/>
          </w:tcPr>
          <w:p w14:paraId="0DA4DECF" w14:textId="1D0A2547" w:rsidR="00195C1C" w:rsidRPr="00380B24" w:rsidRDefault="00195C1C" w:rsidP="0041285D">
            <w:pPr>
              <w:rPr>
                <w:b/>
                <w:bCs/>
                <w:noProof/>
                <w:sz w:val="20"/>
                <w:lang w:eastAsia="lt-LT"/>
              </w:rPr>
            </w:pPr>
            <w:r w:rsidRPr="00380B24">
              <w:rPr>
                <w:b/>
                <w:bCs/>
                <w:noProof/>
                <w:sz w:val="20"/>
              </w:rPr>
              <w:t>Stakeholder Cybersecurity Certification Group (SCCG)</w:t>
            </w:r>
          </w:p>
        </w:tc>
        <w:tc>
          <w:tcPr>
            <w:tcW w:w="2500" w:type="pct"/>
            <w:vAlign w:val="center"/>
          </w:tcPr>
          <w:p w14:paraId="090476BB" w14:textId="2944D0AA" w:rsidR="00195C1C" w:rsidRPr="00380B24" w:rsidRDefault="00195C1C" w:rsidP="00E44FF4">
            <w:pPr>
              <w:jc w:val="center"/>
              <w:rPr>
                <w:noProof/>
                <w:sz w:val="20"/>
                <w:lang w:eastAsia="lt-LT"/>
              </w:rPr>
            </w:pPr>
            <w:r w:rsidRPr="00380B24">
              <w:rPr>
                <w:noProof/>
                <w:sz w:val="20"/>
              </w:rPr>
              <w:t>24</w:t>
            </w:r>
          </w:p>
        </w:tc>
      </w:tr>
      <w:tr w:rsidR="00195C1C" w:rsidRPr="00380B24" w14:paraId="72CB4275" w14:textId="77777777" w:rsidTr="0043086E">
        <w:tc>
          <w:tcPr>
            <w:tcW w:w="2500" w:type="pct"/>
          </w:tcPr>
          <w:p w14:paraId="6E86629B" w14:textId="5005C241" w:rsidR="00195C1C" w:rsidRPr="00380B24" w:rsidRDefault="00195C1C" w:rsidP="0041285D">
            <w:pPr>
              <w:rPr>
                <w:b/>
                <w:bCs/>
                <w:noProof/>
                <w:sz w:val="20"/>
                <w:lang w:eastAsia="lt-LT"/>
              </w:rPr>
            </w:pPr>
            <w:r w:rsidRPr="00380B24">
              <w:rPr>
                <w:b/>
                <w:bCs/>
                <w:noProof/>
                <w:sz w:val="20"/>
              </w:rPr>
              <w:t>European Cybersecurity Certification Group (ECCG)</w:t>
            </w:r>
          </w:p>
        </w:tc>
        <w:tc>
          <w:tcPr>
            <w:tcW w:w="2500" w:type="pct"/>
            <w:vAlign w:val="center"/>
          </w:tcPr>
          <w:p w14:paraId="3481CE11" w14:textId="07FA0FCF" w:rsidR="00195C1C" w:rsidRPr="00380B24" w:rsidRDefault="00195C1C" w:rsidP="00E44FF4">
            <w:pPr>
              <w:jc w:val="center"/>
              <w:rPr>
                <w:noProof/>
                <w:sz w:val="20"/>
                <w:lang w:eastAsia="lt-LT"/>
              </w:rPr>
            </w:pPr>
            <w:r w:rsidRPr="00380B24">
              <w:rPr>
                <w:noProof/>
                <w:sz w:val="20"/>
              </w:rPr>
              <w:t>21</w:t>
            </w:r>
          </w:p>
        </w:tc>
      </w:tr>
      <w:tr w:rsidR="00195C1C" w:rsidRPr="00380B24" w14:paraId="1DF77932" w14:textId="77777777" w:rsidTr="0043086E">
        <w:tc>
          <w:tcPr>
            <w:tcW w:w="2500" w:type="pct"/>
          </w:tcPr>
          <w:p w14:paraId="7AC16C00" w14:textId="1F3D23A9" w:rsidR="00195C1C" w:rsidRPr="00380B24" w:rsidRDefault="00195C1C" w:rsidP="0041285D">
            <w:pPr>
              <w:rPr>
                <w:b/>
                <w:bCs/>
                <w:noProof/>
                <w:sz w:val="20"/>
                <w:lang w:eastAsia="lt-LT"/>
              </w:rPr>
            </w:pPr>
            <w:r w:rsidRPr="00380B24">
              <w:rPr>
                <w:b/>
                <w:bCs/>
                <w:noProof/>
                <w:sz w:val="20"/>
              </w:rPr>
              <w:t>National Cybersecurity Certification Authorities</w:t>
            </w:r>
          </w:p>
        </w:tc>
        <w:tc>
          <w:tcPr>
            <w:tcW w:w="2500" w:type="pct"/>
            <w:vAlign w:val="center"/>
          </w:tcPr>
          <w:p w14:paraId="6959329C" w14:textId="078DCB5C" w:rsidR="00195C1C" w:rsidRPr="00380B24" w:rsidRDefault="00195C1C" w:rsidP="00E44FF4">
            <w:pPr>
              <w:jc w:val="center"/>
              <w:rPr>
                <w:noProof/>
                <w:sz w:val="20"/>
                <w:lang w:eastAsia="lt-LT"/>
              </w:rPr>
            </w:pPr>
            <w:r w:rsidRPr="00380B24">
              <w:rPr>
                <w:noProof/>
                <w:sz w:val="20"/>
              </w:rPr>
              <w:t>19</w:t>
            </w:r>
          </w:p>
        </w:tc>
      </w:tr>
    </w:tbl>
    <w:p w14:paraId="7C8BBFE1" w14:textId="77777777" w:rsidR="009D5DE0" w:rsidRPr="00380B24" w:rsidRDefault="009D5DE0" w:rsidP="009D5DE0">
      <w:pPr>
        <w:rPr>
          <w:rFonts w:eastAsia="Times New Roman" w:cs="Times New Roman"/>
          <w:noProof/>
          <w:sz w:val="20"/>
          <w:szCs w:val="16"/>
          <w:lang w:eastAsia="lt-LT"/>
        </w:rPr>
      </w:pPr>
      <w:r w:rsidRPr="00380B24">
        <w:rPr>
          <w:rFonts w:eastAsia="Times New Roman" w:cs="Times New Roman"/>
          <w:noProof/>
          <w:sz w:val="20"/>
          <w:szCs w:val="16"/>
          <w:lang w:eastAsia="lt-LT"/>
        </w:rPr>
        <w:t>Note: Respondents could select more than one option.</w:t>
      </w:r>
    </w:p>
    <w:p w14:paraId="6B09A139" w14:textId="451FA471" w:rsidR="006A74CD" w:rsidRPr="00380B24" w:rsidRDefault="00C53607" w:rsidP="006A74CD">
      <w:pPr>
        <w:pStyle w:val="Heading3"/>
        <w:spacing w:line="360" w:lineRule="auto"/>
        <w:rPr>
          <w:noProof/>
        </w:rPr>
      </w:pPr>
      <w:bookmarkStart w:id="155" w:name="_Toc218855979"/>
      <w:r w:rsidRPr="00380B24">
        <w:rPr>
          <w:noProof/>
        </w:rPr>
        <w:t xml:space="preserve">5.2 </w:t>
      </w:r>
      <w:r w:rsidR="00BC7E1F" w:rsidRPr="00380B24">
        <w:rPr>
          <w:noProof/>
        </w:rPr>
        <w:t>Summary of results</w:t>
      </w:r>
      <w:bookmarkEnd w:id="155"/>
    </w:p>
    <w:p w14:paraId="5C4C60B7" w14:textId="2C10E839" w:rsidR="006A74CD" w:rsidRPr="00380B24" w:rsidRDefault="006A74CD" w:rsidP="00EF77B4">
      <w:pPr>
        <w:tabs>
          <w:tab w:val="left" w:pos="1454"/>
        </w:tabs>
        <w:spacing w:line="240" w:lineRule="auto"/>
        <w:rPr>
          <w:b/>
          <w:bCs/>
          <w:noProof/>
        </w:rPr>
      </w:pPr>
      <w:r w:rsidRPr="00380B24">
        <w:rPr>
          <w:b/>
          <w:bCs/>
          <w:noProof/>
        </w:rPr>
        <w:t>ENISA</w:t>
      </w:r>
      <w:r w:rsidR="00AC7D5F" w:rsidRPr="00380B24">
        <w:rPr>
          <w:b/>
          <w:bCs/>
          <w:noProof/>
        </w:rPr>
        <w:t xml:space="preserve"> survey results</w:t>
      </w:r>
    </w:p>
    <w:p w14:paraId="47683D4F" w14:textId="7E5EDDE7" w:rsidR="006A74CD" w:rsidRPr="00380B24" w:rsidRDefault="006A74CD" w:rsidP="00EF77B4">
      <w:pPr>
        <w:spacing w:line="240" w:lineRule="auto"/>
        <w:rPr>
          <w:b/>
          <w:bCs/>
          <w:noProof/>
        </w:rPr>
      </w:pPr>
      <w:r w:rsidRPr="00380B24">
        <w:rPr>
          <w:b/>
          <w:bCs/>
          <w:noProof/>
        </w:rPr>
        <w:t>Effectiveness</w:t>
      </w:r>
    </w:p>
    <w:p w14:paraId="11AB8A8D" w14:textId="003F1CAB" w:rsidR="00E03DBB" w:rsidRPr="00380B24" w:rsidRDefault="71EE0FB0" w:rsidP="00EF77B4">
      <w:pPr>
        <w:spacing w:line="240" w:lineRule="auto"/>
        <w:jc w:val="both"/>
        <w:rPr>
          <w:noProof/>
        </w:rPr>
      </w:pPr>
      <w:r w:rsidRPr="00380B24">
        <w:rPr>
          <w:noProof/>
        </w:rPr>
        <w:t xml:space="preserve">ENISA is </w:t>
      </w:r>
      <w:r w:rsidR="20C359B9" w:rsidRPr="00380B24">
        <w:rPr>
          <w:noProof/>
        </w:rPr>
        <w:t xml:space="preserve">generally acknowledged </w:t>
      </w:r>
      <w:r w:rsidRPr="00380B24">
        <w:rPr>
          <w:noProof/>
        </w:rPr>
        <w:t xml:space="preserve">by stakeholders as effective in fulfilling </w:t>
      </w:r>
      <w:r w:rsidR="4D5361F3" w:rsidRPr="00380B24">
        <w:rPr>
          <w:noProof/>
        </w:rPr>
        <w:t xml:space="preserve">most of </w:t>
      </w:r>
      <w:r w:rsidRPr="00380B24">
        <w:rPr>
          <w:noProof/>
        </w:rPr>
        <w:t xml:space="preserve">its mandate. According to the </w:t>
      </w:r>
      <w:r w:rsidR="2E2CF5F6" w:rsidRPr="00380B24">
        <w:rPr>
          <w:noProof/>
        </w:rPr>
        <w:t>survey</w:t>
      </w:r>
      <w:r w:rsidRPr="00380B24">
        <w:rPr>
          <w:noProof/>
        </w:rPr>
        <w:t>, 71</w:t>
      </w:r>
      <w:r w:rsidR="00F3375E" w:rsidRPr="00380B24">
        <w:rPr>
          <w:noProof/>
        </w:rPr>
        <w:t>%</w:t>
      </w:r>
      <w:r w:rsidRPr="00380B24">
        <w:rPr>
          <w:noProof/>
        </w:rPr>
        <w:t xml:space="preserve"> of stakeholders considered ENISA a leading centre of expertise on cybersecurity</w:t>
      </w:r>
      <w:r w:rsidR="0F0DF797" w:rsidRPr="00380B24">
        <w:rPr>
          <w:noProof/>
        </w:rPr>
        <w:t>, able</w:t>
      </w:r>
      <w:r w:rsidRPr="00380B24">
        <w:rPr>
          <w:noProof/>
        </w:rPr>
        <w:t xml:space="preserve"> to deliver </w:t>
      </w:r>
      <w:r w:rsidR="37E0960A" w:rsidRPr="00380B24">
        <w:rPr>
          <w:noProof/>
        </w:rPr>
        <w:t>valuable</w:t>
      </w:r>
      <w:r w:rsidR="5CBF03B3" w:rsidRPr="00380B24">
        <w:rPr>
          <w:noProof/>
        </w:rPr>
        <w:t xml:space="preserve"> outputs</w:t>
      </w:r>
      <w:r w:rsidR="0F9C40CC" w:rsidRPr="00380B24">
        <w:rPr>
          <w:noProof/>
        </w:rPr>
        <w:t>, including</w:t>
      </w:r>
      <w:r w:rsidR="37E0960A" w:rsidRPr="00380B24">
        <w:rPr>
          <w:noProof/>
        </w:rPr>
        <w:t xml:space="preserve"> </w:t>
      </w:r>
      <w:r w:rsidR="41894E43" w:rsidRPr="00380B24">
        <w:rPr>
          <w:noProof/>
        </w:rPr>
        <w:t xml:space="preserve">for </w:t>
      </w:r>
      <w:r w:rsidRPr="00380B24">
        <w:rPr>
          <w:noProof/>
        </w:rPr>
        <w:t xml:space="preserve">policy-making and decision-making processes. ENISA’s support was </w:t>
      </w:r>
      <w:r w:rsidR="1AA53571" w:rsidRPr="00380B24">
        <w:rPr>
          <w:noProof/>
        </w:rPr>
        <w:t>particularly</w:t>
      </w:r>
      <w:r w:rsidR="35D4EF73" w:rsidRPr="00380B24">
        <w:rPr>
          <w:noProof/>
        </w:rPr>
        <w:t xml:space="preserve"> </w:t>
      </w:r>
      <w:r w:rsidR="4523B383" w:rsidRPr="00380B24">
        <w:rPr>
          <w:noProof/>
        </w:rPr>
        <w:t>appreciated</w:t>
      </w:r>
      <w:r w:rsidR="4814EB99" w:rsidRPr="00380B24">
        <w:rPr>
          <w:noProof/>
        </w:rPr>
        <w:t xml:space="preserve"> </w:t>
      </w:r>
      <w:r w:rsidRPr="00380B24">
        <w:rPr>
          <w:noProof/>
        </w:rPr>
        <w:t>during critical periods, such as the COVID-19 pandemic</w:t>
      </w:r>
      <w:r w:rsidR="009F54F6" w:rsidRPr="00380B24">
        <w:rPr>
          <w:noProof/>
        </w:rPr>
        <w:t xml:space="preserve">, </w:t>
      </w:r>
      <w:r w:rsidRPr="00380B24">
        <w:rPr>
          <w:noProof/>
        </w:rPr>
        <w:t xml:space="preserve">and </w:t>
      </w:r>
      <w:r w:rsidR="00063947" w:rsidRPr="00380B24">
        <w:rPr>
          <w:noProof/>
        </w:rPr>
        <w:t xml:space="preserve">for </w:t>
      </w:r>
      <w:r w:rsidRPr="00380B24">
        <w:rPr>
          <w:noProof/>
        </w:rPr>
        <w:t>its operational cooperation with Ukraine</w:t>
      </w:r>
      <w:r w:rsidR="4C7D1DFF" w:rsidRPr="00380B24">
        <w:rPr>
          <w:noProof/>
        </w:rPr>
        <w:t>.</w:t>
      </w:r>
      <w:r w:rsidRPr="00380B24">
        <w:rPr>
          <w:noProof/>
        </w:rPr>
        <w:t xml:space="preserve"> </w:t>
      </w:r>
    </w:p>
    <w:p w14:paraId="60084F1E" w14:textId="50A3E439" w:rsidR="00E03DBB" w:rsidRPr="00380B24" w:rsidRDefault="00063947">
      <w:pPr>
        <w:spacing w:line="240" w:lineRule="auto"/>
        <w:jc w:val="both"/>
        <w:rPr>
          <w:rFonts w:eastAsia="Calibri" w:cs="Arial"/>
          <w:noProof/>
        </w:rPr>
      </w:pPr>
      <w:r w:rsidRPr="00380B24">
        <w:rPr>
          <w:noProof/>
        </w:rPr>
        <w:t>ENISA</w:t>
      </w:r>
      <w:r w:rsidR="71AE80C6" w:rsidRPr="00380B24">
        <w:rPr>
          <w:noProof/>
        </w:rPr>
        <w:t xml:space="preserve">’s publications were cited </w:t>
      </w:r>
      <w:r w:rsidRPr="00380B24">
        <w:rPr>
          <w:noProof/>
        </w:rPr>
        <w:t xml:space="preserve">most frequently </w:t>
      </w:r>
      <w:r w:rsidR="5728808D" w:rsidRPr="00380B24">
        <w:rPr>
          <w:noProof/>
        </w:rPr>
        <w:t>by</w:t>
      </w:r>
      <w:r w:rsidR="71AE80C6" w:rsidRPr="00380B24">
        <w:rPr>
          <w:noProof/>
        </w:rPr>
        <w:t xml:space="preserve"> stakeholders</w:t>
      </w:r>
      <w:r w:rsidR="5728808D" w:rsidRPr="00380B24">
        <w:rPr>
          <w:noProof/>
        </w:rPr>
        <w:t xml:space="preserve"> in the cybersecurity field</w:t>
      </w:r>
      <w:r w:rsidR="71AE80C6" w:rsidRPr="00380B24">
        <w:rPr>
          <w:noProof/>
        </w:rPr>
        <w:t xml:space="preserve">, confirming ENISA’s </w:t>
      </w:r>
      <w:r w:rsidRPr="00380B24">
        <w:rPr>
          <w:noProof/>
        </w:rPr>
        <w:t xml:space="preserve">status </w:t>
      </w:r>
      <w:r w:rsidR="71AE80C6" w:rsidRPr="00380B24">
        <w:rPr>
          <w:noProof/>
        </w:rPr>
        <w:t xml:space="preserve">as a centre of expertise in </w:t>
      </w:r>
      <w:r w:rsidR="5728808D" w:rsidRPr="00380B24">
        <w:rPr>
          <w:noProof/>
        </w:rPr>
        <w:t>this area</w:t>
      </w:r>
      <w:r w:rsidR="71AE80C6" w:rsidRPr="00380B24">
        <w:rPr>
          <w:noProof/>
        </w:rPr>
        <w:t xml:space="preserve">. </w:t>
      </w:r>
      <w:r w:rsidR="37DC7D83" w:rsidRPr="00380B24">
        <w:rPr>
          <w:noProof/>
        </w:rPr>
        <w:t xml:space="preserve">Between 2017 and 2023, ENISA produced and </w:t>
      </w:r>
      <w:r w:rsidRPr="00380B24">
        <w:rPr>
          <w:noProof/>
        </w:rPr>
        <w:t xml:space="preserve">issued </w:t>
      </w:r>
      <w:r w:rsidR="37DC7D83" w:rsidRPr="00380B24">
        <w:rPr>
          <w:noProof/>
        </w:rPr>
        <w:t>a total of 286 publications. These covered a wide range of topics, with the most frequent being cybersecurity policy (72 publications), cyber threats (48), critical infrastructure (38), incident reporting (24)</w:t>
      </w:r>
      <w:r w:rsidR="08858A81" w:rsidRPr="00380B24">
        <w:rPr>
          <w:noProof/>
        </w:rPr>
        <w:t xml:space="preserve"> and</w:t>
      </w:r>
      <w:r w:rsidR="37DC7D83" w:rsidRPr="00380B24">
        <w:rPr>
          <w:noProof/>
        </w:rPr>
        <w:t xml:space="preserve"> emerging technologies (21). </w:t>
      </w:r>
      <w:r w:rsidR="178B4C71" w:rsidRPr="00380B24">
        <w:rPr>
          <w:rFonts w:eastAsia="Calibri" w:cs="Arial"/>
          <w:noProof/>
        </w:rPr>
        <w:t>Stakeholders were involved in the preparation of these publications through workshops and studies. While thes</w:t>
      </w:r>
      <w:r w:rsidR="33C1F99F" w:rsidRPr="00380B24">
        <w:rPr>
          <w:rFonts w:eastAsia="Calibri" w:cs="Arial"/>
          <w:noProof/>
        </w:rPr>
        <w:t xml:space="preserve">e publications </w:t>
      </w:r>
      <w:r w:rsidR="178B4C71" w:rsidRPr="00380B24">
        <w:rPr>
          <w:rFonts w:eastAsia="Calibri" w:cs="Arial"/>
          <w:noProof/>
        </w:rPr>
        <w:t xml:space="preserve">were highly cited and appreciated for their independence and clarity, </w:t>
      </w:r>
      <w:r w:rsidR="667EA5B2" w:rsidRPr="00380B24">
        <w:rPr>
          <w:noProof/>
        </w:rPr>
        <w:t xml:space="preserve">many respondents noted in </w:t>
      </w:r>
      <w:r w:rsidR="00F041AB" w:rsidRPr="00380B24">
        <w:rPr>
          <w:noProof/>
        </w:rPr>
        <w:t xml:space="preserve">the </w:t>
      </w:r>
      <w:r w:rsidR="667EA5B2" w:rsidRPr="00380B24">
        <w:rPr>
          <w:noProof/>
        </w:rPr>
        <w:t>open-ended follow-up questions that these could be made more concise and practical</w:t>
      </w:r>
      <w:r w:rsidR="178B4C71" w:rsidRPr="00380B24">
        <w:rPr>
          <w:rFonts w:eastAsia="Calibri" w:cs="Arial"/>
          <w:noProof/>
        </w:rPr>
        <w:t xml:space="preserve">. </w:t>
      </w:r>
      <w:r w:rsidR="0423DAE7" w:rsidRPr="00380B24">
        <w:rPr>
          <w:noProof/>
        </w:rPr>
        <w:t xml:space="preserve">There was a clear call for </w:t>
      </w:r>
      <w:r w:rsidRPr="00380B24">
        <w:rPr>
          <w:noProof/>
        </w:rPr>
        <w:t>using</w:t>
      </w:r>
      <w:r w:rsidR="0423DAE7" w:rsidRPr="00380B24">
        <w:rPr>
          <w:noProof/>
        </w:rPr>
        <w:t xml:space="preserve"> summaries and visualisations</w:t>
      </w:r>
      <w:r w:rsidR="178B4C71" w:rsidRPr="00380B24">
        <w:rPr>
          <w:rFonts w:eastAsia="Calibri" w:cs="Arial"/>
          <w:noProof/>
        </w:rPr>
        <w:t xml:space="preserve"> </w:t>
      </w:r>
      <w:r w:rsidRPr="00380B24">
        <w:rPr>
          <w:rFonts w:eastAsia="Calibri" w:cs="Arial"/>
          <w:noProof/>
        </w:rPr>
        <w:t xml:space="preserve">more widely </w:t>
      </w:r>
      <w:r w:rsidR="178B4C71" w:rsidRPr="00380B24">
        <w:rPr>
          <w:rFonts w:eastAsia="Calibri" w:cs="Arial"/>
          <w:noProof/>
        </w:rPr>
        <w:t xml:space="preserve">to make </w:t>
      </w:r>
      <w:r w:rsidR="486C4348" w:rsidRPr="00380B24">
        <w:rPr>
          <w:rFonts w:eastAsia="Calibri" w:cs="Arial"/>
          <w:noProof/>
        </w:rPr>
        <w:t xml:space="preserve">key </w:t>
      </w:r>
      <w:r w:rsidR="178B4C71" w:rsidRPr="00380B24">
        <w:rPr>
          <w:rFonts w:eastAsia="Calibri" w:cs="Arial"/>
          <w:noProof/>
        </w:rPr>
        <w:t>information easier to</w:t>
      </w:r>
      <w:r w:rsidR="3DD60102" w:rsidRPr="00380B24">
        <w:rPr>
          <w:rFonts w:eastAsia="Calibri" w:cs="Arial"/>
          <w:noProof/>
        </w:rPr>
        <w:t xml:space="preserve"> identify</w:t>
      </w:r>
      <w:r w:rsidR="00F041AB" w:rsidRPr="00380B24">
        <w:rPr>
          <w:rFonts w:eastAsia="Calibri" w:cs="Arial"/>
          <w:noProof/>
        </w:rPr>
        <w:t xml:space="preserve">. </w:t>
      </w:r>
    </w:p>
    <w:p w14:paraId="72C5620E" w14:textId="62550E0B" w:rsidR="00E03DBB" w:rsidRPr="00380B24" w:rsidRDefault="2B5794E4" w:rsidP="5EE4E8B7">
      <w:pPr>
        <w:spacing w:line="240" w:lineRule="auto"/>
        <w:jc w:val="both"/>
        <w:rPr>
          <w:noProof/>
        </w:rPr>
      </w:pPr>
      <w:r w:rsidRPr="00380B24">
        <w:rPr>
          <w:noProof/>
        </w:rPr>
        <w:t xml:space="preserve">Supporting policy implementation is one of ENISA’s key tasks, as reinforced by the Cybersecurity Act. </w:t>
      </w:r>
      <w:r w:rsidR="00F041AB" w:rsidRPr="00380B24">
        <w:rPr>
          <w:noProof/>
        </w:rPr>
        <w:t>ENISA’s</w:t>
      </w:r>
      <w:r w:rsidRPr="00380B24">
        <w:rPr>
          <w:noProof/>
        </w:rPr>
        <w:t xml:space="preserve"> support </w:t>
      </w:r>
      <w:r w:rsidR="37DC7D83" w:rsidRPr="00380B24">
        <w:rPr>
          <w:noProof/>
        </w:rPr>
        <w:t xml:space="preserve">has contributed to </w:t>
      </w:r>
      <w:r w:rsidR="00F041AB" w:rsidRPr="00380B24">
        <w:rPr>
          <w:noProof/>
        </w:rPr>
        <w:t>its stakeholders adopting</w:t>
      </w:r>
      <w:r w:rsidR="37DC7D83" w:rsidRPr="00380B24">
        <w:rPr>
          <w:noProof/>
        </w:rPr>
        <w:t xml:space="preserve"> regulatory or policy changes and innovations. Respondents provided concrete examples, such as adopti</w:t>
      </w:r>
      <w:r w:rsidR="00F041AB" w:rsidRPr="00380B24">
        <w:rPr>
          <w:noProof/>
        </w:rPr>
        <w:t>ng</w:t>
      </w:r>
      <w:r w:rsidR="37DC7D83" w:rsidRPr="00380B24">
        <w:rPr>
          <w:noProof/>
        </w:rPr>
        <w:t xml:space="preserve"> structured threat communication protocols and us</w:t>
      </w:r>
      <w:r w:rsidR="00F041AB" w:rsidRPr="00380B24">
        <w:rPr>
          <w:noProof/>
        </w:rPr>
        <w:t>ing</w:t>
      </w:r>
      <w:r w:rsidR="37DC7D83" w:rsidRPr="00380B24">
        <w:rPr>
          <w:noProof/>
        </w:rPr>
        <w:t xml:space="preserve"> ENISA’s guidance </w:t>
      </w:r>
      <w:r w:rsidR="00F041AB" w:rsidRPr="00380B24">
        <w:rPr>
          <w:noProof/>
        </w:rPr>
        <w:t xml:space="preserve">on </w:t>
      </w:r>
      <w:r w:rsidR="37DC7D83" w:rsidRPr="00380B24">
        <w:rPr>
          <w:noProof/>
        </w:rPr>
        <w:t xml:space="preserve">implementing the NIS Directive to improve cybersecurity resilience. </w:t>
      </w:r>
      <w:r w:rsidR="6CCA4D95" w:rsidRPr="00380B24">
        <w:rPr>
          <w:noProof/>
        </w:rPr>
        <w:t>Respondents</w:t>
      </w:r>
      <w:r w:rsidR="4F013F7C" w:rsidRPr="00380B24">
        <w:rPr>
          <w:noProof/>
        </w:rPr>
        <w:t xml:space="preserve"> also</w:t>
      </w:r>
      <w:r w:rsidR="6F4EE842" w:rsidRPr="00380B24">
        <w:rPr>
          <w:noProof/>
        </w:rPr>
        <w:t xml:space="preserve"> underlined the</w:t>
      </w:r>
      <w:r w:rsidR="1EBFC979" w:rsidRPr="00380B24">
        <w:rPr>
          <w:rFonts w:eastAsia="Calibri" w:cs="Arial"/>
          <w:noProof/>
        </w:rPr>
        <w:t xml:space="preserve"> influence of ENISA</w:t>
      </w:r>
      <w:r w:rsidR="00A12133" w:rsidRPr="00380B24">
        <w:rPr>
          <w:rFonts w:eastAsia="Calibri" w:cs="Arial"/>
          <w:noProof/>
        </w:rPr>
        <w:t>’</w:t>
      </w:r>
      <w:r w:rsidR="1EBFC979" w:rsidRPr="00380B24">
        <w:rPr>
          <w:rFonts w:eastAsia="Calibri" w:cs="Arial"/>
          <w:noProof/>
        </w:rPr>
        <w:t>s frameworks on national cybersecurity certification schemes</w:t>
      </w:r>
      <w:r w:rsidR="08858A81" w:rsidRPr="00380B24">
        <w:rPr>
          <w:noProof/>
        </w:rPr>
        <w:t xml:space="preserve"> and</w:t>
      </w:r>
      <w:r w:rsidR="37DC7D83" w:rsidRPr="00380B24">
        <w:rPr>
          <w:noProof/>
        </w:rPr>
        <w:t xml:space="preserve"> </w:t>
      </w:r>
      <w:r w:rsidR="00F041AB" w:rsidRPr="00380B24">
        <w:rPr>
          <w:noProof/>
        </w:rPr>
        <w:t xml:space="preserve">the fact </w:t>
      </w:r>
      <w:r w:rsidR="37DC7D83" w:rsidRPr="00380B24">
        <w:rPr>
          <w:noProof/>
        </w:rPr>
        <w:t>that ENISA’s foresight activities helped anticipate future regulatory needs.</w:t>
      </w:r>
      <w:r w:rsidR="3578E8E9" w:rsidRPr="00380B24">
        <w:rPr>
          <w:noProof/>
        </w:rPr>
        <w:t xml:space="preserve"> </w:t>
      </w:r>
      <w:r w:rsidR="00F041AB" w:rsidRPr="00380B24">
        <w:rPr>
          <w:noProof/>
        </w:rPr>
        <w:t>O</w:t>
      </w:r>
      <w:r w:rsidR="3578E8E9" w:rsidRPr="00380B24">
        <w:rPr>
          <w:noProof/>
        </w:rPr>
        <w:t xml:space="preserve">ver 80% of </w:t>
      </w:r>
      <w:r w:rsidR="00F041AB" w:rsidRPr="00380B24">
        <w:rPr>
          <w:noProof/>
        </w:rPr>
        <w:t xml:space="preserve">ENISA’s </w:t>
      </w:r>
      <w:r w:rsidR="3578E8E9" w:rsidRPr="00380B24">
        <w:rPr>
          <w:noProof/>
        </w:rPr>
        <w:t xml:space="preserve">contribution </w:t>
      </w:r>
      <w:r w:rsidR="00F041AB" w:rsidRPr="00380B24">
        <w:rPr>
          <w:noProof/>
        </w:rPr>
        <w:t>was related to</w:t>
      </w:r>
      <w:r w:rsidR="3578E8E9" w:rsidRPr="00380B24">
        <w:rPr>
          <w:noProof/>
        </w:rPr>
        <w:t xml:space="preserve"> organising workshops and conferences.</w:t>
      </w:r>
      <w:r w:rsidR="103C83FD" w:rsidRPr="00380B24">
        <w:rPr>
          <w:noProof/>
        </w:rPr>
        <w:t xml:space="preserve"> </w:t>
      </w:r>
      <w:r w:rsidR="00F041AB" w:rsidRPr="00380B24">
        <w:rPr>
          <w:noProof/>
        </w:rPr>
        <w:t>However</w:t>
      </w:r>
      <w:r w:rsidR="103C83FD" w:rsidRPr="00380B24">
        <w:rPr>
          <w:noProof/>
        </w:rPr>
        <w:t xml:space="preserve">, according to survey results, only about half of </w:t>
      </w:r>
      <w:r w:rsidR="476DF3D8" w:rsidRPr="00380B24">
        <w:rPr>
          <w:noProof/>
        </w:rPr>
        <w:t xml:space="preserve">national authorities and companies </w:t>
      </w:r>
      <w:r w:rsidR="103C83FD" w:rsidRPr="00380B24">
        <w:rPr>
          <w:noProof/>
        </w:rPr>
        <w:t>consistently used ENISA’s outputs for policy</w:t>
      </w:r>
      <w:r w:rsidR="00F041AB" w:rsidRPr="00380B24">
        <w:rPr>
          <w:noProof/>
        </w:rPr>
        <w:t>-</w:t>
      </w:r>
      <w:r w:rsidR="103C83FD" w:rsidRPr="00380B24">
        <w:rPr>
          <w:noProof/>
        </w:rPr>
        <w:t xml:space="preserve"> or decision-making processes.</w:t>
      </w:r>
    </w:p>
    <w:p w14:paraId="7BE45A8A" w14:textId="79D1E52C" w:rsidR="00E76303" w:rsidRPr="00380B24" w:rsidRDefault="00E76303" w:rsidP="00E76303">
      <w:pPr>
        <w:pStyle w:val="Caption"/>
        <w:keepNext/>
        <w:jc w:val="both"/>
        <w:rPr>
          <w:noProof/>
        </w:rPr>
      </w:pPr>
      <w:bookmarkStart w:id="156" w:name="_Toc218702462"/>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000B5F1C" w:rsidRPr="00380B24">
        <w:rPr>
          <w:noProof/>
        </w:rPr>
        <w:t>1</w:t>
      </w:r>
      <w:r w:rsidRPr="00380B24">
        <w:rPr>
          <w:noProof/>
        </w:rPr>
        <w:fldChar w:fldCharType="end"/>
      </w:r>
      <w:r w:rsidRPr="00380B24">
        <w:rPr>
          <w:noProof/>
        </w:rPr>
        <w:t xml:space="preserve"> ENISA’s outputs in policy tasks</w:t>
      </w:r>
      <w:bookmarkEnd w:id="156"/>
    </w:p>
    <w:p w14:paraId="10815CF6" w14:textId="77777777" w:rsidR="00246437" w:rsidRPr="00380B24" w:rsidRDefault="00246437" w:rsidP="00246437">
      <w:pPr>
        <w:pStyle w:val="Body"/>
        <w:spacing w:after="0"/>
        <w:rPr>
          <w:rStyle w:val="SourceChar"/>
          <w:rFonts w:ascii="Times New Roman" w:hAnsi="Times New Roman"/>
          <w:lang w:val="en-GB"/>
        </w:rPr>
      </w:pPr>
      <w:r w:rsidRPr="00380B24">
        <w:rPr>
          <w:rFonts w:ascii="Times New Roman" w:hAnsi="Times New Roman"/>
          <w:lang w:eastAsia="en-GB"/>
        </w:rPr>
        <w:drawing>
          <wp:inline distT="0" distB="0" distL="0" distR="0" wp14:anchorId="7208DC44" wp14:editId="21F760F6">
            <wp:extent cx="5472000" cy="2466975"/>
            <wp:effectExtent l="0" t="0" r="14605" b="9525"/>
            <wp:docPr id="370258256" name="Chart 2"/>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r w:rsidR="550FEB6D" w:rsidRPr="00380B24">
        <w:rPr>
          <w:rStyle w:val="SourceChar"/>
          <w:rFonts w:ascii="Times New Roman" w:hAnsi="Times New Roman"/>
          <w:lang w:val="en-GB"/>
        </w:rPr>
        <w:t xml:space="preserve"> </w:t>
      </w:r>
    </w:p>
    <w:p w14:paraId="4DD7FCC4" w14:textId="41A37713" w:rsidR="00246437" w:rsidRPr="00380B24" w:rsidRDefault="00246437" w:rsidP="001C333D">
      <w:pPr>
        <w:pStyle w:val="FootnoteText"/>
        <w:rPr>
          <w:rStyle w:val="SourceChar"/>
          <w:rFonts w:ascii="Times New Roman" w:hAnsi="Times New Roman"/>
          <w:noProof/>
          <w:lang w:val="en-GB"/>
        </w:rPr>
      </w:pPr>
      <w:r w:rsidRPr="00380B24">
        <w:rPr>
          <w:rStyle w:val="SourceChar"/>
          <w:rFonts w:ascii="Times New Roman" w:hAnsi="Times New Roman"/>
          <w:noProof/>
          <w:lang w:val="en-GB"/>
        </w:rPr>
        <w:t>Source:</w:t>
      </w:r>
      <w:r w:rsidR="00217C09" w:rsidRPr="00380B24">
        <w:rPr>
          <w:rStyle w:val="SourceChar"/>
          <w:rFonts w:ascii="Times New Roman" w:hAnsi="Times New Roman"/>
          <w:noProof/>
          <w:lang w:val="en-GB"/>
        </w:rPr>
        <w:t xml:space="preserve"> PPMI, Intellera Consulting and PwC (2024). Study to support the evaluation of the European Union Agency for Cybersecurity (ENISA) and the European Cybersecurity Certification Framework – Final Report. </w:t>
      </w:r>
      <w:r w:rsidR="00F041AB" w:rsidRPr="00380B24">
        <w:rPr>
          <w:rStyle w:val="SourceChar"/>
          <w:rFonts w:ascii="Times New Roman" w:hAnsi="Times New Roman"/>
          <w:noProof/>
          <w:lang w:val="en-GB"/>
        </w:rPr>
        <w:t>S</w:t>
      </w:r>
      <w:r w:rsidRPr="00380B24">
        <w:rPr>
          <w:rStyle w:val="SourceChar"/>
          <w:rFonts w:ascii="Times New Roman" w:hAnsi="Times New Roman"/>
          <w:noProof/>
          <w:lang w:val="en-GB"/>
        </w:rPr>
        <w:t xml:space="preserve">urvey of stakeholders, question 21 </w:t>
      </w:r>
      <w:r w:rsidR="00A12133" w:rsidRPr="00380B24">
        <w:rPr>
          <w:rStyle w:val="SourceChar"/>
          <w:rFonts w:ascii="Times New Roman" w:hAnsi="Times New Roman"/>
          <w:noProof/>
          <w:lang w:val="en-GB"/>
        </w:rPr>
        <w:t>‘</w:t>
      </w:r>
      <w:r w:rsidRPr="00380B24">
        <w:rPr>
          <w:rStyle w:val="SourceChar"/>
          <w:rFonts w:ascii="Times New Roman" w:hAnsi="Times New Roman"/>
          <w:noProof/>
          <w:lang w:val="en-GB"/>
        </w:rPr>
        <w:t>Please indicate to which extent ENISA’s activities and outputs contributed to the following aspects? My organisation uses ENISA’s outputs in its policy</w:t>
      </w:r>
      <w:r w:rsidR="003E4572" w:rsidRPr="00380B24">
        <w:rPr>
          <w:rStyle w:val="SourceChar"/>
          <w:rFonts w:ascii="Times New Roman" w:hAnsi="Times New Roman"/>
          <w:noProof/>
          <w:lang w:val="en-GB"/>
        </w:rPr>
        <w:t xml:space="preserve"> and</w:t>
      </w:r>
      <w:r w:rsidRPr="00380B24">
        <w:rPr>
          <w:rStyle w:val="SourceChar"/>
          <w:rFonts w:ascii="Times New Roman" w:hAnsi="Times New Roman"/>
          <w:noProof/>
          <w:lang w:val="en-GB"/>
        </w:rPr>
        <w:t xml:space="preserve"> or decision-making processes</w:t>
      </w:r>
      <w:r w:rsidR="00A12133" w:rsidRPr="00380B24">
        <w:rPr>
          <w:rStyle w:val="SourceChar"/>
          <w:rFonts w:ascii="Times New Roman" w:hAnsi="Times New Roman"/>
          <w:noProof/>
          <w:lang w:val="en-GB"/>
        </w:rPr>
        <w:t>’</w:t>
      </w:r>
      <w:r w:rsidRPr="00380B24">
        <w:rPr>
          <w:rStyle w:val="SourceChar"/>
          <w:rFonts w:ascii="Times New Roman" w:hAnsi="Times New Roman"/>
          <w:noProof/>
          <w:lang w:val="en-GB"/>
        </w:rPr>
        <w:t>.</w:t>
      </w:r>
    </w:p>
    <w:p w14:paraId="448E84F2" w14:textId="0A779B21" w:rsidR="75F80C12" w:rsidRPr="00380B24" w:rsidRDefault="00995A46" w:rsidP="5EE4E8B7">
      <w:pPr>
        <w:spacing w:line="240" w:lineRule="auto"/>
        <w:jc w:val="both"/>
        <w:rPr>
          <w:rFonts w:eastAsia="Calibri" w:cs="Times New Roman"/>
          <w:noProof/>
        </w:rPr>
      </w:pPr>
      <w:r w:rsidRPr="00380B24">
        <w:rPr>
          <w:rFonts w:cs="Times New Roman"/>
          <w:noProof/>
        </w:rPr>
        <w:t xml:space="preserve">The consultation results also show </w:t>
      </w:r>
      <w:r w:rsidR="59D1E22B" w:rsidRPr="00380B24">
        <w:rPr>
          <w:rFonts w:cs="Times New Roman"/>
          <w:noProof/>
        </w:rPr>
        <w:t>ENISA’s effectiveness in supporting Member States through the Cybersecurity Support Action. 58</w:t>
      </w:r>
      <w:r w:rsidR="00B3449C" w:rsidRPr="00380B24">
        <w:rPr>
          <w:rFonts w:cs="Times New Roman"/>
          <w:noProof/>
        </w:rPr>
        <w:t> </w:t>
      </w:r>
      <w:r w:rsidR="0C09065C" w:rsidRPr="00380B24">
        <w:rPr>
          <w:rFonts w:cs="Times New Roman"/>
          <w:noProof/>
        </w:rPr>
        <w:t>%</w:t>
      </w:r>
      <w:r w:rsidR="59D1E22B" w:rsidRPr="00380B24">
        <w:rPr>
          <w:rFonts w:cs="Times New Roman"/>
          <w:noProof/>
        </w:rPr>
        <w:t xml:space="preserve"> of all stakeholders agreed that ENISA effective</w:t>
      </w:r>
      <w:r w:rsidRPr="00380B24">
        <w:rPr>
          <w:rFonts w:cs="Times New Roman"/>
          <w:noProof/>
        </w:rPr>
        <w:t>ly</w:t>
      </w:r>
      <w:r w:rsidR="59D1E22B" w:rsidRPr="00380B24">
        <w:rPr>
          <w:rFonts w:cs="Times New Roman"/>
          <w:noProof/>
        </w:rPr>
        <w:t xml:space="preserve"> support</w:t>
      </w:r>
      <w:r w:rsidRPr="00380B24">
        <w:rPr>
          <w:rFonts w:cs="Times New Roman"/>
          <w:noProof/>
        </w:rPr>
        <w:t>ed</w:t>
      </w:r>
      <w:r w:rsidR="59D1E22B" w:rsidRPr="00380B24">
        <w:rPr>
          <w:rFonts w:cs="Times New Roman"/>
          <w:noProof/>
        </w:rPr>
        <w:t xml:space="preserve"> Member States in preventing and responding to cyberattacks through th</w:t>
      </w:r>
      <w:r w:rsidRPr="00380B24">
        <w:rPr>
          <w:rFonts w:cs="Times New Roman"/>
          <w:noProof/>
        </w:rPr>
        <w:t>at</w:t>
      </w:r>
      <w:r w:rsidR="59D1E22B" w:rsidRPr="00380B24">
        <w:rPr>
          <w:rFonts w:cs="Times New Roman"/>
          <w:noProof/>
        </w:rPr>
        <w:t xml:space="preserve"> Action, with no notable differences between various stakeholder groups. However, the consultation also revealed that 44</w:t>
      </w:r>
      <w:r w:rsidR="0C09065C" w:rsidRPr="00380B24">
        <w:rPr>
          <w:rFonts w:cs="Times New Roman"/>
          <w:noProof/>
        </w:rPr>
        <w:t>%</w:t>
      </w:r>
      <w:r w:rsidR="59D1E22B" w:rsidRPr="00380B24">
        <w:rPr>
          <w:rFonts w:cs="Times New Roman"/>
          <w:noProof/>
        </w:rPr>
        <w:t xml:space="preserve"> of survey respondents </w:t>
      </w:r>
      <w:r w:rsidRPr="00380B24">
        <w:rPr>
          <w:rFonts w:cs="Times New Roman"/>
          <w:noProof/>
        </w:rPr>
        <w:t>were unable to</w:t>
      </w:r>
      <w:r w:rsidR="59D1E22B" w:rsidRPr="00380B24">
        <w:rPr>
          <w:rFonts w:cs="Times New Roman"/>
          <w:noProof/>
        </w:rPr>
        <w:t xml:space="preserve"> </w:t>
      </w:r>
      <w:r w:rsidR="673519E2" w:rsidRPr="00380B24">
        <w:rPr>
          <w:rFonts w:cs="Times New Roman"/>
          <w:noProof/>
        </w:rPr>
        <w:t>assess</w:t>
      </w:r>
      <w:r w:rsidR="59D1E22B" w:rsidRPr="00380B24">
        <w:rPr>
          <w:rFonts w:cs="Times New Roman"/>
          <w:noProof/>
        </w:rPr>
        <w:t xml:space="preserve"> the usefulness of the Action, indicating </w:t>
      </w:r>
      <w:r w:rsidRPr="00380B24">
        <w:rPr>
          <w:rFonts w:eastAsia="Calibri" w:cs="Times New Roman"/>
          <w:noProof/>
        </w:rPr>
        <w:t>that</w:t>
      </w:r>
      <w:r w:rsidR="79F81238" w:rsidRPr="00380B24">
        <w:rPr>
          <w:rFonts w:eastAsia="Calibri" w:cs="Times New Roman"/>
          <w:noProof/>
        </w:rPr>
        <w:t xml:space="preserve"> </w:t>
      </w:r>
      <w:r w:rsidRPr="00380B24">
        <w:rPr>
          <w:rFonts w:eastAsia="Calibri" w:cs="Times New Roman"/>
          <w:noProof/>
        </w:rPr>
        <w:t>the</w:t>
      </w:r>
      <w:r w:rsidR="79F81238" w:rsidRPr="00380B24">
        <w:rPr>
          <w:rFonts w:eastAsia="Calibri" w:cs="Times New Roman"/>
          <w:noProof/>
        </w:rPr>
        <w:t xml:space="preserve"> visibility </w:t>
      </w:r>
      <w:r w:rsidRPr="00380B24">
        <w:rPr>
          <w:rFonts w:eastAsia="Calibri" w:cs="Times New Roman"/>
          <w:noProof/>
        </w:rPr>
        <w:t>of the Action needed to be improved</w:t>
      </w:r>
      <w:r w:rsidR="79F81238" w:rsidRPr="00380B24">
        <w:rPr>
          <w:rFonts w:eastAsia="Calibri" w:cs="Times New Roman"/>
          <w:noProof/>
        </w:rPr>
        <w:t>.</w:t>
      </w:r>
    </w:p>
    <w:p w14:paraId="60484686" w14:textId="6D53BA57" w:rsidR="002C4E97" w:rsidRPr="00380B24" w:rsidRDefault="002C4E97" w:rsidP="002C4E97">
      <w:pPr>
        <w:pStyle w:val="Caption"/>
        <w:keepNext/>
        <w:jc w:val="both"/>
        <w:rPr>
          <w:noProof/>
        </w:rPr>
      </w:pPr>
      <w:bookmarkStart w:id="157" w:name="_Toc218702463"/>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000B5F1C" w:rsidRPr="00380B24">
        <w:rPr>
          <w:noProof/>
        </w:rPr>
        <w:t>2</w:t>
      </w:r>
      <w:r w:rsidRPr="00380B24">
        <w:rPr>
          <w:noProof/>
        </w:rPr>
        <w:fldChar w:fldCharType="end"/>
      </w:r>
      <w:r w:rsidRPr="00380B24">
        <w:rPr>
          <w:noProof/>
        </w:rPr>
        <w:t xml:space="preserve"> The Cybersecurity Support Action’s support to Member States in preventing and responding to cyber attacks</w:t>
      </w:r>
      <w:bookmarkEnd w:id="157"/>
    </w:p>
    <w:p w14:paraId="6BA067AE" w14:textId="77777777" w:rsidR="00744436" w:rsidRPr="00380B24" w:rsidRDefault="00744436" w:rsidP="001C333D">
      <w:pPr>
        <w:spacing w:after="0" w:line="240" w:lineRule="auto"/>
        <w:jc w:val="both"/>
        <w:rPr>
          <w:rFonts w:cs="Times New Roman"/>
          <w:noProof/>
        </w:rPr>
      </w:pPr>
      <w:r w:rsidRPr="00380B24">
        <w:rPr>
          <w:rFonts w:cs="Times New Roman"/>
          <w:noProof/>
          <w:lang w:eastAsia="en-GB"/>
        </w:rPr>
        <w:drawing>
          <wp:inline distT="0" distB="0" distL="0" distR="0" wp14:anchorId="07A4424C" wp14:editId="173C43A3">
            <wp:extent cx="5472000" cy="2438400"/>
            <wp:effectExtent l="0" t="0" r="14605" b="0"/>
            <wp:docPr id="519511533" name="Chart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03B66744" w14:textId="1D87789F" w:rsidR="00744436" w:rsidRPr="00380B24" w:rsidRDefault="00744436" w:rsidP="00744436">
      <w:pPr>
        <w:pStyle w:val="Body"/>
        <w:rPr>
          <w:rFonts w:ascii="Times New Roman" w:hAnsi="Times New Roman"/>
          <w:b/>
          <w:bCs/>
          <w:lang w:eastAsia="ja-JP"/>
        </w:rPr>
      </w:pPr>
      <w:r w:rsidRPr="00380B24">
        <w:rPr>
          <w:rStyle w:val="SourceChar"/>
          <w:rFonts w:ascii="Times New Roman" w:hAnsi="Times New Roman"/>
          <w:lang w:val="en-GB"/>
        </w:rPr>
        <w:t>Source:</w:t>
      </w:r>
      <w:r w:rsidR="00217C09" w:rsidRPr="00380B24">
        <w:rPr>
          <w:rStyle w:val="SourceChar"/>
          <w:rFonts w:ascii="Times New Roman" w:hAnsi="Times New Roman"/>
          <w:lang w:val="en-GB"/>
        </w:rPr>
        <w:t xml:space="preserve"> PPMI, Intellera Consulting and PwC (2024). Study to support the evaluation of the European Union Agency for Cybersecurity (ENISA) and the European Cybersecurity Certification Framework – Final Report</w:t>
      </w:r>
      <w:r w:rsidR="00995A46" w:rsidRPr="00380B24">
        <w:rPr>
          <w:rStyle w:val="SourceChar"/>
          <w:rFonts w:ascii="Times New Roman" w:hAnsi="Times New Roman"/>
          <w:lang w:val="en-GB"/>
        </w:rPr>
        <w:t>. S</w:t>
      </w:r>
      <w:r w:rsidRPr="00380B24">
        <w:rPr>
          <w:rStyle w:val="SourceChar"/>
          <w:rFonts w:ascii="Times New Roman" w:hAnsi="Times New Roman"/>
          <w:lang w:val="en-GB"/>
        </w:rPr>
        <w:t xml:space="preserve">urvey of stakeholders, question 25 </w:t>
      </w:r>
      <w:r w:rsidR="00A12133" w:rsidRPr="00380B24">
        <w:rPr>
          <w:rStyle w:val="SourceChar"/>
          <w:rFonts w:ascii="Times New Roman" w:hAnsi="Times New Roman"/>
          <w:lang w:val="en-GB"/>
        </w:rPr>
        <w:t>‘</w:t>
      </w:r>
      <w:r w:rsidRPr="00380B24">
        <w:rPr>
          <w:rStyle w:val="SourceChar"/>
          <w:rFonts w:ascii="Times New Roman" w:hAnsi="Times New Roman"/>
          <w:lang w:val="en-GB"/>
        </w:rPr>
        <w:t>In your opinion, to which extent has the ENISA Cybersecurity Support Action been effective in supporting EU member states in preventing and responding to cyberattacks?</w:t>
      </w:r>
      <w:r w:rsidR="00A12133" w:rsidRPr="00380B24">
        <w:rPr>
          <w:rStyle w:val="SourceChar"/>
          <w:rFonts w:ascii="Times New Roman" w:hAnsi="Times New Roman"/>
          <w:lang w:val="en-GB"/>
        </w:rPr>
        <w:t>’</w:t>
      </w:r>
    </w:p>
    <w:p w14:paraId="62306E2B" w14:textId="1E5A9886" w:rsidR="532C3793" w:rsidRPr="00380B24" w:rsidRDefault="01F3D47C" w:rsidP="33BD9402">
      <w:pPr>
        <w:spacing w:line="240" w:lineRule="auto"/>
        <w:jc w:val="both"/>
        <w:rPr>
          <w:rFonts w:cs="Times New Roman"/>
          <w:noProof/>
        </w:rPr>
      </w:pPr>
      <w:r w:rsidRPr="00380B24">
        <w:rPr>
          <w:rFonts w:cs="Times New Roman"/>
          <w:noProof/>
        </w:rPr>
        <w:t xml:space="preserve">In summary, while stakeholder satisfaction with ENISA’s approach and activities is generally positive, given its valuable outputs and role as a centre of expertise in cybersecurity, there are areas where its relevance can be significantly </w:t>
      </w:r>
      <w:r w:rsidR="00995A46" w:rsidRPr="00380B24">
        <w:rPr>
          <w:rFonts w:cs="Times New Roman"/>
          <w:noProof/>
        </w:rPr>
        <w:t>improved</w:t>
      </w:r>
      <w:r w:rsidRPr="00380B24">
        <w:rPr>
          <w:rFonts w:cs="Times New Roman"/>
          <w:noProof/>
        </w:rPr>
        <w:t xml:space="preserve">. </w:t>
      </w:r>
      <w:r w:rsidR="00995A46" w:rsidRPr="00380B24">
        <w:rPr>
          <w:rFonts w:cs="Times New Roman"/>
          <w:noProof/>
        </w:rPr>
        <w:t>ENISA’s</w:t>
      </w:r>
      <w:r w:rsidRPr="00380B24">
        <w:rPr>
          <w:rFonts w:cs="Times New Roman"/>
          <w:noProof/>
        </w:rPr>
        <w:t xml:space="preserve"> contributions to policy </w:t>
      </w:r>
      <w:r w:rsidR="7B492570" w:rsidRPr="00380B24">
        <w:rPr>
          <w:rFonts w:cs="Times New Roman"/>
          <w:noProof/>
        </w:rPr>
        <w:t>implementation</w:t>
      </w:r>
      <w:r w:rsidRPr="00380B24">
        <w:rPr>
          <w:rFonts w:cs="Times New Roman"/>
          <w:noProof/>
        </w:rPr>
        <w:t xml:space="preserve"> and capacity building are appreciated by stakeholders, although there are clear </w:t>
      </w:r>
      <w:r w:rsidR="00995A46" w:rsidRPr="00380B24">
        <w:rPr>
          <w:rFonts w:cs="Times New Roman"/>
          <w:noProof/>
        </w:rPr>
        <w:t xml:space="preserve">opportunities for </w:t>
      </w:r>
      <w:r w:rsidRPr="00380B24">
        <w:rPr>
          <w:rFonts w:cs="Times New Roman"/>
          <w:noProof/>
        </w:rPr>
        <w:t xml:space="preserve">improvement in communication, stakeholder engagement and resource allocation.  </w:t>
      </w:r>
    </w:p>
    <w:p w14:paraId="7D9EE95C" w14:textId="513C3FD5" w:rsidR="000D6D0E" w:rsidRPr="00380B24" w:rsidRDefault="640D1D3C" w:rsidP="001C333D">
      <w:pPr>
        <w:spacing w:line="240" w:lineRule="auto"/>
        <w:jc w:val="both"/>
        <w:rPr>
          <w:rFonts w:cs="Times New Roman"/>
          <w:b/>
          <w:noProof/>
        </w:rPr>
      </w:pPr>
      <w:r w:rsidRPr="00380B24">
        <w:rPr>
          <w:rFonts w:cs="Times New Roman"/>
          <w:b/>
          <w:bCs/>
          <w:noProof/>
        </w:rPr>
        <w:t>Efficiency</w:t>
      </w:r>
    </w:p>
    <w:p w14:paraId="742E0C51" w14:textId="3A7DAFFC" w:rsidR="0BB8D4DE" w:rsidRPr="00380B24" w:rsidRDefault="511CD016" w:rsidP="5EE4E8B7">
      <w:pPr>
        <w:spacing w:line="240" w:lineRule="auto"/>
        <w:jc w:val="both"/>
        <w:rPr>
          <w:rFonts w:eastAsia="Calibri" w:cs="Times New Roman"/>
          <w:noProof/>
          <w:color w:val="000000" w:themeColor="text1"/>
        </w:rPr>
      </w:pPr>
      <w:r w:rsidRPr="00380B24">
        <w:rPr>
          <w:rFonts w:eastAsia="Calibri" w:cs="Times New Roman"/>
          <w:noProof/>
          <w:color w:val="000000" w:themeColor="text1"/>
        </w:rPr>
        <w:t xml:space="preserve">During the </w:t>
      </w:r>
      <w:r w:rsidR="04D1E894" w:rsidRPr="00380B24">
        <w:rPr>
          <w:rFonts w:eastAsia="Calibri" w:cs="Times New Roman"/>
          <w:noProof/>
          <w:color w:val="000000" w:themeColor="text1"/>
        </w:rPr>
        <w:t>2017-20</w:t>
      </w:r>
      <w:r w:rsidR="3D1E0198" w:rsidRPr="00380B24">
        <w:rPr>
          <w:rFonts w:eastAsia="Calibri" w:cs="Times New Roman"/>
          <w:noProof/>
          <w:color w:val="000000" w:themeColor="text1"/>
        </w:rPr>
        <w:t xml:space="preserve">23 </w:t>
      </w:r>
      <w:r w:rsidRPr="00380B24">
        <w:rPr>
          <w:rFonts w:eastAsia="Calibri" w:cs="Times New Roman"/>
          <w:noProof/>
          <w:color w:val="000000" w:themeColor="text1"/>
        </w:rPr>
        <w:t>evaluation period</w:t>
      </w:r>
      <w:r w:rsidR="0038332B" w:rsidRPr="00380B24">
        <w:rPr>
          <w:rFonts w:eastAsia="Calibri" w:cs="Times New Roman"/>
          <w:noProof/>
          <w:color w:val="000000" w:themeColor="text1"/>
        </w:rPr>
        <w:t>,</w:t>
      </w:r>
      <w:r w:rsidR="2B837EBB" w:rsidRPr="00380B24">
        <w:rPr>
          <w:rFonts w:eastAsia="Calibri" w:cs="Times New Roman"/>
          <w:noProof/>
          <w:color w:val="000000" w:themeColor="text1"/>
        </w:rPr>
        <w:t xml:space="preserve"> </w:t>
      </w:r>
      <w:r w:rsidR="7DE5D0BE" w:rsidRPr="00380B24">
        <w:rPr>
          <w:rFonts w:eastAsia="Calibri" w:cs="Times New Roman"/>
          <w:noProof/>
          <w:color w:val="000000" w:themeColor="text1"/>
        </w:rPr>
        <w:t xml:space="preserve">stakeholders </w:t>
      </w:r>
      <w:r w:rsidR="0038332B" w:rsidRPr="00380B24">
        <w:rPr>
          <w:rFonts w:eastAsia="Calibri" w:cs="Times New Roman"/>
          <w:noProof/>
          <w:color w:val="000000" w:themeColor="text1"/>
        </w:rPr>
        <w:t>were enthusiastic about</w:t>
      </w:r>
      <w:r w:rsidR="7DE5D0BE" w:rsidRPr="00380B24">
        <w:rPr>
          <w:rFonts w:eastAsia="Calibri" w:cs="Times New Roman"/>
          <w:noProof/>
          <w:color w:val="000000" w:themeColor="text1"/>
        </w:rPr>
        <w:t xml:space="preserve"> ENISA</w:t>
      </w:r>
      <w:r w:rsidR="00A12133" w:rsidRPr="00380B24">
        <w:rPr>
          <w:rFonts w:eastAsia="Calibri" w:cs="Times New Roman"/>
          <w:noProof/>
          <w:color w:val="000000" w:themeColor="text1"/>
        </w:rPr>
        <w:t>’</w:t>
      </w:r>
      <w:r w:rsidR="7DE5D0BE" w:rsidRPr="00380B24">
        <w:rPr>
          <w:rFonts w:eastAsia="Calibri" w:cs="Times New Roman"/>
          <w:noProof/>
          <w:color w:val="000000" w:themeColor="text1"/>
        </w:rPr>
        <w:t xml:space="preserve">s performance, praising </w:t>
      </w:r>
      <w:r w:rsidR="00FD483B" w:rsidRPr="00380B24">
        <w:rPr>
          <w:rFonts w:eastAsia="Calibri" w:cs="Times New Roman"/>
          <w:noProof/>
          <w:color w:val="000000" w:themeColor="text1"/>
        </w:rPr>
        <w:t>it</w:t>
      </w:r>
      <w:r w:rsidR="7DE5D0BE" w:rsidRPr="00380B24">
        <w:rPr>
          <w:rFonts w:eastAsia="Calibri" w:cs="Times New Roman"/>
          <w:noProof/>
          <w:color w:val="000000" w:themeColor="text1"/>
        </w:rPr>
        <w:t xml:space="preserve"> for successfully delivering its outputs even during periods of high workload, and recognising its operations as mostly efficient under its existing governance structure.</w:t>
      </w:r>
      <w:r w:rsidR="04D1E894" w:rsidRPr="00380B24">
        <w:rPr>
          <w:rFonts w:eastAsia="Calibri" w:cs="Times New Roman"/>
          <w:noProof/>
          <w:color w:val="000000" w:themeColor="text1"/>
        </w:rPr>
        <w:t xml:space="preserve"> </w:t>
      </w:r>
      <w:r w:rsidRPr="00380B24">
        <w:rPr>
          <w:rFonts w:eastAsia="Calibri" w:cs="Times New Roman"/>
          <w:noProof/>
          <w:color w:val="000000" w:themeColor="text1"/>
        </w:rPr>
        <w:t xml:space="preserve">Despite this, the evaluation and survey highlighted several key areas where </w:t>
      </w:r>
      <w:r w:rsidR="3D1E0198" w:rsidRPr="00380B24">
        <w:rPr>
          <w:rFonts w:eastAsia="Calibri" w:cs="Times New Roman"/>
          <w:noProof/>
          <w:color w:val="000000" w:themeColor="text1"/>
        </w:rPr>
        <w:t xml:space="preserve">stakeholders found that </w:t>
      </w:r>
      <w:r w:rsidRPr="00380B24">
        <w:rPr>
          <w:rFonts w:eastAsia="Calibri" w:cs="Times New Roman"/>
          <w:noProof/>
          <w:color w:val="000000" w:themeColor="text1"/>
        </w:rPr>
        <w:t xml:space="preserve">ENISA </w:t>
      </w:r>
      <w:r w:rsidR="3D1E0198" w:rsidRPr="00380B24">
        <w:rPr>
          <w:rFonts w:eastAsia="Calibri" w:cs="Times New Roman"/>
          <w:noProof/>
          <w:color w:val="000000" w:themeColor="text1"/>
        </w:rPr>
        <w:t xml:space="preserve">still </w:t>
      </w:r>
      <w:r w:rsidRPr="00380B24">
        <w:rPr>
          <w:rFonts w:eastAsia="Calibri" w:cs="Times New Roman"/>
          <w:noProof/>
          <w:color w:val="000000" w:themeColor="text1"/>
        </w:rPr>
        <w:t>ha</w:t>
      </w:r>
      <w:r w:rsidR="002101F4" w:rsidRPr="00380B24">
        <w:rPr>
          <w:rFonts w:eastAsia="Calibri" w:cs="Times New Roman"/>
          <w:noProof/>
          <w:color w:val="000000" w:themeColor="text1"/>
        </w:rPr>
        <w:t>d</w:t>
      </w:r>
      <w:r w:rsidRPr="00380B24">
        <w:rPr>
          <w:rFonts w:eastAsia="Calibri" w:cs="Times New Roman"/>
          <w:noProof/>
          <w:color w:val="000000" w:themeColor="text1"/>
        </w:rPr>
        <w:t xml:space="preserve"> room to </w:t>
      </w:r>
      <w:r w:rsidR="00FD483B" w:rsidRPr="00380B24">
        <w:rPr>
          <w:rFonts w:eastAsia="Calibri" w:cs="Times New Roman"/>
          <w:noProof/>
          <w:color w:val="000000" w:themeColor="text1"/>
        </w:rPr>
        <w:t>become more efficient</w:t>
      </w:r>
      <w:r w:rsidRPr="00380B24">
        <w:rPr>
          <w:rFonts w:eastAsia="Calibri" w:cs="Times New Roman"/>
          <w:noProof/>
          <w:color w:val="000000" w:themeColor="text1"/>
        </w:rPr>
        <w:t>.</w:t>
      </w:r>
      <w:r w:rsidR="0141A2D0" w:rsidRPr="00380B24">
        <w:rPr>
          <w:rFonts w:eastAsia="Calibri" w:cs="Times New Roman"/>
          <w:noProof/>
          <w:color w:val="000000" w:themeColor="text1"/>
        </w:rPr>
        <w:t xml:space="preserve"> </w:t>
      </w:r>
    </w:p>
    <w:p w14:paraId="761AED93" w14:textId="4D4C55CF" w:rsidR="0032185B" w:rsidRPr="00380B24" w:rsidRDefault="5F026D4D" w:rsidP="0032185B">
      <w:pPr>
        <w:spacing w:line="240" w:lineRule="auto"/>
        <w:jc w:val="both"/>
        <w:rPr>
          <w:rFonts w:cs="Times New Roman"/>
          <w:noProof/>
        </w:rPr>
      </w:pPr>
      <w:r w:rsidRPr="00380B24">
        <w:rPr>
          <w:rFonts w:cs="Times New Roman"/>
          <w:noProof/>
        </w:rPr>
        <w:t>R</w:t>
      </w:r>
      <w:r w:rsidR="109B2B5F" w:rsidRPr="00380B24">
        <w:rPr>
          <w:rFonts w:cs="Times New Roman"/>
          <w:noProof/>
        </w:rPr>
        <w:t xml:space="preserve">esponses to open-ended questions showed that some stakeholders </w:t>
      </w:r>
      <w:r w:rsidR="002101F4" w:rsidRPr="00380B24">
        <w:rPr>
          <w:rFonts w:cs="Times New Roman"/>
          <w:noProof/>
        </w:rPr>
        <w:t xml:space="preserve">were </w:t>
      </w:r>
      <w:r w:rsidR="109B2B5F" w:rsidRPr="00380B24">
        <w:rPr>
          <w:rFonts w:cs="Times New Roman"/>
          <w:noProof/>
        </w:rPr>
        <w:t>confused about ENISA’s role within the EU’s cybersecurity framework. Notably, 28% of</w:t>
      </w:r>
      <w:r w:rsidR="002101F4" w:rsidRPr="00380B24">
        <w:rPr>
          <w:rFonts w:cs="Times New Roman"/>
          <w:noProof/>
        </w:rPr>
        <w:t xml:space="preserve"> the</w:t>
      </w:r>
      <w:r w:rsidR="109B2B5F" w:rsidRPr="00380B24">
        <w:rPr>
          <w:rFonts w:cs="Times New Roman"/>
          <w:noProof/>
        </w:rPr>
        <w:t xml:space="preserve"> respondents </w:t>
      </w:r>
      <w:r w:rsidR="00587632" w:rsidRPr="00380B24">
        <w:rPr>
          <w:rFonts w:cs="Times New Roman"/>
          <w:noProof/>
        </w:rPr>
        <w:t xml:space="preserve">surveyed </w:t>
      </w:r>
      <w:r w:rsidR="109B2B5F" w:rsidRPr="00380B24">
        <w:rPr>
          <w:rFonts w:cs="Times New Roman"/>
          <w:noProof/>
        </w:rPr>
        <w:t xml:space="preserve">were more restrained </w:t>
      </w:r>
      <w:r w:rsidR="00AD6419" w:rsidRPr="00380B24">
        <w:rPr>
          <w:rFonts w:cs="Times New Roman"/>
          <w:noProof/>
        </w:rPr>
        <w:t xml:space="preserve">with regard to </w:t>
      </w:r>
      <w:r w:rsidR="109B2B5F" w:rsidRPr="00380B24">
        <w:rPr>
          <w:rFonts w:cs="Times New Roman"/>
          <w:noProof/>
        </w:rPr>
        <w:t xml:space="preserve">seeing ENISA as the centre of expertise on cybersecurity. </w:t>
      </w:r>
      <w:r w:rsidR="002101F4" w:rsidRPr="00380B24">
        <w:rPr>
          <w:rFonts w:cs="Times New Roman"/>
          <w:noProof/>
        </w:rPr>
        <w:t xml:space="preserve">They </w:t>
      </w:r>
      <w:r w:rsidR="4FA02E00" w:rsidRPr="00380B24">
        <w:rPr>
          <w:rFonts w:cs="Times New Roman"/>
          <w:noProof/>
        </w:rPr>
        <w:t>noted that the lack of a more effective communication system jeopardises ENISA’s standing as the centre of expertise</w:t>
      </w:r>
      <w:r w:rsidR="00C97930" w:rsidRPr="00380B24">
        <w:rPr>
          <w:rFonts w:cs="Times New Roman"/>
          <w:noProof/>
        </w:rPr>
        <w:t xml:space="preserve"> and</w:t>
      </w:r>
      <w:r w:rsidR="4FA02E00" w:rsidRPr="00380B24">
        <w:rPr>
          <w:rFonts w:cs="Times New Roman"/>
          <w:noProof/>
        </w:rPr>
        <w:t xml:space="preserve"> that the complicated structure of ENISA’s website </w:t>
      </w:r>
      <w:r w:rsidR="000E66DD" w:rsidRPr="00380B24">
        <w:rPr>
          <w:rFonts w:cs="Times New Roman"/>
          <w:noProof/>
        </w:rPr>
        <w:t>prevented them from interacting properly</w:t>
      </w:r>
      <w:r w:rsidR="4FA02E00" w:rsidRPr="00380B24">
        <w:rPr>
          <w:rFonts w:cs="Times New Roman"/>
          <w:noProof/>
        </w:rPr>
        <w:t xml:space="preserve"> with </w:t>
      </w:r>
      <w:r w:rsidR="00AD6419" w:rsidRPr="00380B24">
        <w:rPr>
          <w:rFonts w:cs="Times New Roman"/>
          <w:noProof/>
        </w:rPr>
        <w:t xml:space="preserve">its </w:t>
      </w:r>
      <w:r w:rsidR="4FA02E00" w:rsidRPr="00380B24">
        <w:rPr>
          <w:rFonts w:cs="Times New Roman"/>
          <w:noProof/>
        </w:rPr>
        <w:t>outputs.</w:t>
      </w:r>
    </w:p>
    <w:p w14:paraId="60F7C598" w14:textId="0240216C" w:rsidR="00137FA5" w:rsidRPr="00380B24" w:rsidRDefault="253DC3E7" w:rsidP="00137FA5">
      <w:pPr>
        <w:spacing w:line="240" w:lineRule="auto"/>
        <w:jc w:val="both"/>
        <w:rPr>
          <w:rFonts w:eastAsia="Calibri" w:cs="Times New Roman"/>
          <w:noProof/>
          <w:color w:val="000000" w:themeColor="text1"/>
        </w:rPr>
      </w:pPr>
      <w:r w:rsidRPr="00380B24">
        <w:rPr>
          <w:rFonts w:eastAsia="Calibri" w:cs="Times New Roman"/>
          <w:noProof/>
          <w:color w:val="000000" w:themeColor="text1"/>
        </w:rPr>
        <w:t xml:space="preserve">Interviews with ENISA’s staff, stakeholder surveys and internal documentation indicated that </w:t>
      </w:r>
      <w:r w:rsidR="00B90F99" w:rsidRPr="00380B24">
        <w:rPr>
          <w:rFonts w:eastAsia="Calibri" w:cs="Times New Roman"/>
          <w:noProof/>
          <w:color w:val="000000" w:themeColor="text1"/>
        </w:rPr>
        <w:t>ENISA</w:t>
      </w:r>
      <w:r w:rsidRPr="00380B24">
        <w:rPr>
          <w:rFonts w:eastAsia="Calibri" w:cs="Times New Roman"/>
          <w:noProof/>
          <w:color w:val="000000" w:themeColor="text1"/>
        </w:rPr>
        <w:t xml:space="preserve"> struggled to keep pace with increasing demands and </w:t>
      </w:r>
      <w:r w:rsidR="00B90F99" w:rsidRPr="00380B24">
        <w:rPr>
          <w:rFonts w:eastAsia="Calibri" w:cs="Times New Roman"/>
          <w:noProof/>
          <w:color w:val="000000" w:themeColor="text1"/>
        </w:rPr>
        <w:t xml:space="preserve">struggled to fill </w:t>
      </w:r>
      <w:r w:rsidRPr="00380B24">
        <w:rPr>
          <w:rFonts w:eastAsia="Calibri" w:cs="Times New Roman"/>
          <w:noProof/>
          <w:color w:val="000000" w:themeColor="text1"/>
        </w:rPr>
        <w:t xml:space="preserve">specialised positions, exacerbated by a global shortage of IT and cybersecurity specialists. This led to delays, reprioritisation of tasks and periods of high stress and workload. </w:t>
      </w:r>
      <w:r w:rsidRPr="00380B24">
        <w:rPr>
          <w:rFonts w:eastAsia="Calibri" w:cs="Times New Roman"/>
          <w:noProof/>
        </w:rPr>
        <w:t>Periods of high workload for ENISA were often associated with adopti</w:t>
      </w:r>
      <w:r w:rsidR="00B90F99" w:rsidRPr="00380B24">
        <w:rPr>
          <w:rFonts w:eastAsia="Calibri" w:cs="Times New Roman"/>
          <w:noProof/>
        </w:rPr>
        <w:t>ng</w:t>
      </w:r>
      <w:r w:rsidRPr="00380B24">
        <w:rPr>
          <w:rFonts w:eastAsia="Calibri" w:cs="Times New Roman"/>
          <w:noProof/>
        </w:rPr>
        <w:t xml:space="preserve"> and implement</w:t>
      </w:r>
      <w:r w:rsidR="00B90F99" w:rsidRPr="00380B24">
        <w:rPr>
          <w:rFonts w:eastAsia="Calibri" w:cs="Times New Roman"/>
          <w:noProof/>
        </w:rPr>
        <w:t>ing</w:t>
      </w:r>
      <w:r w:rsidRPr="00380B24">
        <w:rPr>
          <w:rFonts w:eastAsia="Calibri" w:cs="Times New Roman"/>
          <w:noProof/>
        </w:rPr>
        <w:t xml:space="preserve"> new policies or legal acts, with develop</w:t>
      </w:r>
      <w:r w:rsidR="00B90F99" w:rsidRPr="00380B24">
        <w:rPr>
          <w:rFonts w:eastAsia="Calibri" w:cs="Times New Roman"/>
          <w:noProof/>
        </w:rPr>
        <w:t>ing</w:t>
      </w:r>
      <w:r w:rsidRPr="00380B24">
        <w:rPr>
          <w:rFonts w:eastAsia="Calibri" w:cs="Times New Roman"/>
          <w:noProof/>
        </w:rPr>
        <w:t xml:space="preserve"> cybersecurity certification and </w:t>
      </w:r>
      <w:r w:rsidR="00B90F99" w:rsidRPr="00380B24">
        <w:rPr>
          <w:rFonts w:eastAsia="Calibri" w:cs="Times New Roman"/>
          <w:noProof/>
        </w:rPr>
        <w:t xml:space="preserve">with </w:t>
      </w:r>
      <w:r w:rsidRPr="00380B24">
        <w:rPr>
          <w:rFonts w:eastAsia="Calibri" w:cs="Times New Roman"/>
          <w:noProof/>
        </w:rPr>
        <w:t>operational activities related to geopolitical developments.</w:t>
      </w:r>
      <w:r w:rsidRPr="00380B24">
        <w:rPr>
          <w:rFonts w:eastAsia="Calibri" w:cs="Times New Roman"/>
          <w:noProof/>
          <w:color w:val="000000" w:themeColor="text1"/>
        </w:rPr>
        <w:t xml:space="preserve"> However,</w:t>
      </w:r>
      <w:r w:rsidR="00466A1D" w:rsidRPr="00380B24">
        <w:rPr>
          <w:rFonts w:eastAsia="Calibri" w:cs="Times New Roman"/>
          <w:noProof/>
          <w:color w:val="000000" w:themeColor="text1"/>
        </w:rPr>
        <w:t xml:space="preserve"> 63% of</w:t>
      </w:r>
      <w:r w:rsidRPr="00380B24">
        <w:rPr>
          <w:rFonts w:eastAsia="Calibri" w:cs="Times New Roman"/>
          <w:noProof/>
          <w:color w:val="000000" w:themeColor="text1"/>
        </w:rPr>
        <w:t xml:space="preserve"> stakeholders gave a positive assessment of ENISA’s performance </w:t>
      </w:r>
      <w:r w:rsidR="0006443A" w:rsidRPr="00380B24">
        <w:rPr>
          <w:rFonts w:eastAsia="Calibri" w:cs="Times New Roman"/>
          <w:noProof/>
          <w:color w:val="000000" w:themeColor="text1"/>
        </w:rPr>
        <w:t>(</w:t>
      </w:r>
      <w:r w:rsidR="007E00C4" w:rsidRPr="00380B24">
        <w:rPr>
          <w:rFonts w:eastAsia="Calibri" w:cs="Times New Roman"/>
          <w:noProof/>
          <w:color w:val="000000" w:themeColor="text1"/>
        </w:rPr>
        <w:t>‘</w:t>
      </w:r>
      <w:r w:rsidR="0006443A" w:rsidRPr="00380B24">
        <w:rPr>
          <w:rFonts w:eastAsia="Calibri" w:cs="Times New Roman"/>
          <w:noProof/>
          <w:color w:val="000000" w:themeColor="text1"/>
        </w:rPr>
        <w:t>successful</w:t>
      </w:r>
      <w:r w:rsidR="007E00C4" w:rsidRPr="00380B24">
        <w:rPr>
          <w:rFonts w:eastAsia="Calibri" w:cs="Times New Roman"/>
          <w:noProof/>
          <w:color w:val="000000" w:themeColor="text1"/>
        </w:rPr>
        <w:t>’</w:t>
      </w:r>
      <w:r w:rsidR="0006443A" w:rsidRPr="00380B24">
        <w:rPr>
          <w:rFonts w:eastAsia="Calibri" w:cs="Times New Roman"/>
          <w:noProof/>
          <w:color w:val="000000" w:themeColor="text1"/>
        </w:rPr>
        <w:t xml:space="preserve"> or </w:t>
      </w:r>
      <w:r w:rsidR="007E00C4" w:rsidRPr="00380B24">
        <w:rPr>
          <w:rFonts w:eastAsia="Calibri" w:cs="Times New Roman"/>
          <w:noProof/>
          <w:color w:val="000000" w:themeColor="text1"/>
        </w:rPr>
        <w:t>‘</w:t>
      </w:r>
      <w:r w:rsidR="0006443A" w:rsidRPr="00380B24">
        <w:rPr>
          <w:rFonts w:eastAsia="Calibri" w:cs="Times New Roman"/>
          <w:noProof/>
          <w:color w:val="000000" w:themeColor="text1"/>
        </w:rPr>
        <w:t>very successful</w:t>
      </w:r>
      <w:r w:rsidR="007E00C4" w:rsidRPr="00380B24">
        <w:rPr>
          <w:rFonts w:eastAsia="Calibri" w:cs="Times New Roman"/>
          <w:noProof/>
          <w:color w:val="000000" w:themeColor="text1"/>
        </w:rPr>
        <w:t>’</w:t>
      </w:r>
      <w:r w:rsidR="0006443A" w:rsidRPr="00380B24">
        <w:rPr>
          <w:rFonts w:eastAsia="Calibri" w:cs="Times New Roman"/>
          <w:noProof/>
          <w:color w:val="000000" w:themeColor="text1"/>
        </w:rPr>
        <w:t xml:space="preserve">) </w:t>
      </w:r>
      <w:r w:rsidRPr="00380B24">
        <w:rPr>
          <w:rFonts w:eastAsia="Calibri" w:cs="Times New Roman"/>
          <w:noProof/>
          <w:color w:val="000000" w:themeColor="text1"/>
        </w:rPr>
        <w:t xml:space="preserve">during </w:t>
      </w:r>
      <w:r w:rsidR="6D2EA530" w:rsidRPr="00380B24">
        <w:rPr>
          <w:rFonts w:eastAsia="Calibri" w:cs="Times New Roman"/>
          <w:noProof/>
          <w:color w:val="000000" w:themeColor="text1"/>
        </w:rPr>
        <w:t xml:space="preserve">such </w:t>
      </w:r>
      <w:r w:rsidRPr="00380B24">
        <w:rPr>
          <w:rFonts w:eastAsia="Calibri" w:cs="Times New Roman"/>
          <w:noProof/>
          <w:color w:val="000000" w:themeColor="text1"/>
        </w:rPr>
        <w:t xml:space="preserve">periods. </w:t>
      </w:r>
      <w:r w:rsidR="00B90F99" w:rsidRPr="00380B24">
        <w:rPr>
          <w:rFonts w:eastAsia="Calibri" w:cs="Times New Roman"/>
          <w:noProof/>
          <w:color w:val="000000" w:themeColor="text1"/>
        </w:rPr>
        <w:t>The s</w:t>
      </w:r>
      <w:r w:rsidR="7875BDFC" w:rsidRPr="00380B24">
        <w:rPr>
          <w:rFonts w:eastAsia="Calibri" w:cs="Times New Roman"/>
          <w:noProof/>
          <w:color w:val="000000" w:themeColor="text1"/>
        </w:rPr>
        <w:t xml:space="preserve">urvey results indicate that ENISA’s organisational arrangements were relatively well adapted to managing periods of high workload. A total of 84% of stakeholders </w:t>
      </w:r>
      <w:r w:rsidR="007E00C4" w:rsidRPr="00380B24">
        <w:rPr>
          <w:rFonts w:eastAsia="Calibri" w:cs="Times New Roman"/>
          <w:noProof/>
          <w:color w:val="000000" w:themeColor="text1"/>
        </w:rPr>
        <w:t>‘</w:t>
      </w:r>
      <w:r w:rsidR="7875BDFC" w:rsidRPr="00380B24">
        <w:rPr>
          <w:rFonts w:eastAsia="Calibri" w:cs="Times New Roman"/>
          <w:noProof/>
          <w:color w:val="000000" w:themeColor="text1"/>
        </w:rPr>
        <w:t>completely</w:t>
      </w:r>
      <w:r w:rsidR="007E00C4" w:rsidRPr="00380B24">
        <w:rPr>
          <w:rFonts w:eastAsia="Calibri" w:cs="Times New Roman"/>
          <w:noProof/>
          <w:color w:val="000000" w:themeColor="text1"/>
        </w:rPr>
        <w:t>’</w:t>
      </w:r>
      <w:r w:rsidR="7875BDFC" w:rsidRPr="00380B24">
        <w:rPr>
          <w:rFonts w:eastAsia="Calibri" w:cs="Times New Roman"/>
          <w:noProof/>
          <w:color w:val="000000" w:themeColor="text1"/>
        </w:rPr>
        <w:t xml:space="preserve">, to a </w:t>
      </w:r>
      <w:r w:rsidR="007E00C4" w:rsidRPr="00380B24">
        <w:rPr>
          <w:rFonts w:eastAsia="Calibri" w:cs="Times New Roman"/>
          <w:noProof/>
          <w:color w:val="000000" w:themeColor="text1"/>
        </w:rPr>
        <w:t>‘</w:t>
      </w:r>
      <w:r w:rsidR="7875BDFC" w:rsidRPr="00380B24">
        <w:rPr>
          <w:rFonts w:eastAsia="Calibri" w:cs="Times New Roman"/>
          <w:noProof/>
          <w:color w:val="000000" w:themeColor="text1"/>
        </w:rPr>
        <w:t>large extent</w:t>
      </w:r>
      <w:r w:rsidR="007E00C4" w:rsidRPr="00380B24">
        <w:rPr>
          <w:rFonts w:eastAsia="Calibri" w:cs="Times New Roman"/>
          <w:noProof/>
          <w:color w:val="000000" w:themeColor="text1"/>
        </w:rPr>
        <w:t>’</w:t>
      </w:r>
      <w:r w:rsidR="7875BDFC" w:rsidRPr="00380B24">
        <w:rPr>
          <w:rFonts w:eastAsia="Calibri" w:cs="Times New Roman"/>
          <w:noProof/>
          <w:color w:val="000000" w:themeColor="text1"/>
        </w:rPr>
        <w:t xml:space="preserve"> or </w:t>
      </w:r>
      <w:r w:rsidR="007E00C4" w:rsidRPr="00380B24">
        <w:rPr>
          <w:rFonts w:eastAsia="Calibri" w:cs="Times New Roman"/>
          <w:noProof/>
          <w:color w:val="000000" w:themeColor="text1"/>
        </w:rPr>
        <w:t>‘</w:t>
      </w:r>
      <w:r w:rsidR="7875BDFC" w:rsidRPr="00380B24">
        <w:rPr>
          <w:rFonts w:eastAsia="Calibri" w:cs="Times New Roman"/>
          <w:noProof/>
          <w:color w:val="000000" w:themeColor="text1"/>
        </w:rPr>
        <w:t>somewhat</w:t>
      </w:r>
      <w:r w:rsidR="007E00C4" w:rsidRPr="00380B24">
        <w:rPr>
          <w:rFonts w:eastAsia="Calibri" w:cs="Times New Roman"/>
          <w:noProof/>
          <w:color w:val="000000" w:themeColor="text1"/>
        </w:rPr>
        <w:t>’</w:t>
      </w:r>
      <w:r w:rsidR="7875BDFC" w:rsidRPr="00380B24">
        <w:rPr>
          <w:rFonts w:eastAsia="Calibri" w:cs="Times New Roman"/>
          <w:noProof/>
          <w:color w:val="000000" w:themeColor="text1"/>
        </w:rPr>
        <w:t xml:space="preserve"> agreed with this statement.</w:t>
      </w:r>
    </w:p>
    <w:p w14:paraId="5FB0D51B" w14:textId="081B50B5" w:rsidR="0055439A" w:rsidRPr="00380B24" w:rsidRDefault="019FD0C4" w:rsidP="004A1BD0">
      <w:pPr>
        <w:spacing w:line="240" w:lineRule="auto"/>
        <w:jc w:val="both"/>
        <w:rPr>
          <w:rFonts w:cs="Times New Roman"/>
          <w:noProof/>
        </w:rPr>
      </w:pPr>
      <w:r w:rsidRPr="00380B24">
        <w:rPr>
          <w:rFonts w:cs="Times New Roman"/>
          <w:noProof/>
        </w:rPr>
        <w:t>However, resource</w:t>
      </w:r>
      <w:r w:rsidR="43C5E5CF" w:rsidRPr="00380B24">
        <w:rPr>
          <w:rFonts w:cs="Times New Roman"/>
          <w:noProof/>
        </w:rPr>
        <w:t>s and resource</w:t>
      </w:r>
      <w:r w:rsidRPr="00380B24">
        <w:rPr>
          <w:rFonts w:cs="Times New Roman"/>
          <w:noProof/>
        </w:rPr>
        <w:t xml:space="preserve"> </w:t>
      </w:r>
      <w:r w:rsidR="0036697F" w:rsidRPr="00380B24">
        <w:rPr>
          <w:rFonts w:cs="Times New Roman"/>
          <w:noProof/>
        </w:rPr>
        <w:t>allocation</w:t>
      </w:r>
      <w:r w:rsidRPr="00380B24">
        <w:rPr>
          <w:rFonts w:cs="Times New Roman"/>
          <w:noProof/>
        </w:rPr>
        <w:t>, operational inefficiencies</w:t>
      </w:r>
      <w:r w:rsidR="2299C50C" w:rsidRPr="00380B24">
        <w:rPr>
          <w:rFonts w:cs="Times New Roman"/>
          <w:noProof/>
        </w:rPr>
        <w:t xml:space="preserve"> and</w:t>
      </w:r>
      <w:r w:rsidRPr="00380B24">
        <w:rPr>
          <w:rFonts w:cs="Times New Roman"/>
          <w:noProof/>
        </w:rPr>
        <w:t xml:space="preserve"> challenges stemming from the political and regulatory environment were identified as the main obstacles to ENISA’s performance during periods of high workload. The 2022 Staff Satisfaction Survey shows that 64</w:t>
      </w:r>
      <w:r w:rsidR="0C09065C" w:rsidRPr="00380B24">
        <w:rPr>
          <w:rFonts w:cs="Times New Roman"/>
          <w:noProof/>
        </w:rPr>
        <w:t>%</w:t>
      </w:r>
      <w:r w:rsidRPr="00380B24">
        <w:rPr>
          <w:rFonts w:cs="Times New Roman"/>
          <w:noProof/>
        </w:rPr>
        <w:t xml:space="preserve"> of respondents experienced stress due to high workload</w:t>
      </w:r>
      <w:r w:rsidR="0055439A" w:rsidRPr="00380B24">
        <w:rPr>
          <w:rFonts w:cs="Times New Roman"/>
          <w:noProof/>
        </w:rPr>
        <w:t>.</w:t>
      </w:r>
    </w:p>
    <w:p w14:paraId="033D25FB" w14:textId="46BD7A22" w:rsidR="004A1BD0" w:rsidRPr="00380B24" w:rsidRDefault="008C3A37" w:rsidP="004A1BD0">
      <w:pPr>
        <w:spacing w:line="240" w:lineRule="auto"/>
        <w:jc w:val="both"/>
        <w:rPr>
          <w:rFonts w:cs="Times New Roman"/>
          <w:noProof/>
        </w:rPr>
      </w:pPr>
      <w:r w:rsidRPr="00380B24">
        <w:rPr>
          <w:rFonts w:cs="Times New Roman"/>
          <w:noProof/>
        </w:rPr>
        <w:t>In 2023, an average of 76% of staff reported working more than 40 hours per week monthly and in 2022, 4 FTE</w:t>
      </w:r>
      <w:r w:rsidR="00C33A4B" w:rsidRPr="00380B24">
        <w:rPr>
          <w:rFonts w:cs="Times New Roman"/>
          <w:noProof/>
        </w:rPr>
        <w:t>s</w:t>
      </w:r>
      <w:r w:rsidRPr="00380B24">
        <w:rPr>
          <w:rFonts w:cs="Times New Roman"/>
          <w:noProof/>
        </w:rPr>
        <w:t xml:space="preserve"> resigned due to overwork and </w:t>
      </w:r>
      <w:r w:rsidR="0084222C" w:rsidRPr="00380B24">
        <w:rPr>
          <w:rFonts w:cs="Times New Roman"/>
          <w:noProof/>
        </w:rPr>
        <w:t xml:space="preserve">work over </w:t>
      </w:r>
      <w:r w:rsidRPr="00380B24">
        <w:rPr>
          <w:rFonts w:cs="Times New Roman"/>
          <w:noProof/>
        </w:rPr>
        <w:t>weekend.</w:t>
      </w:r>
      <w:r w:rsidR="004A1BD0" w:rsidRPr="00380B24">
        <w:rPr>
          <w:rFonts w:cs="Times New Roman"/>
          <w:noProof/>
        </w:rPr>
        <w:t xml:space="preserve"> Some stakeholders noted that </w:t>
      </w:r>
      <w:r w:rsidR="6A74FC98" w:rsidRPr="00380B24">
        <w:rPr>
          <w:rFonts w:cs="Times New Roman"/>
          <w:noProof/>
        </w:rPr>
        <w:t xml:space="preserve">more resources and, to some extent, </w:t>
      </w:r>
      <w:r w:rsidR="004A1BD0" w:rsidRPr="00380B24">
        <w:rPr>
          <w:rFonts w:eastAsia="Times New Roman" w:cs="Times New Roman"/>
          <w:noProof/>
          <w:color w:val="000000" w:themeColor="text1"/>
        </w:rPr>
        <w:t xml:space="preserve">a more agile approach to </w:t>
      </w:r>
      <w:r w:rsidR="007A10C3" w:rsidRPr="00380B24">
        <w:rPr>
          <w:rFonts w:eastAsia="Times New Roman" w:cs="Times New Roman"/>
          <w:noProof/>
          <w:color w:val="000000" w:themeColor="text1"/>
        </w:rPr>
        <w:t xml:space="preserve">deploying </w:t>
      </w:r>
      <w:r w:rsidR="004A1BD0" w:rsidRPr="00380B24">
        <w:rPr>
          <w:rFonts w:eastAsia="Times New Roman" w:cs="Times New Roman"/>
          <w:noProof/>
          <w:color w:val="000000" w:themeColor="text1"/>
        </w:rPr>
        <w:t>resource</w:t>
      </w:r>
      <w:r w:rsidR="007A10C3" w:rsidRPr="00380B24">
        <w:rPr>
          <w:rFonts w:eastAsia="Times New Roman" w:cs="Times New Roman"/>
          <w:noProof/>
          <w:color w:val="000000" w:themeColor="text1"/>
        </w:rPr>
        <w:t>s</w:t>
      </w:r>
      <w:r w:rsidR="004A1BD0" w:rsidRPr="00380B24">
        <w:rPr>
          <w:rFonts w:eastAsia="Times New Roman" w:cs="Times New Roman"/>
          <w:noProof/>
          <w:color w:val="000000" w:themeColor="text1"/>
        </w:rPr>
        <w:t xml:space="preserve"> could be a way for</w:t>
      </w:r>
      <w:r w:rsidR="008143CB" w:rsidRPr="00380B24">
        <w:rPr>
          <w:rFonts w:eastAsia="Times New Roman" w:cs="Times New Roman"/>
          <w:noProof/>
          <w:color w:val="000000" w:themeColor="text1"/>
        </w:rPr>
        <w:t xml:space="preserve"> ENISA</w:t>
      </w:r>
      <w:r w:rsidR="004A1BD0" w:rsidRPr="00380B24">
        <w:rPr>
          <w:rFonts w:eastAsia="Times New Roman" w:cs="Times New Roman"/>
          <w:noProof/>
          <w:color w:val="000000" w:themeColor="text1"/>
        </w:rPr>
        <w:t xml:space="preserve"> to better adapt to evolving cybersecurity demands and </w:t>
      </w:r>
      <w:r w:rsidR="007A10C3" w:rsidRPr="00380B24">
        <w:rPr>
          <w:rFonts w:eastAsia="Times New Roman" w:cs="Times New Roman"/>
          <w:noProof/>
          <w:color w:val="000000" w:themeColor="text1"/>
        </w:rPr>
        <w:t xml:space="preserve">to </w:t>
      </w:r>
      <w:r w:rsidR="004A1BD0" w:rsidRPr="00380B24">
        <w:rPr>
          <w:rFonts w:eastAsia="Times New Roman" w:cs="Times New Roman"/>
          <w:noProof/>
          <w:color w:val="000000" w:themeColor="text1"/>
        </w:rPr>
        <w:t>minimise delays.</w:t>
      </w:r>
      <w:r w:rsidR="000715D3" w:rsidRPr="00380B24">
        <w:rPr>
          <w:rFonts w:eastAsia="Times New Roman" w:cs="Times New Roman"/>
          <w:noProof/>
          <w:color w:val="000000" w:themeColor="text1"/>
        </w:rPr>
        <w:t xml:space="preserve"> </w:t>
      </w:r>
      <w:r w:rsidR="00D765FB" w:rsidRPr="00380B24">
        <w:rPr>
          <w:rFonts w:cs="Times New Roman"/>
          <w:noProof/>
        </w:rPr>
        <w:t>Other</w:t>
      </w:r>
      <w:r w:rsidR="000715D3" w:rsidRPr="00380B24">
        <w:rPr>
          <w:rFonts w:cs="Times New Roman"/>
          <w:noProof/>
        </w:rPr>
        <w:t xml:space="preserve"> stakeholders </w:t>
      </w:r>
      <w:r w:rsidR="008143CB" w:rsidRPr="00380B24">
        <w:rPr>
          <w:rFonts w:cs="Times New Roman"/>
          <w:noProof/>
        </w:rPr>
        <w:t>thought</w:t>
      </w:r>
      <w:r w:rsidR="000715D3" w:rsidRPr="00380B24">
        <w:rPr>
          <w:rFonts w:cs="Times New Roman"/>
          <w:noProof/>
        </w:rPr>
        <w:t xml:space="preserve"> that </w:t>
      </w:r>
      <w:r w:rsidR="008143CB" w:rsidRPr="00380B24">
        <w:rPr>
          <w:rFonts w:cs="Times New Roman"/>
          <w:noProof/>
        </w:rPr>
        <w:t>ENISA</w:t>
      </w:r>
      <w:r w:rsidR="000715D3" w:rsidRPr="00380B24">
        <w:rPr>
          <w:rFonts w:cs="Times New Roman"/>
          <w:noProof/>
        </w:rPr>
        <w:t xml:space="preserve"> could </w:t>
      </w:r>
      <w:r w:rsidR="008143CB" w:rsidRPr="00380B24">
        <w:rPr>
          <w:rFonts w:cs="Times New Roman"/>
          <w:noProof/>
        </w:rPr>
        <w:t xml:space="preserve">increase </w:t>
      </w:r>
      <w:r w:rsidR="000715D3" w:rsidRPr="00380B24">
        <w:rPr>
          <w:rFonts w:cs="Times New Roman"/>
          <w:noProof/>
        </w:rPr>
        <w:t>its capacity to provide policy and technical support by being more selective with its engagements and refining its operational focus areas.</w:t>
      </w:r>
    </w:p>
    <w:p w14:paraId="1C3A3C00" w14:textId="6F18BCCB" w:rsidR="00053914" w:rsidRPr="00380B24" w:rsidRDefault="5C6AA653" w:rsidP="5EE4E8B7">
      <w:pPr>
        <w:spacing w:after="120" w:line="240" w:lineRule="auto"/>
        <w:jc w:val="both"/>
        <w:rPr>
          <w:rFonts w:eastAsia="Times New Roman" w:cs="Times New Roman"/>
          <w:noProof/>
          <w:color w:val="000000" w:themeColor="text1"/>
        </w:rPr>
      </w:pPr>
      <w:r w:rsidRPr="00380B24">
        <w:rPr>
          <w:rFonts w:eastAsia="Times New Roman" w:cs="Times New Roman"/>
          <w:noProof/>
          <w:color w:val="000000" w:themeColor="text1"/>
        </w:rPr>
        <w:t xml:space="preserve">Stakeholders also noted that budget management presents opportunities for improvement. </w:t>
      </w:r>
      <w:r w:rsidRPr="00380B24">
        <w:rPr>
          <w:rFonts w:eastAsia="Times New Roman" w:cs="Times New Roman"/>
          <w:noProof/>
        </w:rPr>
        <w:t xml:space="preserve">Despite significant budget growth from 2017 to 2023, resource constraints persisted. </w:t>
      </w:r>
      <w:r w:rsidR="008143CB" w:rsidRPr="00380B24">
        <w:rPr>
          <w:rFonts w:eastAsia="Times New Roman" w:cs="Times New Roman"/>
          <w:noProof/>
        </w:rPr>
        <w:t>ENISA’s</w:t>
      </w:r>
      <w:r w:rsidRPr="00380B24">
        <w:rPr>
          <w:rFonts w:eastAsia="Times New Roman" w:cs="Times New Roman"/>
          <w:noProof/>
        </w:rPr>
        <w:t xml:space="preserve"> budget grew unevenly, with notable increases in 2019 (over 46%), 2020 (30.5%) and 2022 (72.4% compared to 2021, due to the Cybersecurity Support Action).</w:t>
      </w:r>
      <w:r w:rsidR="007A10C3" w:rsidRPr="00380B24">
        <w:rPr>
          <w:rFonts w:eastAsia="Times New Roman" w:cs="Times New Roman"/>
          <w:noProof/>
        </w:rPr>
        <w:t xml:space="preserve"> </w:t>
      </w:r>
      <w:r w:rsidR="008143CB" w:rsidRPr="00380B24">
        <w:rPr>
          <w:rFonts w:eastAsia="Times New Roman" w:cs="Times New Roman"/>
          <w:noProof/>
          <w:color w:val="000000" w:themeColor="text1"/>
        </w:rPr>
        <w:t>ENISA</w:t>
      </w:r>
      <w:r w:rsidRPr="00380B24">
        <w:rPr>
          <w:rFonts w:eastAsia="Times New Roman" w:cs="Times New Roman"/>
          <w:noProof/>
          <w:color w:val="000000" w:themeColor="text1"/>
        </w:rPr>
        <w:t xml:space="preserve"> encountered a downward trend in balancing approved and committed appropriations between 2019 and 2022 due to delays in actions like the Cybersecurity Support Action. </w:t>
      </w:r>
      <w:r w:rsidR="007A10C3" w:rsidRPr="00380B24">
        <w:rPr>
          <w:rFonts w:eastAsia="Times New Roman" w:cs="Times New Roman"/>
          <w:noProof/>
          <w:color w:val="000000" w:themeColor="text1"/>
        </w:rPr>
        <w:t>R</w:t>
      </w:r>
      <w:r w:rsidRPr="00380B24">
        <w:rPr>
          <w:rFonts w:eastAsia="Times New Roman" w:cs="Times New Roman"/>
          <w:noProof/>
          <w:color w:val="000000" w:themeColor="text1"/>
        </w:rPr>
        <w:t>eversing this trend and dedicating efforts toward</w:t>
      </w:r>
      <w:r w:rsidR="008143CB" w:rsidRPr="00380B24">
        <w:rPr>
          <w:rFonts w:eastAsia="Times New Roman" w:cs="Times New Roman"/>
          <w:noProof/>
          <w:color w:val="000000" w:themeColor="text1"/>
        </w:rPr>
        <w:t>s</w:t>
      </w:r>
      <w:r w:rsidRPr="00380B24">
        <w:rPr>
          <w:rFonts w:eastAsia="Times New Roman" w:cs="Times New Roman"/>
          <w:noProof/>
          <w:color w:val="000000" w:themeColor="text1"/>
        </w:rPr>
        <w:t xml:space="preserve"> managing administrative expenditure, including addressing procurement delays, </w:t>
      </w:r>
      <w:r w:rsidR="007A10C3" w:rsidRPr="00380B24">
        <w:rPr>
          <w:rFonts w:eastAsia="Times New Roman" w:cs="Times New Roman"/>
          <w:noProof/>
          <w:color w:val="000000" w:themeColor="text1"/>
        </w:rPr>
        <w:t xml:space="preserve">could further improve </w:t>
      </w:r>
      <w:r w:rsidRPr="00380B24">
        <w:rPr>
          <w:rFonts w:eastAsia="Times New Roman" w:cs="Times New Roman"/>
          <w:noProof/>
          <w:color w:val="000000" w:themeColor="text1"/>
        </w:rPr>
        <w:t>internal efficiency.</w:t>
      </w:r>
    </w:p>
    <w:p w14:paraId="2F64D063" w14:textId="1B033FDD" w:rsidR="008C3A37" w:rsidRPr="00380B24" w:rsidRDefault="019FD0C4" w:rsidP="5EE4E8B7">
      <w:pPr>
        <w:spacing w:line="240" w:lineRule="auto"/>
        <w:jc w:val="both"/>
        <w:rPr>
          <w:rFonts w:cs="Times New Roman"/>
          <w:noProof/>
        </w:rPr>
      </w:pPr>
      <w:r w:rsidRPr="00380B24">
        <w:rPr>
          <w:rFonts w:cs="Times New Roman"/>
          <w:noProof/>
        </w:rPr>
        <w:t>In summary, ENISA demonstrated efficiency in implement</w:t>
      </w:r>
      <w:r w:rsidR="00D50636" w:rsidRPr="00380B24">
        <w:rPr>
          <w:rFonts w:cs="Times New Roman"/>
          <w:noProof/>
        </w:rPr>
        <w:t>ing</w:t>
      </w:r>
      <w:r w:rsidRPr="00380B24">
        <w:rPr>
          <w:rFonts w:cs="Times New Roman"/>
          <w:noProof/>
        </w:rPr>
        <w:t xml:space="preserve"> its tasks</w:t>
      </w:r>
      <w:r w:rsidR="00BC702E" w:rsidRPr="00380B24">
        <w:rPr>
          <w:rFonts w:cs="Times New Roman"/>
          <w:noProof/>
        </w:rPr>
        <w:t>,</w:t>
      </w:r>
      <w:r w:rsidRPr="00380B24">
        <w:rPr>
          <w:rFonts w:cs="Times New Roman"/>
          <w:noProof/>
        </w:rPr>
        <w:t xml:space="preserve"> supported by a </w:t>
      </w:r>
      <w:r w:rsidR="298DA70F" w:rsidRPr="00380B24">
        <w:rPr>
          <w:rFonts w:cs="Times New Roman"/>
          <w:noProof/>
        </w:rPr>
        <w:t xml:space="preserve">revised </w:t>
      </w:r>
      <w:r w:rsidRPr="00380B24">
        <w:rPr>
          <w:rFonts w:cs="Times New Roman"/>
          <w:noProof/>
        </w:rPr>
        <w:t>governance structure. However,</w:t>
      </w:r>
      <w:r w:rsidR="6CE59A32" w:rsidRPr="00380B24">
        <w:rPr>
          <w:rFonts w:cs="Times New Roman"/>
          <w:noProof/>
        </w:rPr>
        <w:t xml:space="preserve"> stakeholders underlined opportunities for ENISA to </w:t>
      </w:r>
      <w:r w:rsidR="00D50636" w:rsidRPr="00380B24">
        <w:rPr>
          <w:rFonts w:cs="Times New Roman"/>
          <w:noProof/>
        </w:rPr>
        <w:t xml:space="preserve">become more efficient by improving its </w:t>
      </w:r>
      <w:r w:rsidR="6CE59A32" w:rsidRPr="00380B24">
        <w:rPr>
          <w:rFonts w:cs="Times New Roman"/>
          <w:noProof/>
        </w:rPr>
        <w:t>communication</w:t>
      </w:r>
      <w:r w:rsidR="00D50636" w:rsidRPr="00380B24">
        <w:rPr>
          <w:rFonts w:cs="Times New Roman"/>
          <w:noProof/>
        </w:rPr>
        <w:t>s and by</w:t>
      </w:r>
      <w:r w:rsidR="6CE59A32" w:rsidRPr="00380B24">
        <w:rPr>
          <w:rFonts w:cs="Times New Roman"/>
          <w:noProof/>
        </w:rPr>
        <w:t xml:space="preserve"> </w:t>
      </w:r>
      <w:r w:rsidR="00D50636" w:rsidRPr="00380B24">
        <w:rPr>
          <w:rFonts w:cs="Times New Roman"/>
          <w:noProof/>
        </w:rPr>
        <w:t xml:space="preserve">making </w:t>
      </w:r>
      <w:r w:rsidR="6CE59A32" w:rsidRPr="00380B24">
        <w:rPr>
          <w:rFonts w:cs="Times New Roman"/>
          <w:noProof/>
        </w:rPr>
        <w:t>more</w:t>
      </w:r>
      <w:r w:rsidR="1C238FBF" w:rsidRPr="00380B24">
        <w:rPr>
          <w:rFonts w:cs="Times New Roman"/>
          <w:noProof/>
        </w:rPr>
        <w:t xml:space="preserve"> resources </w:t>
      </w:r>
      <w:r w:rsidR="00D50636" w:rsidRPr="00380B24">
        <w:rPr>
          <w:rFonts w:cs="Times New Roman"/>
          <w:noProof/>
        </w:rPr>
        <w:t xml:space="preserve">available </w:t>
      </w:r>
      <w:r w:rsidR="1C238FBF" w:rsidRPr="00380B24">
        <w:rPr>
          <w:rFonts w:cs="Times New Roman"/>
          <w:noProof/>
        </w:rPr>
        <w:t xml:space="preserve">or </w:t>
      </w:r>
      <w:r w:rsidR="00D50636" w:rsidRPr="00380B24">
        <w:rPr>
          <w:rFonts w:cs="Times New Roman"/>
          <w:noProof/>
        </w:rPr>
        <w:t xml:space="preserve">allocating resources in a </w:t>
      </w:r>
      <w:r w:rsidR="1C238FBF" w:rsidRPr="00380B24">
        <w:rPr>
          <w:rFonts w:cs="Times New Roman"/>
          <w:noProof/>
        </w:rPr>
        <w:t>more</w:t>
      </w:r>
      <w:r w:rsidR="6CE59A32" w:rsidRPr="00380B24">
        <w:rPr>
          <w:rFonts w:cs="Times New Roman"/>
          <w:noProof/>
        </w:rPr>
        <w:t xml:space="preserve"> strategic</w:t>
      </w:r>
      <w:r w:rsidR="00D50636" w:rsidRPr="00380B24">
        <w:rPr>
          <w:rFonts w:cs="Times New Roman"/>
          <w:noProof/>
        </w:rPr>
        <w:t xml:space="preserve"> manner</w:t>
      </w:r>
      <w:r w:rsidR="73D3CECD" w:rsidRPr="00380B24">
        <w:rPr>
          <w:rFonts w:cs="Times New Roman"/>
          <w:noProof/>
        </w:rPr>
        <w:t>.</w:t>
      </w:r>
    </w:p>
    <w:p w14:paraId="3235E271" w14:textId="7F2B8F3C" w:rsidR="000D6D0E" w:rsidRPr="00380B24" w:rsidRDefault="000D6D0E" w:rsidP="001C333D">
      <w:pPr>
        <w:spacing w:line="240" w:lineRule="auto"/>
        <w:jc w:val="both"/>
        <w:rPr>
          <w:rFonts w:cs="Times New Roman"/>
          <w:b/>
          <w:noProof/>
        </w:rPr>
      </w:pPr>
      <w:r w:rsidRPr="00380B24">
        <w:rPr>
          <w:rFonts w:cs="Times New Roman"/>
          <w:b/>
          <w:noProof/>
        </w:rPr>
        <w:t>Relevance</w:t>
      </w:r>
    </w:p>
    <w:p w14:paraId="45380DC4" w14:textId="03E6810D" w:rsidR="00EE79D8" w:rsidRPr="00380B24" w:rsidRDefault="02C4FD44" w:rsidP="4CB31F32">
      <w:pPr>
        <w:spacing w:line="240" w:lineRule="auto"/>
        <w:jc w:val="both"/>
        <w:rPr>
          <w:rFonts w:cs="Times New Roman"/>
          <w:noProof/>
        </w:rPr>
      </w:pPr>
      <w:r w:rsidRPr="00380B24">
        <w:rPr>
          <w:rFonts w:cs="Times New Roman"/>
          <w:noProof/>
        </w:rPr>
        <w:t xml:space="preserve">ENISA’s relevance within the cybersecurity domain is </w:t>
      </w:r>
      <w:r w:rsidR="00D50636" w:rsidRPr="00380B24">
        <w:rPr>
          <w:rFonts w:cs="Times New Roman"/>
          <w:noProof/>
        </w:rPr>
        <w:t xml:space="preserve">shown </w:t>
      </w:r>
      <w:r w:rsidRPr="00380B24">
        <w:rPr>
          <w:rFonts w:cs="Times New Roman"/>
          <w:noProof/>
        </w:rPr>
        <w:t xml:space="preserve">by its responsiveness to evolving stakeholder needs and its flexibility to adapt to the changing landscape. </w:t>
      </w:r>
      <w:r w:rsidR="69FF266B" w:rsidRPr="00380B24">
        <w:rPr>
          <w:rFonts w:cs="Times New Roman"/>
          <w:noProof/>
        </w:rPr>
        <w:t xml:space="preserve">According to stakeholders, </w:t>
      </w:r>
      <w:r w:rsidR="00D50636" w:rsidRPr="00380B24">
        <w:rPr>
          <w:rFonts w:cs="Times New Roman"/>
          <w:noProof/>
        </w:rPr>
        <w:t>it</w:t>
      </w:r>
      <w:r w:rsidRPr="00380B24">
        <w:rPr>
          <w:rFonts w:cs="Times New Roman"/>
          <w:noProof/>
        </w:rPr>
        <w:t xml:space="preserve"> has consistently</w:t>
      </w:r>
      <w:r w:rsidR="00D50636" w:rsidRPr="00380B24">
        <w:rPr>
          <w:rFonts w:cs="Times New Roman"/>
          <w:noProof/>
        </w:rPr>
        <w:t xml:space="preserve"> </w:t>
      </w:r>
      <w:r w:rsidRPr="00380B24">
        <w:rPr>
          <w:rFonts w:cs="Times New Roman"/>
          <w:noProof/>
        </w:rPr>
        <w:t>demonstrated</w:t>
      </w:r>
      <w:r w:rsidR="00D50636" w:rsidRPr="00380B24">
        <w:rPr>
          <w:rFonts w:cs="Times New Roman"/>
          <w:noProof/>
        </w:rPr>
        <w:t xml:space="preserve"> </w:t>
      </w:r>
      <w:r w:rsidRPr="00380B24">
        <w:rPr>
          <w:rFonts w:cs="Times New Roman"/>
          <w:noProof/>
        </w:rPr>
        <w:t xml:space="preserve">its ability to review and realign its areas of action </w:t>
      </w:r>
      <w:r w:rsidR="00D50636" w:rsidRPr="00380B24">
        <w:rPr>
          <w:rFonts w:cs="Times New Roman"/>
          <w:noProof/>
        </w:rPr>
        <w:t xml:space="preserve">in response to </w:t>
      </w:r>
      <w:r w:rsidRPr="00380B24">
        <w:rPr>
          <w:rFonts w:cs="Times New Roman"/>
          <w:noProof/>
        </w:rPr>
        <w:t>emerging</w:t>
      </w:r>
      <w:r w:rsidR="00D50636" w:rsidRPr="00380B24">
        <w:rPr>
          <w:rFonts w:cs="Times New Roman"/>
          <w:noProof/>
        </w:rPr>
        <w:t xml:space="preserve"> </w:t>
      </w:r>
      <w:r w:rsidRPr="00380B24">
        <w:rPr>
          <w:rFonts w:cs="Times New Roman"/>
          <w:noProof/>
        </w:rPr>
        <w:t>developments</w:t>
      </w:r>
      <w:r w:rsidR="00D50636" w:rsidRPr="00380B24">
        <w:rPr>
          <w:rFonts w:cs="Times New Roman"/>
          <w:noProof/>
        </w:rPr>
        <w:t>. Thus, it continues to be</w:t>
      </w:r>
      <w:r w:rsidRPr="00380B24">
        <w:rPr>
          <w:rFonts w:cs="Times New Roman"/>
          <w:noProof/>
        </w:rPr>
        <w:t xml:space="preserve"> a vital</w:t>
      </w:r>
      <w:r w:rsidR="00D50636" w:rsidRPr="00380B24">
        <w:rPr>
          <w:rFonts w:cs="Times New Roman"/>
          <w:noProof/>
        </w:rPr>
        <w:t xml:space="preserve"> part of</w:t>
      </w:r>
      <w:r w:rsidRPr="00380B24">
        <w:rPr>
          <w:rFonts w:cs="Times New Roman"/>
          <w:noProof/>
        </w:rPr>
        <w:t xml:space="preserve"> the EU’s cybersecurity framework.</w:t>
      </w:r>
    </w:p>
    <w:p w14:paraId="0ECE0A8A" w14:textId="0021DE58" w:rsidR="00495908" w:rsidRPr="00380B24" w:rsidDel="00341ACD" w:rsidRDefault="007302A5" w:rsidP="5EE4E8B7">
      <w:pPr>
        <w:spacing w:line="240" w:lineRule="auto"/>
        <w:jc w:val="both"/>
        <w:rPr>
          <w:noProof/>
          <w:color w:val="000000"/>
          <w:shd w:val="clear" w:color="auto" w:fill="FFFFFF"/>
        </w:rPr>
      </w:pPr>
      <w:r w:rsidRPr="00380B24">
        <w:rPr>
          <w:rFonts w:cs="Times New Roman"/>
          <w:noProof/>
        </w:rPr>
        <w:t xml:space="preserve">The results of the survey confirmed that </w:t>
      </w:r>
      <w:r w:rsidR="00552AF3" w:rsidRPr="00380B24">
        <w:rPr>
          <w:rFonts w:cs="Times New Roman"/>
          <w:noProof/>
        </w:rPr>
        <w:t>ENISA’s work was</w:t>
      </w:r>
      <w:r w:rsidR="1EB61291" w:rsidRPr="00380B24">
        <w:rPr>
          <w:rFonts w:cs="Times New Roman"/>
          <w:noProof/>
        </w:rPr>
        <w:t xml:space="preserve"> mostly</w:t>
      </w:r>
      <w:r w:rsidR="26073A2B" w:rsidRPr="00380B24">
        <w:rPr>
          <w:rFonts w:cs="Times New Roman"/>
          <w:noProof/>
        </w:rPr>
        <w:t xml:space="preserve"> </w:t>
      </w:r>
      <w:r w:rsidR="00552AF3" w:rsidRPr="00380B24">
        <w:rPr>
          <w:rFonts w:cs="Times New Roman"/>
          <w:noProof/>
        </w:rPr>
        <w:t xml:space="preserve">relevant to stakeholders’ needs. </w:t>
      </w:r>
      <w:r w:rsidR="00D50636" w:rsidRPr="00380B24">
        <w:rPr>
          <w:rFonts w:cs="Times New Roman"/>
          <w:noProof/>
        </w:rPr>
        <w:t>It</w:t>
      </w:r>
      <w:r w:rsidR="00552AF3" w:rsidRPr="00380B24">
        <w:rPr>
          <w:rFonts w:cs="Times New Roman"/>
          <w:noProof/>
        </w:rPr>
        <w:t xml:space="preserve"> regularly reviewed its areas of activity to respond to emerging needs and remained agile by setting up ad hoc working groups. </w:t>
      </w:r>
      <w:r w:rsidRPr="00380B24">
        <w:rPr>
          <w:rFonts w:cs="Times New Roman"/>
          <w:noProof/>
        </w:rPr>
        <w:t xml:space="preserve">Stakeholders expressed a high level of satisfaction with how </w:t>
      </w:r>
      <w:r w:rsidR="00552AF3" w:rsidRPr="00380B24">
        <w:rPr>
          <w:rFonts w:cs="Times New Roman"/>
          <w:noProof/>
        </w:rPr>
        <w:t xml:space="preserve">ENISA responded to changes in the cybersecurity landscape, although some felt that </w:t>
      </w:r>
      <w:r w:rsidR="00D50636" w:rsidRPr="00380B24">
        <w:rPr>
          <w:rFonts w:cs="Times New Roman"/>
          <w:noProof/>
        </w:rPr>
        <w:t>it</w:t>
      </w:r>
      <w:r w:rsidR="00552AF3" w:rsidRPr="00380B24">
        <w:rPr>
          <w:rFonts w:cs="Times New Roman"/>
          <w:noProof/>
        </w:rPr>
        <w:t xml:space="preserve"> needed more </w:t>
      </w:r>
      <w:r w:rsidR="0C5C39EA" w:rsidRPr="00380B24">
        <w:rPr>
          <w:rFonts w:cs="Times New Roman"/>
          <w:noProof/>
        </w:rPr>
        <w:t>tools</w:t>
      </w:r>
      <w:r w:rsidR="0C5C39EA" w:rsidRPr="00380B24">
        <w:rPr>
          <w:rFonts w:cs="Times New Roman"/>
          <w:noProof/>
          <w:shd w:val="clear" w:color="auto" w:fill="FFFFFF"/>
        </w:rPr>
        <w:t xml:space="preserve"> </w:t>
      </w:r>
      <w:r w:rsidR="00552AF3" w:rsidRPr="00380B24">
        <w:rPr>
          <w:rFonts w:cs="Times New Roman"/>
          <w:noProof/>
        </w:rPr>
        <w:t>to effectively address the growing cyber threats in Europe. National cybersecurity authorities and smaller Member States benefited from ENISA’s capacity building initiatives and regulatory insights. Howeve</w:t>
      </w:r>
      <w:r w:rsidR="00552AF3" w:rsidRPr="00380B24">
        <w:rPr>
          <w:rFonts w:cs="Times New Roman"/>
          <w:noProof/>
          <w:shd w:val="clear" w:color="auto" w:fill="FFFFFF"/>
        </w:rPr>
        <w:t xml:space="preserve">r, </w:t>
      </w:r>
      <w:r w:rsidR="04764D0B" w:rsidRPr="00380B24">
        <w:rPr>
          <w:noProof/>
          <w:color w:val="000000"/>
          <w:shd w:val="clear" w:color="auto" w:fill="FFFFFF"/>
        </w:rPr>
        <w:t xml:space="preserve">stakeholders </w:t>
      </w:r>
      <w:r w:rsidR="04764D0B" w:rsidRPr="00380B24">
        <w:rPr>
          <w:noProof/>
          <w:color w:val="000000" w:themeColor="text1"/>
        </w:rPr>
        <w:t xml:space="preserve">noted that </w:t>
      </w:r>
      <w:r w:rsidR="04764D0B" w:rsidRPr="00380B24">
        <w:rPr>
          <w:noProof/>
          <w:color w:val="000000"/>
          <w:shd w:val="clear" w:color="auto" w:fill="FFFFFF"/>
        </w:rPr>
        <w:t xml:space="preserve">ENISA </w:t>
      </w:r>
      <w:r w:rsidRPr="00380B24">
        <w:rPr>
          <w:noProof/>
          <w:color w:val="000000"/>
          <w:shd w:val="clear" w:color="auto" w:fill="FFFFFF"/>
        </w:rPr>
        <w:t xml:space="preserve">could </w:t>
      </w:r>
      <w:r w:rsidR="04764D0B" w:rsidRPr="00380B24">
        <w:rPr>
          <w:noProof/>
          <w:color w:val="000000"/>
          <w:shd w:val="clear" w:color="auto" w:fill="FFFFFF"/>
        </w:rPr>
        <w:t xml:space="preserve">further </w:t>
      </w:r>
      <w:r w:rsidRPr="00380B24">
        <w:rPr>
          <w:noProof/>
          <w:color w:val="000000"/>
          <w:shd w:val="clear" w:color="auto" w:fill="FFFFFF"/>
        </w:rPr>
        <w:t>increase</w:t>
      </w:r>
      <w:r w:rsidR="04764D0B" w:rsidRPr="00380B24">
        <w:rPr>
          <w:noProof/>
          <w:color w:val="000000"/>
          <w:shd w:val="clear" w:color="auto" w:fill="FFFFFF"/>
        </w:rPr>
        <w:t xml:space="preserve"> its relevance in some areas. To do this, they suggested that </w:t>
      </w:r>
      <w:r w:rsidRPr="00380B24">
        <w:rPr>
          <w:noProof/>
          <w:color w:val="000000"/>
          <w:shd w:val="clear" w:color="auto" w:fill="FFFFFF"/>
        </w:rPr>
        <w:t>it</w:t>
      </w:r>
      <w:r w:rsidR="04764D0B" w:rsidRPr="00380B24">
        <w:rPr>
          <w:noProof/>
          <w:color w:val="000000"/>
          <w:shd w:val="clear" w:color="auto" w:fill="FFFFFF"/>
        </w:rPr>
        <w:t xml:space="preserve"> improve</w:t>
      </w:r>
      <w:r w:rsidR="04764D0B" w:rsidRPr="00380B24">
        <w:rPr>
          <w:noProof/>
          <w:color w:val="000000" w:themeColor="text1"/>
        </w:rPr>
        <w:t xml:space="preserve"> its support and increase its visibility among various sectors and stakeholders, especially SMEs, which often find it hard to meet cybersecurity requirements. Stakeholders also called for more sector-specific tools and resources, as well as insights and tools to tackle emerging threats.</w:t>
      </w:r>
      <w:r w:rsidR="04764D0B" w:rsidRPr="00380B24">
        <w:rPr>
          <w:rFonts w:cs="Times New Roman"/>
          <w:noProof/>
        </w:rPr>
        <w:t xml:space="preserve"> </w:t>
      </w:r>
    </w:p>
    <w:p w14:paraId="4C96E073" w14:textId="50F7772E" w:rsidR="00552AF3" w:rsidRPr="00380B24" w:rsidRDefault="007302A5" w:rsidP="5EE4E8B7">
      <w:pPr>
        <w:spacing w:line="240" w:lineRule="auto"/>
        <w:jc w:val="both"/>
        <w:rPr>
          <w:rFonts w:cs="Times New Roman"/>
          <w:noProof/>
        </w:rPr>
      </w:pPr>
      <w:r w:rsidRPr="00380B24">
        <w:rPr>
          <w:rFonts w:cs="Times New Roman"/>
          <w:noProof/>
        </w:rPr>
        <w:t>The s</w:t>
      </w:r>
      <w:r w:rsidR="00552AF3" w:rsidRPr="00380B24">
        <w:rPr>
          <w:rFonts w:cs="Times New Roman"/>
          <w:noProof/>
        </w:rPr>
        <w:t xml:space="preserve">takeholders surveyed </w:t>
      </w:r>
      <w:r w:rsidR="41D9DB86" w:rsidRPr="00380B24">
        <w:rPr>
          <w:rFonts w:cs="Times New Roman"/>
          <w:noProof/>
        </w:rPr>
        <w:t>reported being satisfied</w:t>
      </w:r>
      <w:r w:rsidR="00552AF3" w:rsidRPr="00380B24">
        <w:rPr>
          <w:rFonts w:cs="Times New Roman"/>
          <w:noProof/>
        </w:rPr>
        <w:t xml:space="preserve"> with ENISA’s ability to adapt to the changing cybersecurity landscape. Specifically, 74</w:t>
      </w:r>
      <w:r w:rsidR="00F3375E" w:rsidRPr="00380B24">
        <w:rPr>
          <w:rFonts w:cs="Times New Roman"/>
          <w:noProof/>
        </w:rPr>
        <w:t>%</w:t>
      </w:r>
      <w:r w:rsidR="00552AF3" w:rsidRPr="00380B24">
        <w:rPr>
          <w:rFonts w:cs="Times New Roman"/>
          <w:noProof/>
        </w:rPr>
        <w:t xml:space="preserve"> of respondents mostly or strongly agreed that ENISA quickly adapted to changes in the cybersecurity landscape </w:t>
      </w:r>
      <w:r w:rsidRPr="00380B24">
        <w:rPr>
          <w:rFonts w:cs="Times New Roman"/>
          <w:noProof/>
        </w:rPr>
        <w:t>in</w:t>
      </w:r>
      <w:r w:rsidR="00552AF3" w:rsidRPr="00380B24">
        <w:rPr>
          <w:rFonts w:cs="Times New Roman"/>
          <w:noProof/>
        </w:rPr>
        <w:t xml:space="preserve"> 2019</w:t>
      </w:r>
      <w:r w:rsidR="00A12133" w:rsidRPr="00380B24">
        <w:rPr>
          <w:rFonts w:cs="Times New Roman"/>
          <w:noProof/>
        </w:rPr>
        <w:t>-</w:t>
      </w:r>
      <w:r w:rsidR="00552AF3" w:rsidRPr="00380B24">
        <w:rPr>
          <w:rFonts w:cs="Times New Roman"/>
          <w:noProof/>
        </w:rPr>
        <w:t>2023</w:t>
      </w:r>
      <w:r w:rsidRPr="00380B24">
        <w:rPr>
          <w:rFonts w:cs="Times New Roman"/>
          <w:noProof/>
        </w:rPr>
        <w:t>,</w:t>
      </w:r>
      <w:r w:rsidR="003E4572" w:rsidRPr="00380B24">
        <w:rPr>
          <w:rFonts w:cs="Times New Roman"/>
          <w:noProof/>
        </w:rPr>
        <w:t xml:space="preserve"> and</w:t>
      </w:r>
      <w:r w:rsidR="00552AF3" w:rsidRPr="00380B24">
        <w:rPr>
          <w:rFonts w:cs="Times New Roman"/>
          <w:noProof/>
        </w:rPr>
        <w:t xml:space="preserve"> 70</w:t>
      </w:r>
      <w:r w:rsidR="00F3375E" w:rsidRPr="00380B24">
        <w:rPr>
          <w:rFonts w:cs="Times New Roman"/>
          <w:noProof/>
        </w:rPr>
        <w:t>%</w:t>
      </w:r>
      <w:r w:rsidR="00552AF3" w:rsidRPr="00380B24">
        <w:rPr>
          <w:rFonts w:cs="Times New Roman"/>
          <w:noProof/>
        </w:rPr>
        <w:t xml:space="preserve"> mostly or strongly agreed that ENISA sufficiently addressed all major unforeseen cybersecurity incidents during </w:t>
      </w:r>
      <w:r w:rsidRPr="00380B24">
        <w:rPr>
          <w:rFonts w:cs="Times New Roman"/>
          <w:noProof/>
        </w:rPr>
        <w:t xml:space="preserve">that </w:t>
      </w:r>
      <w:r w:rsidR="00552AF3" w:rsidRPr="00380B24">
        <w:rPr>
          <w:rFonts w:cs="Times New Roman"/>
          <w:noProof/>
        </w:rPr>
        <w:t xml:space="preserve">period. There were no notable differences </w:t>
      </w:r>
      <w:r w:rsidRPr="00380B24">
        <w:rPr>
          <w:rFonts w:cs="Times New Roman"/>
          <w:noProof/>
        </w:rPr>
        <w:t xml:space="preserve">between </w:t>
      </w:r>
      <w:r w:rsidR="00552AF3" w:rsidRPr="00380B24">
        <w:rPr>
          <w:rFonts w:cs="Times New Roman"/>
          <w:noProof/>
        </w:rPr>
        <w:t xml:space="preserve">the responses of different stakeholder groups. </w:t>
      </w:r>
    </w:p>
    <w:p w14:paraId="01FA9270" w14:textId="05DE8330" w:rsidR="00552AF3" w:rsidRPr="00380B24" w:rsidRDefault="00552AF3" w:rsidP="001C333D">
      <w:pPr>
        <w:spacing w:line="240" w:lineRule="auto"/>
        <w:jc w:val="both"/>
        <w:rPr>
          <w:rFonts w:cs="Times New Roman"/>
          <w:noProof/>
        </w:rPr>
      </w:pPr>
      <w:r w:rsidRPr="00380B24">
        <w:rPr>
          <w:rFonts w:cs="Times New Roman"/>
          <w:noProof/>
        </w:rPr>
        <w:t xml:space="preserve">While stakeholders acknowledged ENISA’s efforts, some respondents felt that </w:t>
      </w:r>
      <w:r w:rsidR="007302A5" w:rsidRPr="00380B24">
        <w:rPr>
          <w:rFonts w:cs="Times New Roman"/>
          <w:noProof/>
        </w:rPr>
        <w:t>it</w:t>
      </w:r>
      <w:r w:rsidRPr="00380B24">
        <w:rPr>
          <w:rFonts w:cs="Times New Roman"/>
          <w:noProof/>
        </w:rPr>
        <w:t xml:space="preserve"> needed greater capabilities to effectively address all cyber threats in Europe. Respondents argued that ENISA lacked an effective incident response unit and operational capabilities to act quickly in the face of cybersecurity incidents</w:t>
      </w:r>
      <w:r w:rsidR="0014662B" w:rsidRPr="00380B24">
        <w:rPr>
          <w:rFonts w:cs="Times New Roman"/>
          <w:noProof/>
        </w:rPr>
        <w:t>. They</w:t>
      </w:r>
      <w:r w:rsidRPr="00380B24">
        <w:rPr>
          <w:rFonts w:cs="Times New Roman"/>
          <w:noProof/>
        </w:rPr>
        <w:t xml:space="preserve"> felt that these were </w:t>
      </w:r>
      <w:r w:rsidR="1663F1C8" w:rsidRPr="00380B24">
        <w:rPr>
          <w:rFonts w:cs="Times New Roman"/>
          <w:noProof/>
        </w:rPr>
        <w:t>not sufficient</w:t>
      </w:r>
      <w:r w:rsidR="2B41C355" w:rsidRPr="00380B24">
        <w:rPr>
          <w:rFonts w:cs="Times New Roman"/>
          <w:noProof/>
        </w:rPr>
        <w:t>ly supported</w:t>
      </w:r>
      <w:r w:rsidR="0A5CB249" w:rsidRPr="00380B24">
        <w:rPr>
          <w:rFonts w:cs="Times New Roman"/>
          <w:noProof/>
        </w:rPr>
        <w:t xml:space="preserve"> </w:t>
      </w:r>
      <w:r w:rsidRPr="00380B24">
        <w:rPr>
          <w:rFonts w:cs="Times New Roman"/>
          <w:noProof/>
        </w:rPr>
        <w:t xml:space="preserve">by </w:t>
      </w:r>
      <w:r w:rsidR="0014662B" w:rsidRPr="00380B24">
        <w:rPr>
          <w:rFonts w:cs="Times New Roman"/>
          <w:noProof/>
        </w:rPr>
        <w:t xml:space="preserve">ENISA’s </w:t>
      </w:r>
      <w:r w:rsidRPr="00380B24">
        <w:rPr>
          <w:rFonts w:cs="Times New Roman"/>
          <w:noProof/>
        </w:rPr>
        <w:t>mandate and governance structure. Some respondents stressed that direct</w:t>
      </w:r>
      <w:r w:rsidR="0014662B" w:rsidRPr="00380B24">
        <w:rPr>
          <w:rFonts w:cs="Times New Roman"/>
          <w:noProof/>
        </w:rPr>
        <w:t>ly</w:t>
      </w:r>
      <w:r w:rsidRPr="00380B24">
        <w:rPr>
          <w:rFonts w:cs="Times New Roman"/>
          <w:noProof/>
        </w:rPr>
        <w:t xml:space="preserve"> manag</w:t>
      </w:r>
      <w:r w:rsidR="0014662B" w:rsidRPr="00380B24">
        <w:rPr>
          <w:rFonts w:cs="Times New Roman"/>
          <w:noProof/>
        </w:rPr>
        <w:t>ing</w:t>
      </w:r>
      <w:r w:rsidRPr="00380B24">
        <w:rPr>
          <w:rFonts w:cs="Times New Roman"/>
          <w:noProof/>
        </w:rPr>
        <w:t xml:space="preserve"> cybersecurity incidents was not the purpose of </w:t>
      </w:r>
      <w:r w:rsidR="0014662B" w:rsidRPr="00380B24">
        <w:rPr>
          <w:rFonts w:cs="Times New Roman"/>
          <w:noProof/>
        </w:rPr>
        <w:t>ENISA</w:t>
      </w:r>
      <w:r w:rsidRPr="00380B24">
        <w:rPr>
          <w:rFonts w:cs="Times New Roman"/>
          <w:noProof/>
        </w:rPr>
        <w:t xml:space="preserve"> and that it had no capabilities in this area. Instead, ENISA </w:t>
      </w:r>
      <w:r w:rsidR="0014662B" w:rsidRPr="00380B24">
        <w:rPr>
          <w:rFonts w:cs="Times New Roman"/>
          <w:noProof/>
        </w:rPr>
        <w:t xml:space="preserve">supports </w:t>
      </w:r>
      <w:r w:rsidRPr="00380B24">
        <w:rPr>
          <w:rFonts w:cs="Times New Roman"/>
          <w:noProof/>
        </w:rPr>
        <w:t>Member States in dealing with incidents</w:t>
      </w:r>
      <w:r w:rsidR="0014662B" w:rsidRPr="00380B24">
        <w:rPr>
          <w:rFonts w:cs="Times New Roman"/>
          <w:noProof/>
        </w:rPr>
        <w:t xml:space="preserve">, and those respondents </w:t>
      </w:r>
      <w:r w:rsidRPr="00380B24">
        <w:rPr>
          <w:rFonts w:cs="Times New Roman"/>
          <w:noProof/>
        </w:rPr>
        <w:t>point</w:t>
      </w:r>
      <w:r w:rsidR="0014662B" w:rsidRPr="00380B24">
        <w:rPr>
          <w:rFonts w:cs="Times New Roman"/>
          <w:noProof/>
        </w:rPr>
        <w:t>ed</w:t>
      </w:r>
      <w:r w:rsidRPr="00380B24">
        <w:rPr>
          <w:rFonts w:cs="Times New Roman"/>
          <w:noProof/>
        </w:rPr>
        <w:t xml:space="preserve"> to successes in this context with the CSIRTs network.</w:t>
      </w:r>
      <w:r w:rsidR="00024950" w:rsidRPr="00380B24">
        <w:rPr>
          <w:rFonts w:cs="Times New Roman"/>
          <w:noProof/>
        </w:rPr>
        <w:t xml:space="preserve"> </w:t>
      </w:r>
      <w:r w:rsidRPr="00380B24">
        <w:rPr>
          <w:rFonts w:cs="Times New Roman"/>
          <w:noProof/>
        </w:rPr>
        <w:t xml:space="preserve">ENISA contributed to the EU’s preparedness to face cyber threats by supporting and organising cyber exercises and by </w:t>
      </w:r>
      <w:r w:rsidR="0014662B" w:rsidRPr="00380B24">
        <w:rPr>
          <w:rFonts w:cs="Times New Roman"/>
          <w:noProof/>
        </w:rPr>
        <w:t xml:space="preserve">improving </w:t>
      </w:r>
      <w:r w:rsidRPr="00380B24">
        <w:rPr>
          <w:rFonts w:cs="Times New Roman"/>
          <w:noProof/>
        </w:rPr>
        <w:t xml:space="preserve">operational cooperation between Member States, including through its support to the CSIRTs network. </w:t>
      </w:r>
    </w:p>
    <w:p w14:paraId="4D61BA52" w14:textId="457E6AB6" w:rsidR="00552AF3" w:rsidRPr="00380B24" w:rsidRDefault="00552AF3" w:rsidP="001C333D">
      <w:pPr>
        <w:spacing w:line="240" w:lineRule="auto"/>
        <w:jc w:val="both"/>
        <w:rPr>
          <w:rFonts w:cs="Times New Roman"/>
          <w:noProof/>
        </w:rPr>
      </w:pPr>
      <w:r w:rsidRPr="00380B24">
        <w:rPr>
          <w:rFonts w:cs="Times New Roman"/>
          <w:noProof/>
        </w:rPr>
        <w:t xml:space="preserve">ENISA </w:t>
      </w:r>
      <w:r w:rsidR="004854B0" w:rsidRPr="00380B24">
        <w:rPr>
          <w:rFonts w:cs="Times New Roman"/>
          <w:noProof/>
        </w:rPr>
        <w:t xml:space="preserve">set up appropriate practices for stakeholder consultation and management, </w:t>
      </w:r>
      <w:r w:rsidR="005E0A6E" w:rsidRPr="00380B24">
        <w:rPr>
          <w:noProof/>
          <w:color w:val="000000"/>
          <w:shd w:val="clear" w:color="auto" w:fill="FFFFFF"/>
        </w:rPr>
        <w:t>h</w:t>
      </w:r>
      <w:r w:rsidR="0EFEDFCA" w:rsidRPr="00380B24">
        <w:rPr>
          <w:noProof/>
          <w:color w:val="000000"/>
          <w:shd w:val="clear" w:color="auto" w:fill="FFFFFF"/>
        </w:rPr>
        <w:t xml:space="preserve">owever industry stakeholders expressed dissatisfaction with the consultation and collaboration processes </w:t>
      </w:r>
      <w:r w:rsidR="004854B0" w:rsidRPr="00380B24">
        <w:rPr>
          <w:noProof/>
          <w:color w:val="000000"/>
          <w:shd w:val="clear" w:color="auto" w:fill="FFFFFF"/>
        </w:rPr>
        <w:t xml:space="preserve">that </w:t>
      </w:r>
      <w:r w:rsidR="0EFEDFCA" w:rsidRPr="00380B24">
        <w:rPr>
          <w:noProof/>
          <w:color w:val="000000"/>
          <w:shd w:val="clear" w:color="auto" w:fill="FFFFFF"/>
        </w:rPr>
        <w:t>involv</w:t>
      </w:r>
      <w:r w:rsidR="004854B0" w:rsidRPr="00380B24">
        <w:rPr>
          <w:noProof/>
          <w:color w:val="000000"/>
          <w:shd w:val="clear" w:color="auto" w:fill="FFFFFF"/>
        </w:rPr>
        <w:t>ed</w:t>
      </w:r>
      <w:r w:rsidR="0EFEDFCA" w:rsidRPr="00380B24">
        <w:rPr>
          <w:noProof/>
          <w:color w:val="000000"/>
          <w:shd w:val="clear" w:color="auto" w:fill="FFFFFF"/>
        </w:rPr>
        <w:t xml:space="preserve"> them, as well as with the difficulty in accessing information. </w:t>
      </w:r>
    </w:p>
    <w:p w14:paraId="5EA77E93" w14:textId="1642C081" w:rsidR="00552AF3" w:rsidRPr="00380B24" w:rsidRDefault="00B72EF6" w:rsidP="001C333D">
      <w:pPr>
        <w:spacing w:line="240" w:lineRule="auto"/>
        <w:jc w:val="both"/>
        <w:rPr>
          <w:rFonts w:cs="Times New Roman"/>
          <w:noProof/>
        </w:rPr>
      </w:pPr>
      <w:r w:rsidRPr="00380B24">
        <w:rPr>
          <w:rFonts w:eastAsia="Times New Roman" w:cs="Times New Roman"/>
          <w:noProof/>
          <w:lang w:eastAsia="en-IE"/>
        </w:rPr>
        <w:t>While ENISA’s outputs and services generally align with stakeholder needs, notable discrepancies exist in how different groups</w:t>
      </w:r>
      <w:r w:rsidRPr="00380B24">
        <w:rPr>
          <w:noProof/>
        </w:rPr>
        <w:t xml:space="preserve"> of stakeholders</w:t>
      </w:r>
      <w:r w:rsidRPr="00380B24">
        <w:rPr>
          <w:rFonts w:eastAsia="Times New Roman" w:cs="Times New Roman"/>
          <w:noProof/>
          <w:lang w:eastAsia="en-IE"/>
        </w:rPr>
        <w:t xml:space="preserve"> perceive </w:t>
      </w:r>
      <w:r w:rsidR="004854B0" w:rsidRPr="00380B24">
        <w:rPr>
          <w:rFonts w:eastAsia="Times New Roman" w:cs="Times New Roman"/>
          <w:noProof/>
          <w:lang w:eastAsia="en-IE"/>
        </w:rPr>
        <w:t>ENISA</w:t>
      </w:r>
      <w:r w:rsidRPr="00380B24">
        <w:rPr>
          <w:rFonts w:eastAsia="Times New Roman" w:cs="Times New Roman"/>
          <w:noProof/>
          <w:lang w:eastAsia="en-IE"/>
        </w:rPr>
        <w:t xml:space="preserve">’s responsiveness to their needs. </w:t>
      </w:r>
      <w:r w:rsidR="00552AF3" w:rsidRPr="00380B24">
        <w:rPr>
          <w:rFonts w:cs="Times New Roman"/>
          <w:noProof/>
        </w:rPr>
        <w:t>ENISA’s support is perceived as most relevant by EU institutions</w:t>
      </w:r>
      <w:r w:rsidR="003F7ACD" w:rsidRPr="00380B24">
        <w:rPr>
          <w:rFonts w:cs="Times New Roman"/>
          <w:noProof/>
        </w:rPr>
        <w:t>,</w:t>
      </w:r>
      <w:r w:rsidR="00552AF3" w:rsidRPr="00380B24">
        <w:rPr>
          <w:rFonts w:cs="Times New Roman"/>
          <w:noProof/>
        </w:rPr>
        <w:t xml:space="preserve"> and </w:t>
      </w:r>
      <w:r w:rsidR="003F7ACD" w:rsidRPr="00380B24">
        <w:rPr>
          <w:rFonts w:cs="Times New Roman"/>
          <w:noProof/>
        </w:rPr>
        <w:t xml:space="preserve">relevant </w:t>
      </w:r>
      <w:r w:rsidR="00552AF3" w:rsidRPr="00380B24">
        <w:rPr>
          <w:rFonts w:cs="Times New Roman"/>
          <w:noProof/>
        </w:rPr>
        <w:t xml:space="preserve">to a lesser extent by national authorities or </w:t>
      </w:r>
      <w:r w:rsidR="003F7ACD" w:rsidRPr="00380B24">
        <w:rPr>
          <w:rFonts w:cs="Times New Roman"/>
          <w:noProof/>
        </w:rPr>
        <w:t xml:space="preserve">entities </w:t>
      </w:r>
      <w:r w:rsidR="00552AF3" w:rsidRPr="00380B24">
        <w:rPr>
          <w:rFonts w:cs="Times New Roman"/>
          <w:noProof/>
        </w:rPr>
        <w:t xml:space="preserve">and private </w:t>
      </w:r>
      <w:r w:rsidR="003F7ACD" w:rsidRPr="00380B24">
        <w:rPr>
          <w:rFonts w:cs="Times New Roman"/>
          <w:noProof/>
        </w:rPr>
        <w:t>bodies</w:t>
      </w:r>
      <w:r w:rsidR="00552AF3" w:rsidRPr="00380B24">
        <w:rPr>
          <w:rFonts w:cs="Times New Roman"/>
          <w:noProof/>
        </w:rPr>
        <w:t xml:space="preserve">. The difference in the relevance of ENISA’s work to its stakeholders was underlined by the varying level of satisfaction with </w:t>
      </w:r>
      <w:r w:rsidR="004854B0" w:rsidRPr="00380B24">
        <w:rPr>
          <w:rFonts w:cs="Times New Roman"/>
          <w:noProof/>
        </w:rPr>
        <w:t>its</w:t>
      </w:r>
      <w:r w:rsidR="00552AF3" w:rsidRPr="00380B24">
        <w:rPr>
          <w:rFonts w:cs="Times New Roman"/>
          <w:noProof/>
        </w:rPr>
        <w:t xml:space="preserve"> </w:t>
      </w:r>
      <w:r w:rsidR="004728C6" w:rsidRPr="00380B24">
        <w:rPr>
          <w:noProof/>
        </w:rPr>
        <w:t xml:space="preserve">services and </w:t>
      </w:r>
      <w:r w:rsidR="00552AF3" w:rsidRPr="00380B24">
        <w:rPr>
          <w:rFonts w:cs="Times New Roman"/>
          <w:noProof/>
        </w:rPr>
        <w:t>outputs. 44</w:t>
      </w:r>
      <w:r w:rsidR="00F3375E" w:rsidRPr="00380B24">
        <w:rPr>
          <w:rFonts w:cs="Times New Roman"/>
          <w:noProof/>
        </w:rPr>
        <w:t>%</w:t>
      </w:r>
      <w:r w:rsidR="00552AF3" w:rsidRPr="00380B24">
        <w:rPr>
          <w:rFonts w:cs="Times New Roman"/>
          <w:noProof/>
        </w:rPr>
        <w:t xml:space="preserve"> of all respondents indicated that their needs were met only </w:t>
      </w:r>
      <w:r w:rsidR="00A12133" w:rsidRPr="00380B24">
        <w:rPr>
          <w:rFonts w:cs="Times New Roman"/>
          <w:noProof/>
        </w:rPr>
        <w:t>‘</w:t>
      </w:r>
      <w:r w:rsidR="00552AF3" w:rsidRPr="00380B24">
        <w:rPr>
          <w:rFonts w:cs="Times New Roman"/>
          <w:noProof/>
        </w:rPr>
        <w:t>somewhat</w:t>
      </w:r>
      <w:r w:rsidR="00A12133" w:rsidRPr="00380B24">
        <w:rPr>
          <w:rFonts w:cs="Times New Roman"/>
          <w:noProof/>
        </w:rPr>
        <w:t>’</w:t>
      </w:r>
      <w:r w:rsidR="00552AF3" w:rsidRPr="00380B24">
        <w:rPr>
          <w:rFonts w:cs="Times New Roman"/>
          <w:noProof/>
        </w:rPr>
        <w:t xml:space="preserve">, </w:t>
      </w:r>
      <w:r w:rsidR="00A12133" w:rsidRPr="00380B24">
        <w:rPr>
          <w:rFonts w:cs="Times New Roman"/>
          <w:noProof/>
        </w:rPr>
        <w:t>‘</w:t>
      </w:r>
      <w:r w:rsidR="00552AF3" w:rsidRPr="00380B24">
        <w:rPr>
          <w:rFonts w:cs="Times New Roman"/>
          <w:noProof/>
        </w:rPr>
        <w:t>to a small extent</w:t>
      </w:r>
      <w:r w:rsidR="00A12133" w:rsidRPr="00380B24">
        <w:rPr>
          <w:rFonts w:cs="Times New Roman"/>
          <w:noProof/>
        </w:rPr>
        <w:t>’</w:t>
      </w:r>
      <w:r w:rsidR="00552AF3" w:rsidRPr="00380B24">
        <w:rPr>
          <w:rFonts w:cs="Times New Roman"/>
          <w:noProof/>
        </w:rPr>
        <w:t xml:space="preserve"> or </w:t>
      </w:r>
      <w:r w:rsidR="00A12133" w:rsidRPr="00380B24">
        <w:rPr>
          <w:rFonts w:cs="Times New Roman"/>
          <w:noProof/>
        </w:rPr>
        <w:t>‘</w:t>
      </w:r>
      <w:r w:rsidR="00552AF3" w:rsidRPr="00380B24">
        <w:rPr>
          <w:rFonts w:cs="Times New Roman"/>
          <w:noProof/>
        </w:rPr>
        <w:t>not at all</w:t>
      </w:r>
      <w:r w:rsidR="00A12133" w:rsidRPr="00380B24">
        <w:rPr>
          <w:rFonts w:cs="Times New Roman"/>
          <w:noProof/>
        </w:rPr>
        <w:t>’</w:t>
      </w:r>
      <w:r w:rsidR="00552AF3" w:rsidRPr="00380B24">
        <w:rPr>
          <w:rFonts w:cs="Times New Roman"/>
          <w:noProof/>
        </w:rPr>
        <w:t>. This figure rises to 50</w:t>
      </w:r>
      <w:r w:rsidR="00F3375E" w:rsidRPr="00380B24">
        <w:rPr>
          <w:rFonts w:cs="Times New Roman"/>
          <w:noProof/>
        </w:rPr>
        <w:t>%</w:t>
      </w:r>
      <w:r w:rsidR="00552AF3" w:rsidRPr="00380B24">
        <w:rPr>
          <w:rFonts w:cs="Times New Roman"/>
          <w:noProof/>
        </w:rPr>
        <w:t xml:space="preserve"> for respondents representing industry organisations, with a comparatively higher proportion of respondents selecting </w:t>
      </w:r>
      <w:r w:rsidR="00A12133" w:rsidRPr="00380B24">
        <w:rPr>
          <w:rFonts w:cs="Times New Roman"/>
          <w:noProof/>
        </w:rPr>
        <w:t>‘</w:t>
      </w:r>
      <w:r w:rsidR="00552AF3" w:rsidRPr="00380B24">
        <w:rPr>
          <w:rFonts w:cs="Times New Roman"/>
          <w:noProof/>
        </w:rPr>
        <w:t>to a lesser extent</w:t>
      </w:r>
      <w:r w:rsidR="004854B0" w:rsidRPr="00380B24">
        <w:rPr>
          <w:rFonts w:cs="Times New Roman"/>
          <w:noProof/>
        </w:rPr>
        <w:t>’</w:t>
      </w:r>
      <w:r w:rsidR="00327847" w:rsidRPr="00380B24">
        <w:rPr>
          <w:rFonts w:cs="Times New Roman"/>
          <w:noProof/>
        </w:rPr>
        <w:t>.</w:t>
      </w:r>
      <w:r w:rsidR="00552AF3" w:rsidRPr="00380B24">
        <w:rPr>
          <w:rFonts w:cs="Times New Roman"/>
          <w:noProof/>
        </w:rPr>
        <w:t xml:space="preserve"> </w:t>
      </w:r>
      <w:r w:rsidR="004D6511" w:rsidRPr="00380B24">
        <w:rPr>
          <w:rFonts w:cs="Times New Roman"/>
          <w:noProof/>
        </w:rPr>
        <w:t xml:space="preserve">This data suggests that </w:t>
      </w:r>
      <w:r w:rsidR="00341C82" w:rsidRPr="00380B24">
        <w:rPr>
          <w:rFonts w:cs="Times New Roman"/>
          <w:noProof/>
        </w:rPr>
        <w:t xml:space="preserve">there is still room for </w:t>
      </w:r>
      <w:r w:rsidR="004D6511" w:rsidRPr="00380B24">
        <w:rPr>
          <w:rFonts w:cs="Times New Roman"/>
          <w:noProof/>
        </w:rPr>
        <w:t xml:space="preserve">ENISA </w:t>
      </w:r>
      <w:r w:rsidR="00341C82" w:rsidRPr="00380B24">
        <w:rPr>
          <w:rFonts w:cs="Times New Roman"/>
          <w:noProof/>
        </w:rPr>
        <w:t xml:space="preserve">to </w:t>
      </w:r>
      <w:r w:rsidR="00A456FA" w:rsidRPr="00380B24">
        <w:rPr>
          <w:rFonts w:cs="Times New Roman"/>
          <w:noProof/>
        </w:rPr>
        <w:t>tailor</w:t>
      </w:r>
      <w:r w:rsidR="00341C82" w:rsidRPr="00380B24">
        <w:rPr>
          <w:rFonts w:cs="Times New Roman"/>
          <w:noProof/>
        </w:rPr>
        <w:t xml:space="preserve"> </w:t>
      </w:r>
      <w:r w:rsidR="003222D5" w:rsidRPr="00380B24">
        <w:rPr>
          <w:rFonts w:cs="Times New Roman"/>
          <w:noProof/>
        </w:rPr>
        <w:t xml:space="preserve">its efforts </w:t>
      </w:r>
      <w:r w:rsidR="00A456FA" w:rsidRPr="00380B24">
        <w:rPr>
          <w:rFonts w:cs="Times New Roman"/>
          <w:noProof/>
        </w:rPr>
        <w:t>to better meet the needs of</w:t>
      </w:r>
      <w:r w:rsidR="00341C82" w:rsidRPr="00380B24">
        <w:rPr>
          <w:rFonts w:cs="Times New Roman"/>
          <w:noProof/>
        </w:rPr>
        <w:t xml:space="preserve"> national </w:t>
      </w:r>
      <w:r w:rsidR="00707B73" w:rsidRPr="00380B24">
        <w:rPr>
          <w:rFonts w:cs="Times New Roman"/>
          <w:noProof/>
        </w:rPr>
        <w:t>organisations and private bodies.</w:t>
      </w:r>
    </w:p>
    <w:p w14:paraId="2E9A35C5" w14:textId="42761D16" w:rsidR="002C4E97" w:rsidRPr="00380B24" w:rsidRDefault="002C4E97" w:rsidP="002C4E97">
      <w:pPr>
        <w:pStyle w:val="Caption"/>
        <w:keepNext/>
        <w:jc w:val="both"/>
        <w:rPr>
          <w:noProof/>
        </w:rPr>
      </w:pPr>
      <w:bookmarkStart w:id="158" w:name="_Toc218702464"/>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3</w:t>
      </w:r>
      <w:r w:rsidRPr="00380B24">
        <w:rPr>
          <w:noProof/>
        </w:rPr>
        <w:fldChar w:fldCharType="end"/>
      </w:r>
      <w:r w:rsidRPr="00380B24">
        <w:rPr>
          <w:noProof/>
        </w:rPr>
        <w:t xml:space="preserve"> Relevance of ENISA’s support to different groups of stakeholders</w:t>
      </w:r>
      <w:bookmarkEnd w:id="158"/>
    </w:p>
    <w:p w14:paraId="6D0D82BB" w14:textId="4A645AF1" w:rsidR="004E7EEF" w:rsidRPr="00380B24" w:rsidRDefault="004E7EEF" w:rsidP="00F954DA">
      <w:pPr>
        <w:pStyle w:val="Body"/>
        <w:tabs>
          <w:tab w:val="left" w:pos="1515"/>
          <w:tab w:val="left" w:pos="5372"/>
        </w:tabs>
        <w:spacing w:after="120"/>
        <w:rPr>
          <w:rStyle w:val="SourceChar"/>
          <w:rFonts w:ascii="Times New Roman" w:hAnsi="Times New Roman"/>
          <w:lang w:val="en-GB"/>
        </w:rPr>
      </w:pPr>
      <w:r w:rsidRPr="00380B24">
        <w:rPr>
          <w:rFonts w:ascii="Times New Roman" w:hAnsi="Times New Roman"/>
          <w:lang w:eastAsia="en-GB"/>
        </w:rPr>
        <w:drawing>
          <wp:inline distT="0" distB="0" distL="0" distR="0" wp14:anchorId="3A5D3AAB" wp14:editId="352C51FA">
            <wp:extent cx="5472000" cy="2091193"/>
            <wp:effectExtent l="0" t="0" r="14605" b="4445"/>
            <wp:docPr id="769924817" name="Chart 25"/>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r w:rsidR="25E76A1B" w:rsidRPr="00380B24">
        <w:rPr>
          <w:rStyle w:val="SourceChar"/>
          <w:rFonts w:ascii="Times New Roman" w:hAnsi="Times New Roman"/>
          <w:lang w:val="en-GB"/>
        </w:rPr>
        <w:t xml:space="preserve">Source: </w:t>
      </w:r>
      <w:r w:rsidR="013665FD" w:rsidRPr="00380B24">
        <w:rPr>
          <w:rStyle w:val="SourceChar"/>
          <w:rFonts w:ascii="Times New Roman" w:hAnsi="Times New Roman"/>
          <w:lang w:val="en-GB"/>
        </w:rPr>
        <w:t>PPMI, Intellera Consulting and PwC (2024). Study to support the evaluation of the European Union Agency for Cybersecurity (ENISA) and the European Cybersecurity Certification Framework – Final Report</w:t>
      </w:r>
      <w:r w:rsidR="007302A5" w:rsidRPr="00380B24">
        <w:rPr>
          <w:rStyle w:val="SourceChar"/>
          <w:rFonts w:ascii="Times New Roman" w:hAnsi="Times New Roman"/>
          <w:lang w:val="en-GB"/>
        </w:rPr>
        <w:t>. S</w:t>
      </w:r>
      <w:r w:rsidR="25E76A1B" w:rsidRPr="00380B24">
        <w:rPr>
          <w:rStyle w:val="SourceChar"/>
          <w:rFonts w:ascii="Times New Roman" w:hAnsi="Times New Roman"/>
          <w:lang w:val="en-GB"/>
        </w:rPr>
        <w:t xml:space="preserve">urvey of stakeholders, question 21 </w:t>
      </w:r>
      <w:r w:rsidR="00A12133" w:rsidRPr="00380B24">
        <w:rPr>
          <w:rStyle w:val="SourceChar"/>
          <w:rFonts w:ascii="Times New Roman" w:hAnsi="Times New Roman"/>
          <w:lang w:val="en-GB"/>
        </w:rPr>
        <w:t>‘</w:t>
      </w:r>
      <w:r w:rsidR="25E76A1B" w:rsidRPr="00380B24">
        <w:rPr>
          <w:rStyle w:val="SourceChar"/>
          <w:rFonts w:ascii="Times New Roman" w:hAnsi="Times New Roman"/>
          <w:lang w:val="en-GB"/>
        </w:rPr>
        <w:t>Please indicate to which extent ENISA’s activities and outputs contributed to the following aspects:</w:t>
      </w:r>
      <w:r w:rsidR="25E76A1B" w:rsidRPr="00380B24">
        <w:rPr>
          <w:rFonts w:ascii="Times New Roman" w:hAnsi="Times New Roman"/>
        </w:rPr>
        <w:t xml:space="preserve"> </w:t>
      </w:r>
      <w:r w:rsidR="25E76A1B" w:rsidRPr="00380B24">
        <w:rPr>
          <w:rStyle w:val="SourceChar"/>
          <w:rFonts w:ascii="Times New Roman" w:hAnsi="Times New Roman"/>
          <w:lang w:val="en-GB"/>
        </w:rPr>
        <w:t>ENISA’s outputs and services correspond to my organisation’s needs</w:t>
      </w:r>
      <w:r w:rsidR="00A12133" w:rsidRPr="00380B24">
        <w:rPr>
          <w:rStyle w:val="SourceChar"/>
          <w:rFonts w:ascii="Times New Roman" w:hAnsi="Times New Roman"/>
          <w:lang w:val="en-GB"/>
        </w:rPr>
        <w:t>’</w:t>
      </w:r>
      <w:r w:rsidR="25E76A1B" w:rsidRPr="00380B24">
        <w:rPr>
          <w:rStyle w:val="SourceChar"/>
          <w:rFonts w:ascii="Times New Roman" w:hAnsi="Times New Roman"/>
          <w:lang w:val="en-GB"/>
        </w:rPr>
        <w:t>.</w:t>
      </w:r>
    </w:p>
    <w:p w14:paraId="22B2248A" w14:textId="511CB4F5" w:rsidR="00552AF3" w:rsidRPr="00380B24" w:rsidRDefault="00552AF3" w:rsidP="001C333D">
      <w:pPr>
        <w:spacing w:line="240" w:lineRule="auto"/>
        <w:jc w:val="both"/>
        <w:rPr>
          <w:rFonts w:cs="Times New Roman"/>
          <w:noProof/>
        </w:rPr>
      </w:pPr>
      <w:r w:rsidRPr="00380B24">
        <w:rPr>
          <w:rFonts w:cs="Times New Roman"/>
          <w:noProof/>
        </w:rPr>
        <w:t>National cybersecurity authorities and agencies valued ENISA’s role as a key facilitator of cooperation and information exchange between Member States</w:t>
      </w:r>
      <w:r w:rsidR="00333D6F" w:rsidRPr="00380B24">
        <w:rPr>
          <w:rFonts w:cs="Times New Roman"/>
          <w:noProof/>
        </w:rPr>
        <w:t>, as well as</w:t>
      </w:r>
      <w:r w:rsidRPr="00380B24">
        <w:rPr>
          <w:rFonts w:cs="Times New Roman"/>
          <w:noProof/>
        </w:rPr>
        <w:t xml:space="preserve"> in promoting technical cooperation and a common standard of cybersecurity. They also valued the insights provided by ENISA on new regulations, guidelines, best practices and national requirements. Capacity</w:t>
      </w:r>
      <w:r w:rsidR="0017356C" w:rsidRPr="00380B24">
        <w:rPr>
          <w:rFonts w:cs="Times New Roman"/>
          <w:noProof/>
        </w:rPr>
        <w:t>-</w:t>
      </w:r>
      <w:r w:rsidRPr="00380B24">
        <w:rPr>
          <w:rFonts w:cs="Times New Roman"/>
          <w:noProof/>
        </w:rPr>
        <w:t xml:space="preserve">building initiatives were particularly </w:t>
      </w:r>
      <w:r w:rsidR="00A456FA" w:rsidRPr="00380B24">
        <w:rPr>
          <w:rFonts w:cs="Times New Roman"/>
          <w:noProof/>
        </w:rPr>
        <w:t xml:space="preserve">appreciated by </w:t>
      </w:r>
      <w:r w:rsidRPr="00380B24">
        <w:rPr>
          <w:rFonts w:cs="Times New Roman"/>
          <w:noProof/>
        </w:rPr>
        <w:t xml:space="preserve">smaller Member States with more limited internal capabilities, while support for common standards proved particularly beneficial for EU candidate countries. </w:t>
      </w:r>
    </w:p>
    <w:p w14:paraId="0A41E628" w14:textId="637D8DF2" w:rsidR="00552AF3" w:rsidRPr="00380B24" w:rsidRDefault="00552AF3" w:rsidP="001C333D">
      <w:pPr>
        <w:spacing w:line="240" w:lineRule="auto"/>
        <w:jc w:val="both"/>
        <w:rPr>
          <w:rFonts w:cs="Times New Roman"/>
          <w:noProof/>
        </w:rPr>
      </w:pPr>
      <w:r w:rsidRPr="00380B24">
        <w:rPr>
          <w:rFonts w:cs="Times New Roman"/>
          <w:noProof/>
        </w:rPr>
        <w:t>Representatives of international organisations, industry and vendors highlighted the importance of ENISA in representing the EU’s position in the increasingly complex regulatory landscape o</w:t>
      </w:r>
      <w:r w:rsidR="00092406" w:rsidRPr="00380B24">
        <w:rPr>
          <w:rFonts w:cs="Times New Roman"/>
          <w:noProof/>
        </w:rPr>
        <w:t>f</w:t>
      </w:r>
      <w:r w:rsidRPr="00380B24">
        <w:rPr>
          <w:rFonts w:cs="Times New Roman"/>
          <w:noProof/>
        </w:rPr>
        <w:t xml:space="preserve"> cybersecurity compliance and technical policy. ENISA’s role in facilitating cooperation between different types of national and international stakeholders was described as crucial </w:t>
      </w:r>
      <w:r w:rsidR="00395047" w:rsidRPr="00380B24">
        <w:rPr>
          <w:rFonts w:cs="Times New Roman"/>
          <w:noProof/>
        </w:rPr>
        <w:t xml:space="preserve">for </w:t>
      </w:r>
      <w:r w:rsidRPr="00380B24">
        <w:rPr>
          <w:rFonts w:cs="Times New Roman"/>
          <w:noProof/>
        </w:rPr>
        <w:t xml:space="preserve">ensuring a common understanding among different </w:t>
      </w:r>
      <w:r w:rsidR="001F13EB" w:rsidRPr="00380B24">
        <w:rPr>
          <w:rFonts w:cs="Times New Roman"/>
          <w:noProof/>
        </w:rPr>
        <w:t>stakeholders</w:t>
      </w:r>
      <w:r w:rsidRPr="00380B24">
        <w:rPr>
          <w:rFonts w:cs="Times New Roman"/>
          <w:noProof/>
        </w:rPr>
        <w:t xml:space="preserve">. However, respondents called for ENISA to play a more direct role in providing tools and support to different sectors in order to increase its visibility and impact. ENISA could </w:t>
      </w:r>
      <w:r w:rsidR="001F13EB" w:rsidRPr="00380B24">
        <w:rPr>
          <w:rFonts w:cs="Times New Roman"/>
          <w:noProof/>
        </w:rPr>
        <w:t xml:space="preserve">improve </w:t>
      </w:r>
      <w:r w:rsidRPr="00380B24">
        <w:rPr>
          <w:rFonts w:cs="Times New Roman"/>
          <w:noProof/>
        </w:rPr>
        <w:t xml:space="preserve">support for SMEs across the Digital Single Market to help </w:t>
      </w:r>
      <w:r w:rsidR="00092406" w:rsidRPr="00380B24">
        <w:rPr>
          <w:rFonts w:cs="Times New Roman"/>
          <w:noProof/>
        </w:rPr>
        <w:t xml:space="preserve">such </w:t>
      </w:r>
      <w:r w:rsidRPr="00380B24">
        <w:rPr>
          <w:rFonts w:cs="Times New Roman"/>
          <w:noProof/>
        </w:rPr>
        <w:t xml:space="preserve">companies better integrate and comply with cybersecurity standards. </w:t>
      </w:r>
    </w:p>
    <w:p w14:paraId="28353004" w14:textId="2D28E9E4" w:rsidR="006C2ED4" w:rsidRPr="00380B24" w:rsidRDefault="373B7CEB" w:rsidP="001C333D">
      <w:pPr>
        <w:spacing w:line="240" w:lineRule="auto"/>
        <w:jc w:val="both"/>
        <w:rPr>
          <w:rFonts w:cs="Times New Roman"/>
          <w:noProof/>
        </w:rPr>
      </w:pPr>
      <w:r w:rsidRPr="00380B24">
        <w:rPr>
          <w:rFonts w:cs="Times New Roman"/>
          <w:noProof/>
        </w:rPr>
        <w:t>ENISA</w:t>
      </w:r>
      <w:r w:rsidR="00A12133" w:rsidRPr="00380B24">
        <w:rPr>
          <w:rFonts w:cs="Times New Roman"/>
          <w:noProof/>
        </w:rPr>
        <w:t>’</w:t>
      </w:r>
      <w:r w:rsidRPr="00380B24">
        <w:rPr>
          <w:rFonts w:cs="Times New Roman"/>
          <w:noProof/>
        </w:rPr>
        <w:t>s support to EU institutions was well</w:t>
      </w:r>
      <w:r w:rsidR="00092406" w:rsidRPr="00380B24">
        <w:rPr>
          <w:rFonts w:cs="Times New Roman"/>
          <w:noProof/>
        </w:rPr>
        <w:t xml:space="preserve"> </w:t>
      </w:r>
      <w:r w:rsidRPr="00380B24">
        <w:rPr>
          <w:rFonts w:cs="Times New Roman"/>
          <w:noProof/>
        </w:rPr>
        <w:t xml:space="preserve">received, </w:t>
      </w:r>
      <w:r w:rsidR="7DAE9252" w:rsidRPr="00380B24">
        <w:rPr>
          <w:rFonts w:cs="Times New Roman"/>
          <w:noProof/>
        </w:rPr>
        <w:t>including</w:t>
      </w:r>
      <w:r w:rsidRPr="00380B24">
        <w:rPr>
          <w:rFonts w:cs="Times New Roman"/>
          <w:noProof/>
        </w:rPr>
        <w:t xml:space="preserve"> </w:t>
      </w:r>
      <w:r w:rsidR="000E6B0A" w:rsidRPr="00380B24">
        <w:rPr>
          <w:rFonts w:cs="Times New Roman"/>
          <w:noProof/>
        </w:rPr>
        <w:t xml:space="preserve">its support </w:t>
      </w:r>
      <w:r w:rsidRPr="00380B24">
        <w:rPr>
          <w:rFonts w:cs="Times New Roman"/>
          <w:noProof/>
        </w:rPr>
        <w:t xml:space="preserve">in promoting situational awareness and crisis management. </w:t>
      </w:r>
      <w:r w:rsidR="00092406" w:rsidRPr="00380B24">
        <w:rPr>
          <w:rFonts w:cs="Times New Roman"/>
          <w:noProof/>
        </w:rPr>
        <w:t>Its</w:t>
      </w:r>
      <w:r w:rsidRPr="00380B24">
        <w:rPr>
          <w:rFonts w:cs="Times New Roman"/>
          <w:noProof/>
        </w:rPr>
        <w:t xml:space="preserve"> role in collecting information and liaising with Member States on cybersecurity was also valued. </w:t>
      </w:r>
      <w:r w:rsidR="00552AF3" w:rsidRPr="00380B24">
        <w:rPr>
          <w:rFonts w:cs="Times New Roman"/>
          <w:noProof/>
        </w:rPr>
        <w:t xml:space="preserve">Respondents from the Commission </w:t>
      </w:r>
      <w:r w:rsidR="59BFE3F9" w:rsidRPr="00380B24">
        <w:rPr>
          <w:rFonts w:cs="Times New Roman"/>
          <w:noProof/>
        </w:rPr>
        <w:t xml:space="preserve">expressed confidence in ENISA </w:t>
      </w:r>
      <w:r w:rsidR="00552AF3" w:rsidRPr="00380B24">
        <w:rPr>
          <w:rFonts w:cs="Times New Roman"/>
          <w:noProof/>
        </w:rPr>
        <w:t xml:space="preserve">as a reliable implementing partner and </w:t>
      </w:r>
      <w:r w:rsidR="29EC0823" w:rsidRPr="00380B24">
        <w:rPr>
          <w:rFonts w:cs="Times New Roman"/>
          <w:noProof/>
        </w:rPr>
        <w:t>a source of technical and operat</w:t>
      </w:r>
      <w:r w:rsidR="3AC7948C" w:rsidRPr="00380B24">
        <w:rPr>
          <w:rFonts w:cs="Times New Roman"/>
          <w:noProof/>
        </w:rPr>
        <w:t>ional expertise.</w:t>
      </w:r>
      <w:r w:rsidR="42C50C6A" w:rsidRPr="00380B24">
        <w:rPr>
          <w:rFonts w:cs="Times New Roman"/>
          <w:noProof/>
        </w:rPr>
        <w:t xml:space="preserve"> </w:t>
      </w:r>
      <w:r w:rsidR="005725B7" w:rsidRPr="00380B24">
        <w:rPr>
          <w:rFonts w:cs="Times New Roman"/>
          <w:noProof/>
        </w:rPr>
        <w:t>ENISA has made contributions to national and EU policies and legislative initiatives, which have been generally well</w:t>
      </w:r>
      <w:r w:rsidR="00092406" w:rsidRPr="00380B24">
        <w:rPr>
          <w:rFonts w:cs="Times New Roman"/>
          <w:noProof/>
        </w:rPr>
        <w:t xml:space="preserve"> </w:t>
      </w:r>
      <w:r w:rsidR="005725B7" w:rsidRPr="00380B24">
        <w:rPr>
          <w:rFonts w:cs="Times New Roman"/>
          <w:noProof/>
        </w:rPr>
        <w:t>received by stakeholders</w:t>
      </w:r>
      <w:r w:rsidR="00552AF3" w:rsidRPr="00380B24">
        <w:rPr>
          <w:rFonts w:cs="Times New Roman"/>
          <w:noProof/>
        </w:rPr>
        <w:t xml:space="preserve">. According to ENISA, its ability to provide policy support to the Commission </w:t>
      </w:r>
      <w:r w:rsidR="00E217F1" w:rsidRPr="00380B24">
        <w:rPr>
          <w:rFonts w:cs="Times New Roman"/>
          <w:noProof/>
        </w:rPr>
        <w:t xml:space="preserve">is mainly </w:t>
      </w:r>
      <w:r w:rsidR="000E6B0A" w:rsidRPr="00380B24">
        <w:rPr>
          <w:rFonts w:cs="Times New Roman"/>
          <w:noProof/>
        </w:rPr>
        <w:t>hindered</w:t>
      </w:r>
      <w:r w:rsidR="00E217F1" w:rsidRPr="00380B24">
        <w:rPr>
          <w:rFonts w:cs="Times New Roman"/>
          <w:noProof/>
        </w:rPr>
        <w:t xml:space="preserve"> by</w:t>
      </w:r>
      <w:r w:rsidR="00552AF3" w:rsidRPr="00380B24">
        <w:rPr>
          <w:rFonts w:cs="Times New Roman"/>
          <w:noProof/>
        </w:rPr>
        <w:t xml:space="preserve"> a lack of qualified policy experts</w:t>
      </w:r>
      <w:r w:rsidR="00A025DD" w:rsidRPr="00380B24">
        <w:rPr>
          <w:rFonts w:cs="Times New Roman"/>
          <w:noProof/>
        </w:rPr>
        <w:t>.</w:t>
      </w:r>
    </w:p>
    <w:p w14:paraId="3773DD5C" w14:textId="72F47973" w:rsidR="00552AF3" w:rsidRPr="00380B24" w:rsidRDefault="00552AF3" w:rsidP="001C333D">
      <w:pPr>
        <w:spacing w:line="240" w:lineRule="auto"/>
        <w:jc w:val="both"/>
        <w:rPr>
          <w:rFonts w:cs="Times New Roman"/>
          <w:noProof/>
        </w:rPr>
      </w:pPr>
      <w:r w:rsidRPr="00380B24">
        <w:rPr>
          <w:rFonts w:cs="Times New Roman"/>
          <w:noProof/>
        </w:rPr>
        <w:t xml:space="preserve">The role and purpose of ENISA in policy-related tasks were </w:t>
      </w:r>
      <w:r w:rsidR="65EDA460" w:rsidRPr="00380B24">
        <w:rPr>
          <w:rFonts w:cs="Times New Roman"/>
          <w:noProof/>
        </w:rPr>
        <w:t xml:space="preserve">found to be </w:t>
      </w:r>
      <w:r w:rsidRPr="00380B24">
        <w:rPr>
          <w:rFonts w:cs="Times New Roman"/>
          <w:noProof/>
        </w:rPr>
        <w:t xml:space="preserve">clear and properly defined, as confirmed by </w:t>
      </w:r>
      <w:r w:rsidR="65EDA460" w:rsidRPr="00380B24">
        <w:rPr>
          <w:rFonts w:cs="Times New Roman"/>
          <w:noProof/>
        </w:rPr>
        <w:t xml:space="preserve">72% </w:t>
      </w:r>
      <w:r w:rsidRPr="00380B24">
        <w:rPr>
          <w:rFonts w:cs="Times New Roman"/>
          <w:noProof/>
        </w:rPr>
        <w:t xml:space="preserve">of </w:t>
      </w:r>
      <w:r w:rsidR="65EDA460" w:rsidRPr="00380B24">
        <w:rPr>
          <w:rFonts w:cs="Times New Roman"/>
          <w:noProof/>
        </w:rPr>
        <w:t xml:space="preserve">the </w:t>
      </w:r>
      <w:r w:rsidRPr="00380B24">
        <w:rPr>
          <w:rFonts w:cs="Times New Roman"/>
          <w:noProof/>
        </w:rPr>
        <w:t>stakeholders</w:t>
      </w:r>
      <w:r w:rsidR="0065444C" w:rsidRPr="00380B24">
        <w:rPr>
          <w:rFonts w:cs="Times New Roman"/>
          <w:noProof/>
        </w:rPr>
        <w:t xml:space="preserve"> surveyed</w:t>
      </w:r>
      <w:r w:rsidRPr="00380B24">
        <w:rPr>
          <w:rFonts w:cs="Times New Roman"/>
          <w:noProof/>
        </w:rPr>
        <w:t xml:space="preserve">. However, some stakeholders had </w:t>
      </w:r>
      <w:r w:rsidR="0065444C" w:rsidRPr="00380B24">
        <w:rPr>
          <w:rFonts w:cs="Times New Roman"/>
          <w:noProof/>
        </w:rPr>
        <w:t>expected</w:t>
      </w:r>
      <w:r w:rsidRPr="00380B24">
        <w:rPr>
          <w:rFonts w:cs="Times New Roman"/>
          <w:noProof/>
        </w:rPr>
        <w:t xml:space="preserve"> ENISA’s role in policy</w:t>
      </w:r>
      <w:r w:rsidR="1851DEDC" w:rsidRPr="00380B24">
        <w:rPr>
          <w:rFonts w:cs="Times New Roman"/>
          <w:noProof/>
        </w:rPr>
        <w:t xml:space="preserve">-related tasks </w:t>
      </w:r>
      <w:r w:rsidR="0065444C" w:rsidRPr="00380B24">
        <w:rPr>
          <w:rFonts w:cs="Times New Roman"/>
          <w:noProof/>
        </w:rPr>
        <w:t xml:space="preserve">to go </w:t>
      </w:r>
      <w:r w:rsidRPr="00380B24">
        <w:rPr>
          <w:rFonts w:cs="Times New Roman"/>
          <w:noProof/>
        </w:rPr>
        <w:t>beyond its current mandate</w:t>
      </w:r>
      <w:r w:rsidR="0D36E3AC" w:rsidRPr="00380B24">
        <w:rPr>
          <w:rFonts w:cs="Times New Roman"/>
          <w:noProof/>
        </w:rPr>
        <w:t>.</w:t>
      </w:r>
    </w:p>
    <w:p w14:paraId="4CC5A3E2" w14:textId="6497485E" w:rsidR="007660AD" w:rsidRPr="00380B24" w:rsidRDefault="37ED165D" w:rsidP="5EE4E8B7">
      <w:pPr>
        <w:spacing w:line="240" w:lineRule="auto"/>
        <w:jc w:val="both"/>
        <w:rPr>
          <w:rFonts w:eastAsiaTheme="majorEastAsia" w:cs="Times New Roman"/>
          <w:noProof/>
          <w:lang w:eastAsia="en-IE"/>
        </w:rPr>
      </w:pPr>
      <w:r w:rsidRPr="00380B24">
        <w:rPr>
          <w:rFonts w:eastAsiaTheme="majorEastAsia" w:cs="Times New Roman"/>
          <w:noProof/>
          <w:lang w:eastAsia="en-IE"/>
        </w:rPr>
        <w:t xml:space="preserve">In </w:t>
      </w:r>
      <w:r w:rsidR="7F49A94A" w:rsidRPr="00380B24">
        <w:rPr>
          <w:rFonts w:eastAsiaTheme="majorEastAsia" w:cs="Times New Roman"/>
          <w:noProof/>
          <w:lang w:eastAsia="en-IE"/>
        </w:rPr>
        <w:t>summary</w:t>
      </w:r>
      <w:r w:rsidRPr="00380B24">
        <w:rPr>
          <w:rFonts w:eastAsiaTheme="majorEastAsia" w:cs="Times New Roman"/>
          <w:noProof/>
          <w:lang w:eastAsia="en-IE"/>
        </w:rPr>
        <w:t xml:space="preserve">, ENISA’s relevance is </w:t>
      </w:r>
      <w:r w:rsidR="0C61C3A5" w:rsidRPr="00380B24">
        <w:rPr>
          <w:rFonts w:eastAsiaTheme="majorEastAsia" w:cs="Times New Roman"/>
          <w:noProof/>
          <w:lang w:eastAsia="en-IE"/>
        </w:rPr>
        <w:t>well</w:t>
      </w:r>
      <w:r w:rsidR="00092406" w:rsidRPr="00380B24">
        <w:rPr>
          <w:rFonts w:eastAsiaTheme="majorEastAsia" w:cs="Times New Roman"/>
          <w:noProof/>
          <w:lang w:eastAsia="en-IE"/>
        </w:rPr>
        <w:t xml:space="preserve"> </w:t>
      </w:r>
      <w:r w:rsidR="4790E46C" w:rsidRPr="00380B24">
        <w:rPr>
          <w:rFonts w:eastAsiaTheme="majorEastAsia" w:cs="Times New Roman"/>
          <w:noProof/>
          <w:lang w:eastAsia="en-IE"/>
        </w:rPr>
        <w:t>established,</w:t>
      </w:r>
      <w:r w:rsidR="7F49A94A" w:rsidRPr="00380B24">
        <w:rPr>
          <w:rFonts w:eastAsiaTheme="majorEastAsia" w:cs="Times New Roman"/>
          <w:noProof/>
          <w:lang w:eastAsia="en-IE"/>
        </w:rPr>
        <w:t xml:space="preserve"> and its </w:t>
      </w:r>
      <w:r w:rsidR="7F49A94A" w:rsidRPr="00380B24">
        <w:rPr>
          <w:rFonts w:cs="Times New Roman"/>
          <w:noProof/>
        </w:rPr>
        <w:t>flexibility, strategic alignment and stakeholder engagement are valued</w:t>
      </w:r>
      <w:r w:rsidR="7A0EA41D" w:rsidRPr="00380B24">
        <w:rPr>
          <w:rFonts w:cs="Times New Roman"/>
          <w:noProof/>
        </w:rPr>
        <w:t>. Nevertheless</w:t>
      </w:r>
      <w:r w:rsidRPr="00380B24">
        <w:rPr>
          <w:rFonts w:eastAsiaTheme="majorEastAsia" w:cs="Times New Roman"/>
          <w:noProof/>
          <w:lang w:eastAsia="en-IE"/>
        </w:rPr>
        <w:t xml:space="preserve">, </w:t>
      </w:r>
      <w:r w:rsidR="191F6CD3" w:rsidRPr="00380B24">
        <w:rPr>
          <w:rFonts w:eastAsiaTheme="majorEastAsia" w:cs="Times New Roman"/>
          <w:noProof/>
          <w:lang w:eastAsia="en-IE"/>
        </w:rPr>
        <w:t xml:space="preserve">stakeholders stressed that </w:t>
      </w:r>
      <w:r w:rsidRPr="00380B24">
        <w:rPr>
          <w:rFonts w:eastAsiaTheme="majorEastAsia" w:cs="Times New Roman"/>
          <w:noProof/>
          <w:lang w:eastAsia="en-IE"/>
        </w:rPr>
        <w:t xml:space="preserve">there is still </w:t>
      </w:r>
      <w:r w:rsidR="7F49A94A" w:rsidRPr="00380B24">
        <w:rPr>
          <w:rFonts w:eastAsiaTheme="majorEastAsia" w:cs="Times New Roman"/>
          <w:noProof/>
          <w:lang w:eastAsia="en-IE"/>
        </w:rPr>
        <w:t xml:space="preserve">significant </w:t>
      </w:r>
      <w:r w:rsidRPr="00380B24">
        <w:rPr>
          <w:rFonts w:eastAsiaTheme="majorEastAsia" w:cs="Times New Roman"/>
          <w:noProof/>
          <w:lang w:eastAsia="en-IE"/>
        </w:rPr>
        <w:t xml:space="preserve">room </w:t>
      </w:r>
      <w:r w:rsidR="0B35D2A3" w:rsidRPr="00380B24">
        <w:rPr>
          <w:rFonts w:eastAsiaTheme="majorEastAsia" w:cs="Times New Roman"/>
          <w:noProof/>
          <w:lang w:eastAsia="en-IE"/>
        </w:rPr>
        <w:t xml:space="preserve">for </w:t>
      </w:r>
      <w:r w:rsidR="0065444C" w:rsidRPr="00380B24">
        <w:rPr>
          <w:rFonts w:eastAsiaTheme="majorEastAsia" w:cs="Times New Roman"/>
          <w:noProof/>
          <w:lang w:eastAsia="en-IE"/>
        </w:rPr>
        <w:t>ENISA</w:t>
      </w:r>
      <w:r w:rsidR="0B35D2A3" w:rsidRPr="00380B24">
        <w:rPr>
          <w:rFonts w:eastAsiaTheme="majorEastAsia" w:cs="Times New Roman"/>
          <w:noProof/>
          <w:lang w:eastAsia="en-IE"/>
        </w:rPr>
        <w:t xml:space="preserve"> to better meet the</w:t>
      </w:r>
      <w:r w:rsidR="0065444C" w:rsidRPr="00380B24">
        <w:rPr>
          <w:rFonts w:eastAsiaTheme="majorEastAsia" w:cs="Times New Roman"/>
          <w:noProof/>
          <w:lang w:eastAsia="en-IE"/>
        </w:rPr>
        <w:t>ir</w:t>
      </w:r>
      <w:r w:rsidR="0B35D2A3" w:rsidRPr="00380B24">
        <w:rPr>
          <w:rFonts w:eastAsiaTheme="majorEastAsia" w:cs="Times New Roman"/>
          <w:noProof/>
          <w:lang w:eastAsia="en-IE"/>
        </w:rPr>
        <w:t xml:space="preserve"> need</w:t>
      </w:r>
      <w:r w:rsidR="0065444C" w:rsidRPr="00380B24">
        <w:rPr>
          <w:rFonts w:eastAsiaTheme="majorEastAsia" w:cs="Times New Roman"/>
          <w:noProof/>
          <w:lang w:eastAsia="en-IE"/>
        </w:rPr>
        <w:t>s</w:t>
      </w:r>
      <w:r w:rsidR="04AC11BD" w:rsidRPr="00380B24">
        <w:rPr>
          <w:rFonts w:eastAsiaTheme="majorEastAsia" w:cs="Times New Roman"/>
          <w:noProof/>
          <w:lang w:eastAsia="en-IE"/>
        </w:rPr>
        <w:t xml:space="preserve">. </w:t>
      </w:r>
    </w:p>
    <w:p w14:paraId="691884E2" w14:textId="76D69D45" w:rsidR="000D6D0E" w:rsidRPr="00380B24" w:rsidRDefault="08C02CCA" w:rsidP="5EE4E8B7">
      <w:pPr>
        <w:spacing w:line="240" w:lineRule="auto"/>
        <w:jc w:val="both"/>
        <w:rPr>
          <w:rFonts w:cs="Times New Roman"/>
          <w:b/>
          <w:bCs/>
          <w:noProof/>
        </w:rPr>
      </w:pPr>
      <w:r w:rsidRPr="00380B24">
        <w:rPr>
          <w:rFonts w:cs="Times New Roman"/>
          <w:b/>
          <w:bCs/>
          <w:noProof/>
        </w:rPr>
        <w:t>Coherence</w:t>
      </w:r>
    </w:p>
    <w:p w14:paraId="79423144" w14:textId="318D1DDF" w:rsidR="00A13D1F" w:rsidRPr="00380B24" w:rsidRDefault="2D0F6E19" w:rsidP="00841F25">
      <w:pPr>
        <w:spacing w:line="240" w:lineRule="auto"/>
        <w:jc w:val="both"/>
        <w:rPr>
          <w:rFonts w:cs="Times New Roman"/>
          <w:noProof/>
        </w:rPr>
      </w:pPr>
      <w:r w:rsidRPr="00380B24">
        <w:rPr>
          <w:rFonts w:cs="Times New Roman"/>
          <w:noProof/>
        </w:rPr>
        <w:t xml:space="preserve">ENISA played an active role in fostering cooperation and knowledge sharing among stakeholders, as confirmed by the results of the </w:t>
      </w:r>
      <w:r w:rsidR="3A354F16" w:rsidRPr="00380B24">
        <w:rPr>
          <w:rFonts w:cs="Times New Roman"/>
          <w:noProof/>
        </w:rPr>
        <w:t>survey</w:t>
      </w:r>
      <w:r w:rsidRPr="00380B24">
        <w:rPr>
          <w:rFonts w:cs="Times New Roman"/>
          <w:noProof/>
        </w:rPr>
        <w:t>.</w:t>
      </w:r>
      <w:r w:rsidRPr="00380B24">
        <w:rPr>
          <w:rFonts w:eastAsia="Times New Roman" w:cs="Times New Roman"/>
          <w:noProof/>
          <w:color w:val="000000" w:themeColor="text1"/>
        </w:rPr>
        <w:t xml:space="preserve"> </w:t>
      </w:r>
      <w:r w:rsidR="0065444C" w:rsidRPr="00380B24">
        <w:rPr>
          <w:rFonts w:cs="Times New Roman"/>
          <w:noProof/>
        </w:rPr>
        <w:t>Its</w:t>
      </w:r>
      <w:r w:rsidR="60BBDBF7" w:rsidRPr="00380B24">
        <w:rPr>
          <w:rFonts w:cs="Times New Roman"/>
          <w:noProof/>
        </w:rPr>
        <w:t xml:space="preserve"> efforts were </w:t>
      </w:r>
      <w:r w:rsidR="0065444C" w:rsidRPr="00380B24">
        <w:rPr>
          <w:rFonts w:cs="Times New Roman"/>
          <w:noProof/>
        </w:rPr>
        <w:t xml:space="preserve">thought </w:t>
      </w:r>
      <w:r w:rsidR="60BBDBF7" w:rsidRPr="00380B24">
        <w:rPr>
          <w:rFonts w:cs="Times New Roman"/>
          <w:noProof/>
        </w:rPr>
        <w:t>to complement those of national cybersecurity authorities and CERT-EU, although some interviewees noted that there were areas of overlap.</w:t>
      </w:r>
      <w:r w:rsidRPr="00380B24">
        <w:rPr>
          <w:rFonts w:cs="Times New Roman"/>
          <w:noProof/>
        </w:rPr>
        <w:t xml:space="preserve"> ENISA supported key EU networks such as CSIRTs and EU-CyCLONe, organised exercises such as CyberEurope</w:t>
      </w:r>
      <w:r w:rsidR="0065444C" w:rsidRPr="00380B24">
        <w:rPr>
          <w:rFonts w:cs="Times New Roman"/>
          <w:noProof/>
        </w:rPr>
        <w:t>,</w:t>
      </w:r>
      <w:r w:rsidR="003E4572" w:rsidRPr="00380B24">
        <w:rPr>
          <w:rFonts w:cs="Times New Roman"/>
          <w:noProof/>
        </w:rPr>
        <w:t xml:space="preserve"> and</w:t>
      </w:r>
      <w:r w:rsidRPr="00380B24">
        <w:rPr>
          <w:rFonts w:cs="Times New Roman"/>
          <w:noProof/>
        </w:rPr>
        <w:t xml:space="preserve"> facilitated the exchange of best practices through the NIS Cooperation Group.</w:t>
      </w:r>
    </w:p>
    <w:p w14:paraId="28C0369A" w14:textId="53D45BA5" w:rsidR="00A13D1F" w:rsidRPr="00380B24" w:rsidRDefault="2D0F6E19" w:rsidP="5EE4E8B7">
      <w:pPr>
        <w:spacing w:line="240" w:lineRule="auto"/>
        <w:jc w:val="both"/>
        <w:rPr>
          <w:rFonts w:cs="Times New Roman"/>
          <w:noProof/>
        </w:rPr>
      </w:pPr>
      <w:r w:rsidRPr="00380B24">
        <w:rPr>
          <w:rFonts w:cs="Times New Roman"/>
          <w:noProof/>
        </w:rPr>
        <w:t xml:space="preserve">Survey respondents provided a positive assessment of ENISA’s efforts to exploit synergies in expertise and knowledge sharing with other </w:t>
      </w:r>
      <w:r w:rsidR="00377E08" w:rsidRPr="00380B24">
        <w:rPr>
          <w:rFonts w:cs="Times New Roman"/>
          <w:noProof/>
        </w:rPr>
        <w:t>stakeholders</w:t>
      </w:r>
      <w:r w:rsidRPr="00380B24">
        <w:rPr>
          <w:rFonts w:cs="Times New Roman"/>
          <w:noProof/>
        </w:rPr>
        <w:t>. Representatives of private bodies were somewhat less satisfied (65</w:t>
      </w:r>
      <w:r w:rsidR="00F3375E" w:rsidRPr="00380B24">
        <w:rPr>
          <w:rFonts w:cs="Times New Roman"/>
          <w:noProof/>
        </w:rPr>
        <w:t>%</w:t>
      </w:r>
      <w:r w:rsidRPr="00380B24">
        <w:rPr>
          <w:rFonts w:cs="Times New Roman"/>
          <w:noProof/>
        </w:rPr>
        <w:t>) compared to other stakeholder groups (74</w:t>
      </w:r>
      <w:r w:rsidR="00F3375E" w:rsidRPr="00380B24">
        <w:rPr>
          <w:rFonts w:cs="Times New Roman"/>
          <w:noProof/>
        </w:rPr>
        <w:t>%</w:t>
      </w:r>
      <w:r w:rsidRPr="00380B24">
        <w:rPr>
          <w:rFonts w:cs="Times New Roman"/>
          <w:noProof/>
        </w:rPr>
        <w:t xml:space="preserve"> overall). </w:t>
      </w:r>
    </w:p>
    <w:p w14:paraId="5FA05168" w14:textId="2D171D3A" w:rsidR="002C4E97" w:rsidRPr="00380B24" w:rsidRDefault="002C4E97" w:rsidP="002C4E97">
      <w:pPr>
        <w:pStyle w:val="Caption"/>
        <w:keepNext/>
        <w:jc w:val="both"/>
        <w:rPr>
          <w:noProof/>
        </w:rPr>
      </w:pPr>
      <w:bookmarkStart w:id="159" w:name="_Toc218702465"/>
      <w:bookmarkStart w:id="160" w:name="_Toc163500253"/>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4</w:t>
      </w:r>
      <w:r w:rsidRPr="00380B24">
        <w:rPr>
          <w:noProof/>
        </w:rPr>
        <w:fldChar w:fldCharType="end"/>
      </w:r>
      <w:r w:rsidRPr="00380B24">
        <w:rPr>
          <w:noProof/>
        </w:rPr>
        <w:t xml:space="preserve"> ENISA sufficiently exploited synergies with other stakeholders</w:t>
      </w:r>
      <w:bookmarkEnd w:id="159"/>
    </w:p>
    <w:p w14:paraId="299D8C44" w14:textId="77777777" w:rsidR="00825A73" w:rsidRPr="00380B24" w:rsidRDefault="00825A73" w:rsidP="001C333D">
      <w:pPr>
        <w:spacing w:after="0" w:line="240" w:lineRule="auto"/>
        <w:jc w:val="both"/>
        <w:rPr>
          <w:rFonts w:cs="Times New Roman"/>
          <w:noProof/>
        </w:rPr>
      </w:pPr>
      <w:r w:rsidRPr="00380B24">
        <w:rPr>
          <w:rFonts w:cs="Times New Roman"/>
          <w:noProof/>
          <w:lang w:eastAsia="en-GB"/>
        </w:rPr>
        <w:drawing>
          <wp:inline distT="0" distB="0" distL="0" distR="0" wp14:anchorId="4DA9A413" wp14:editId="268BFBBF">
            <wp:extent cx="5472000" cy="2311400"/>
            <wp:effectExtent l="0" t="0" r="14605" b="12700"/>
            <wp:docPr id="1542473418" name="Chart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bookmarkEnd w:id="160"/>
    <w:p w14:paraId="1C1ADD54" w14:textId="5BFF0384" w:rsidR="00825A73" w:rsidRPr="00380B24" w:rsidRDefault="00825A73" w:rsidP="00825A73">
      <w:pPr>
        <w:pStyle w:val="Body"/>
        <w:rPr>
          <w:rStyle w:val="SourceChar"/>
          <w:rFonts w:ascii="Times New Roman" w:hAnsi="Times New Roman"/>
          <w:lang w:val="en-GB"/>
        </w:rPr>
      </w:pPr>
      <w:r w:rsidRPr="00380B24">
        <w:rPr>
          <w:rStyle w:val="SourceChar"/>
          <w:rFonts w:ascii="Times New Roman" w:hAnsi="Times New Roman"/>
          <w:lang w:val="en-GB"/>
        </w:rPr>
        <w:t xml:space="preserve">Source: </w:t>
      </w:r>
      <w:r w:rsidR="001C333D" w:rsidRPr="00380B24">
        <w:rPr>
          <w:rStyle w:val="SourceChar"/>
          <w:rFonts w:ascii="Times New Roman" w:hAnsi="Times New Roman"/>
          <w:lang w:val="en-GB"/>
        </w:rPr>
        <w:t>PPMI, Intellera Consulting and PwC (2024). Study to support the evaluation of the European Union Agency for Cybersecurity (ENISA) and the European Cybersecurity Certification Framework – Final Report</w:t>
      </w:r>
      <w:r w:rsidR="007302A5" w:rsidRPr="00380B24">
        <w:rPr>
          <w:rStyle w:val="SourceChar"/>
          <w:rFonts w:ascii="Times New Roman" w:hAnsi="Times New Roman"/>
          <w:lang w:val="en-GB"/>
        </w:rPr>
        <w:t>. S</w:t>
      </w:r>
      <w:r w:rsidRPr="00380B24">
        <w:rPr>
          <w:rStyle w:val="SourceChar"/>
          <w:rFonts w:ascii="Times New Roman" w:hAnsi="Times New Roman"/>
          <w:lang w:val="en-GB"/>
        </w:rPr>
        <w:t xml:space="preserve">urvey of stakeholders, questions 15 and 23: </w:t>
      </w:r>
      <w:r w:rsidR="00A12133" w:rsidRPr="00380B24">
        <w:rPr>
          <w:rStyle w:val="SourceChar"/>
          <w:rFonts w:ascii="Times New Roman" w:hAnsi="Times New Roman"/>
          <w:lang w:val="en-GB"/>
        </w:rPr>
        <w:t>‘</w:t>
      </w:r>
      <w:r w:rsidRPr="00380B24">
        <w:rPr>
          <w:rStyle w:val="SourceChar"/>
          <w:rFonts w:ascii="Times New Roman" w:hAnsi="Times New Roman"/>
          <w:lang w:val="en-GB"/>
        </w:rPr>
        <w:t>Please indicate to what extent you agree or disagree with the following statements about ENISA: ENISA sufficiently exploited synergies with other stakeholders</w:t>
      </w:r>
      <w:r w:rsidR="00A12133" w:rsidRPr="00380B24">
        <w:rPr>
          <w:rStyle w:val="SourceChar"/>
          <w:rFonts w:ascii="Times New Roman" w:hAnsi="Times New Roman"/>
          <w:lang w:val="en-GB"/>
        </w:rPr>
        <w:t>’</w:t>
      </w:r>
    </w:p>
    <w:p w14:paraId="107E6693" w14:textId="260BCE1D" w:rsidR="001C3978" w:rsidRPr="00380B24" w:rsidRDefault="2D0F6E19" w:rsidP="001C333D">
      <w:pPr>
        <w:spacing w:line="240" w:lineRule="auto"/>
        <w:jc w:val="both"/>
        <w:rPr>
          <w:rFonts w:cs="Times New Roman"/>
          <w:noProof/>
        </w:rPr>
      </w:pPr>
      <w:r w:rsidRPr="00380B24">
        <w:rPr>
          <w:rFonts w:cs="Times New Roman"/>
          <w:noProof/>
        </w:rPr>
        <w:t xml:space="preserve">There were a few overlaps </w:t>
      </w:r>
      <w:r w:rsidR="00377E08" w:rsidRPr="00380B24">
        <w:rPr>
          <w:rFonts w:cs="Times New Roman"/>
          <w:noProof/>
        </w:rPr>
        <w:t xml:space="preserve">between </w:t>
      </w:r>
      <w:r w:rsidRPr="00380B24">
        <w:rPr>
          <w:rFonts w:cs="Times New Roman"/>
          <w:noProof/>
        </w:rPr>
        <w:t xml:space="preserve">the formal responsibilities of ENISA and </w:t>
      </w:r>
      <w:r w:rsidR="00377E08" w:rsidRPr="00380B24">
        <w:rPr>
          <w:rFonts w:cs="Times New Roman"/>
          <w:noProof/>
        </w:rPr>
        <w:t xml:space="preserve">those of </w:t>
      </w:r>
      <w:r w:rsidRPr="00380B24">
        <w:rPr>
          <w:rFonts w:cs="Times New Roman"/>
          <w:noProof/>
        </w:rPr>
        <w:t xml:space="preserve">other relevant </w:t>
      </w:r>
      <w:r w:rsidR="00377E08" w:rsidRPr="00380B24">
        <w:rPr>
          <w:rFonts w:cs="Times New Roman"/>
          <w:noProof/>
        </w:rPr>
        <w:t>stakeholders</w:t>
      </w:r>
      <w:r w:rsidRPr="00380B24">
        <w:rPr>
          <w:rFonts w:cs="Times New Roman"/>
          <w:noProof/>
        </w:rPr>
        <w:t xml:space="preserve">, but these activities were </w:t>
      </w:r>
      <w:r w:rsidR="6F411205" w:rsidRPr="00380B24">
        <w:rPr>
          <w:rFonts w:cs="Times New Roman"/>
          <w:noProof/>
        </w:rPr>
        <w:t xml:space="preserve">mostly </w:t>
      </w:r>
      <w:r w:rsidRPr="00380B24">
        <w:rPr>
          <w:rFonts w:cs="Times New Roman"/>
          <w:noProof/>
        </w:rPr>
        <w:t xml:space="preserve">carried out in a complementary way. Stakeholders saw the greatest overlap between ENISA and </w:t>
      </w:r>
      <w:r w:rsidR="00386623" w:rsidRPr="00380B24">
        <w:rPr>
          <w:rFonts w:cs="Times New Roman"/>
          <w:noProof/>
        </w:rPr>
        <w:t xml:space="preserve">the </w:t>
      </w:r>
      <w:r w:rsidRPr="00380B24">
        <w:rPr>
          <w:rFonts w:cs="Times New Roman"/>
          <w:noProof/>
        </w:rPr>
        <w:t>national cybersecurity authorities, the ECCC, CERT-EU</w:t>
      </w:r>
      <w:r w:rsidR="003E4572" w:rsidRPr="00380B24">
        <w:rPr>
          <w:rFonts w:cs="Times New Roman"/>
          <w:noProof/>
        </w:rPr>
        <w:t xml:space="preserve"> and</w:t>
      </w:r>
      <w:r w:rsidRPr="00380B24">
        <w:rPr>
          <w:rFonts w:cs="Times New Roman"/>
          <w:noProof/>
        </w:rPr>
        <w:t xml:space="preserve"> Commission services. </w:t>
      </w:r>
      <w:r w:rsidR="0F48DA06" w:rsidRPr="00380B24">
        <w:rPr>
          <w:rFonts w:cs="Times New Roman"/>
          <w:noProof/>
        </w:rPr>
        <w:t>They</w:t>
      </w:r>
      <w:r w:rsidR="69EB24CC" w:rsidRPr="00380B24">
        <w:rPr>
          <w:rFonts w:cs="Times New Roman"/>
          <w:noProof/>
        </w:rPr>
        <w:t xml:space="preserve"> </w:t>
      </w:r>
      <w:r w:rsidR="37664688" w:rsidRPr="00380B24">
        <w:rPr>
          <w:rFonts w:cs="Times New Roman"/>
          <w:noProof/>
        </w:rPr>
        <w:t xml:space="preserve">identified </w:t>
      </w:r>
      <w:r w:rsidR="00386623" w:rsidRPr="00380B24">
        <w:rPr>
          <w:rFonts w:eastAsia="Times New Roman" w:cs="Times New Roman"/>
          <w:noProof/>
          <w:color w:val="000000" w:themeColor="text1"/>
        </w:rPr>
        <w:t xml:space="preserve">a </w:t>
      </w:r>
      <w:r w:rsidR="37664688" w:rsidRPr="00380B24">
        <w:rPr>
          <w:rFonts w:eastAsia="Times New Roman" w:cs="Times New Roman"/>
          <w:noProof/>
          <w:color w:val="000000" w:themeColor="text1"/>
        </w:rPr>
        <w:t xml:space="preserve">need to improve synergies between </w:t>
      </w:r>
      <w:r w:rsidR="00377E08" w:rsidRPr="00380B24">
        <w:rPr>
          <w:rFonts w:eastAsia="Times New Roman" w:cs="Times New Roman"/>
          <w:noProof/>
          <w:color w:val="000000" w:themeColor="text1"/>
        </w:rPr>
        <w:t xml:space="preserve">the </w:t>
      </w:r>
      <w:r w:rsidR="37664688" w:rsidRPr="00380B24">
        <w:rPr>
          <w:rFonts w:eastAsia="Times New Roman" w:cs="Times New Roman"/>
          <w:noProof/>
          <w:color w:val="000000" w:themeColor="text1"/>
        </w:rPr>
        <w:t>responsibilities and actions of ENISA and</w:t>
      </w:r>
      <w:r w:rsidR="00377E08" w:rsidRPr="00380B24">
        <w:rPr>
          <w:rFonts w:eastAsia="Times New Roman" w:cs="Times New Roman"/>
          <w:noProof/>
          <w:color w:val="000000" w:themeColor="text1"/>
        </w:rPr>
        <w:t xml:space="preserve"> those of</w:t>
      </w:r>
      <w:r w:rsidR="37664688" w:rsidRPr="00380B24">
        <w:rPr>
          <w:rFonts w:eastAsia="Times New Roman" w:cs="Times New Roman"/>
          <w:noProof/>
          <w:color w:val="000000" w:themeColor="text1"/>
        </w:rPr>
        <w:t xml:space="preserve"> other EU bodies. </w:t>
      </w:r>
      <w:r w:rsidRPr="00380B24">
        <w:rPr>
          <w:rFonts w:cs="Times New Roman"/>
          <w:noProof/>
        </w:rPr>
        <w:t xml:space="preserve">Responses to open-ended follow-up questions indicated that there were </w:t>
      </w:r>
      <w:r w:rsidR="00386623" w:rsidRPr="00380B24">
        <w:rPr>
          <w:rFonts w:cs="Times New Roman"/>
          <w:noProof/>
        </w:rPr>
        <w:t xml:space="preserve">already </w:t>
      </w:r>
      <w:r w:rsidRPr="00380B24">
        <w:rPr>
          <w:rFonts w:cs="Times New Roman"/>
          <w:noProof/>
        </w:rPr>
        <w:t>complementarities with national authorities in policy</w:t>
      </w:r>
      <w:r w:rsidR="02F0A3D5" w:rsidRPr="00380B24">
        <w:rPr>
          <w:rFonts w:cs="Times New Roman"/>
          <w:noProof/>
        </w:rPr>
        <w:t>-related tasks</w:t>
      </w:r>
      <w:r w:rsidRPr="00380B24">
        <w:rPr>
          <w:rFonts w:cs="Times New Roman"/>
          <w:noProof/>
        </w:rPr>
        <w:t>, risk management, capacity building</w:t>
      </w:r>
      <w:r w:rsidR="003E4572" w:rsidRPr="00380B24">
        <w:rPr>
          <w:rFonts w:cs="Times New Roman"/>
          <w:noProof/>
        </w:rPr>
        <w:t xml:space="preserve"> and</w:t>
      </w:r>
      <w:r w:rsidRPr="00380B24">
        <w:rPr>
          <w:rFonts w:cs="Times New Roman"/>
          <w:noProof/>
        </w:rPr>
        <w:t xml:space="preserve"> incident response, which were mutually beneficial</w:t>
      </w:r>
      <w:r w:rsidR="41D3D8E3" w:rsidRPr="00380B24">
        <w:rPr>
          <w:rFonts w:cs="Times New Roman"/>
          <w:noProof/>
        </w:rPr>
        <w:t>.</w:t>
      </w:r>
      <w:r w:rsidRPr="00380B24">
        <w:rPr>
          <w:rFonts w:cs="Times New Roman"/>
          <w:noProof/>
        </w:rPr>
        <w:t xml:space="preserve"> </w:t>
      </w:r>
      <w:r w:rsidR="4AC3ADC1" w:rsidRPr="00380B24">
        <w:rPr>
          <w:rFonts w:cs="Times New Roman"/>
          <w:noProof/>
        </w:rPr>
        <w:t>Some survey respondents underline</w:t>
      </w:r>
      <w:r w:rsidR="00377E08" w:rsidRPr="00380B24">
        <w:rPr>
          <w:rFonts w:cs="Times New Roman"/>
          <w:noProof/>
        </w:rPr>
        <w:t>d</w:t>
      </w:r>
      <w:r w:rsidR="4AC3ADC1" w:rsidRPr="00380B24">
        <w:rPr>
          <w:rFonts w:cs="Times New Roman"/>
          <w:noProof/>
        </w:rPr>
        <w:t xml:space="preserve"> that</w:t>
      </w:r>
      <w:r w:rsidR="008F7B69" w:rsidRPr="00380B24">
        <w:rPr>
          <w:rFonts w:cs="Times New Roman"/>
          <w:noProof/>
        </w:rPr>
        <w:t>,</w:t>
      </w:r>
      <w:r w:rsidR="4AC3ADC1" w:rsidRPr="00380B24">
        <w:rPr>
          <w:rFonts w:cs="Times New Roman"/>
          <w:noProof/>
        </w:rPr>
        <w:t xml:space="preserve"> by formalising cooperation arrangements with other entities, such as EMSA and the JRC, ENISA could better leverage synergies and ensure a unified approach to cybersecurity initiatives. </w:t>
      </w:r>
    </w:p>
    <w:p w14:paraId="78946DA2" w14:textId="51AEF420" w:rsidR="000B5F1C" w:rsidRPr="00380B24" w:rsidRDefault="000B5F1C" w:rsidP="000B5F1C">
      <w:pPr>
        <w:pStyle w:val="Caption"/>
        <w:keepNext/>
        <w:jc w:val="both"/>
        <w:rPr>
          <w:noProof/>
        </w:rPr>
      </w:pPr>
      <w:bookmarkStart w:id="161" w:name="_Toc218702466"/>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5</w:t>
      </w:r>
      <w:r w:rsidRPr="00380B24">
        <w:rPr>
          <w:noProof/>
        </w:rPr>
        <w:fldChar w:fldCharType="end"/>
      </w:r>
      <w:r w:rsidRPr="00380B24">
        <w:rPr>
          <w:noProof/>
        </w:rPr>
        <w:t xml:space="preserve"> Overlaps between ENISA and other stakeholders in the field of cybersecurity</w:t>
      </w:r>
      <w:bookmarkEnd w:id="161"/>
    </w:p>
    <w:p w14:paraId="4E467BE2" w14:textId="77777777" w:rsidR="001C3978" w:rsidRPr="00380B24" w:rsidRDefault="001C3978" w:rsidP="001C3978">
      <w:pPr>
        <w:pStyle w:val="Body"/>
        <w:spacing w:after="0"/>
        <w:rPr>
          <w:rFonts w:ascii="Times New Roman" w:hAnsi="Times New Roman"/>
          <w:lang w:eastAsia="ja-JP"/>
        </w:rPr>
      </w:pPr>
      <w:r w:rsidRPr="00380B24">
        <w:rPr>
          <w:rFonts w:ascii="Times New Roman" w:hAnsi="Times New Roman"/>
          <w:lang w:eastAsia="en-GB"/>
        </w:rPr>
        <w:drawing>
          <wp:inline distT="0" distB="0" distL="0" distR="0" wp14:anchorId="2E92B08D" wp14:editId="0F888E11">
            <wp:extent cx="5472000" cy="4140200"/>
            <wp:effectExtent l="0" t="0" r="14605" b="12700"/>
            <wp:docPr id="861530871" name="Chart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010B6E4A" w14:textId="770F607F" w:rsidR="001C3978" w:rsidRPr="00380B24" w:rsidRDefault="001C3978" w:rsidP="001C3978">
      <w:pPr>
        <w:pStyle w:val="Body"/>
        <w:rPr>
          <w:rFonts w:ascii="Times New Roman" w:hAnsi="Times New Roman"/>
          <w:sz w:val="16"/>
          <w:lang w:eastAsia="ja-JP"/>
        </w:rPr>
      </w:pPr>
      <w:r w:rsidRPr="00380B24">
        <w:rPr>
          <w:rStyle w:val="SourceChar"/>
          <w:rFonts w:ascii="Times New Roman" w:hAnsi="Times New Roman"/>
          <w:lang w:val="en-GB"/>
        </w:rPr>
        <w:t xml:space="preserve">Source: </w:t>
      </w:r>
      <w:r w:rsidR="001C333D" w:rsidRPr="00380B24">
        <w:rPr>
          <w:rStyle w:val="SourceChar"/>
          <w:rFonts w:ascii="Times New Roman" w:hAnsi="Times New Roman"/>
          <w:lang w:val="en-GB"/>
        </w:rPr>
        <w:t>PPMI, Intellera Consulting and PwC (2024). Study to support the evaluation of the European Union Agency for Cybersecurity (ENISA) and the European Cybersecurity Certification Framework – Final Report</w:t>
      </w:r>
      <w:r w:rsidR="007302A5" w:rsidRPr="00380B24">
        <w:rPr>
          <w:rStyle w:val="SourceChar"/>
          <w:rFonts w:ascii="Times New Roman" w:hAnsi="Times New Roman"/>
          <w:lang w:val="en-GB"/>
        </w:rPr>
        <w:t>. S</w:t>
      </w:r>
      <w:r w:rsidRPr="00380B24">
        <w:rPr>
          <w:rStyle w:val="SourceChar"/>
          <w:rFonts w:ascii="Times New Roman" w:hAnsi="Times New Roman"/>
          <w:lang w:val="en-GB"/>
        </w:rPr>
        <w:t xml:space="preserve">urvey of stakeholders, question 26 </w:t>
      </w:r>
      <w:r w:rsidR="00A12133" w:rsidRPr="00380B24">
        <w:rPr>
          <w:rStyle w:val="SourceChar"/>
          <w:rFonts w:ascii="Times New Roman" w:hAnsi="Times New Roman"/>
          <w:lang w:val="en-GB"/>
        </w:rPr>
        <w:t>‘</w:t>
      </w:r>
      <w:r w:rsidRPr="00380B24">
        <w:rPr>
          <w:rStyle w:val="SourceChar"/>
          <w:rFonts w:ascii="Times New Roman" w:hAnsi="Times New Roman"/>
          <w:lang w:val="en-GB"/>
        </w:rPr>
        <w:t>In your view, to what extent, if at all, do ENISA’s outputs and services overlap with those of the following institutions active in the area of cybersecurity?</w:t>
      </w:r>
      <w:r w:rsidR="00A12133" w:rsidRPr="00380B24">
        <w:rPr>
          <w:rStyle w:val="SourceChar"/>
          <w:rFonts w:ascii="Times New Roman" w:hAnsi="Times New Roman"/>
          <w:lang w:val="en-GB"/>
        </w:rPr>
        <w:t>’</w:t>
      </w:r>
    </w:p>
    <w:p w14:paraId="78372920" w14:textId="098FF330" w:rsidR="00A13D1F" w:rsidRPr="00380B24" w:rsidRDefault="2D0F6E19" w:rsidP="001C333D">
      <w:pPr>
        <w:spacing w:line="240" w:lineRule="auto"/>
        <w:jc w:val="both"/>
        <w:rPr>
          <w:rFonts w:cs="Times New Roman"/>
          <w:noProof/>
        </w:rPr>
      </w:pPr>
      <w:r w:rsidRPr="00380B24">
        <w:rPr>
          <w:rFonts w:cs="Times New Roman"/>
          <w:noProof/>
        </w:rPr>
        <w:t>ENISA strengthened its cooperation with EU, regional</w:t>
      </w:r>
      <w:r w:rsidR="003E4572" w:rsidRPr="00380B24">
        <w:rPr>
          <w:rFonts w:cs="Times New Roman"/>
          <w:noProof/>
        </w:rPr>
        <w:t xml:space="preserve"> and</w:t>
      </w:r>
      <w:r w:rsidRPr="00380B24">
        <w:rPr>
          <w:rFonts w:cs="Times New Roman"/>
          <w:noProof/>
        </w:rPr>
        <w:t xml:space="preserve"> international stakeholders during the evaluation period</w:t>
      </w:r>
      <w:r w:rsidR="00387A5E" w:rsidRPr="00380B24">
        <w:rPr>
          <w:rFonts w:cs="Times New Roman"/>
          <w:noProof/>
        </w:rPr>
        <w:t>. This was</w:t>
      </w:r>
      <w:r w:rsidRPr="00380B24">
        <w:rPr>
          <w:rFonts w:cs="Times New Roman"/>
          <w:noProof/>
        </w:rPr>
        <w:t xml:space="preserve"> demonstrated by the increasing number of structured cooperation frameworks </w:t>
      </w:r>
      <w:r w:rsidR="00387A5E" w:rsidRPr="00380B24">
        <w:rPr>
          <w:rFonts w:cs="Times New Roman"/>
          <w:noProof/>
        </w:rPr>
        <w:t>set up</w:t>
      </w:r>
      <w:r w:rsidRPr="00380B24">
        <w:rPr>
          <w:rFonts w:cs="Times New Roman"/>
          <w:noProof/>
        </w:rPr>
        <w:t xml:space="preserve">. </w:t>
      </w:r>
      <w:r w:rsidR="00387A5E" w:rsidRPr="00380B24">
        <w:rPr>
          <w:rFonts w:cs="Times New Roman"/>
          <w:noProof/>
        </w:rPr>
        <w:t>S</w:t>
      </w:r>
      <w:r w:rsidRPr="00380B24">
        <w:rPr>
          <w:rFonts w:cs="Times New Roman"/>
          <w:noProof/>
        </w:rPr>
        <w:t xml:space="preserve">everal MoUs </w:t>
      </w:r>
      <w:r w:rsidR="00387A5E" w:rsidRPr="00380B24">
        <w:rPr>
          <w:rFonts w:cs="Times New Roman"/>
          <w:noProof/>
        </w:rPr>
        <w:t xml:space="preserve">were signed </w:t>
      </w:r>
      <w:r w:rsidRPr="00380B24">
        <w:rPr>
          <w:rFonts w:cs="Times New Roman"/>
          <w:noProof/>
        </w:rPr>
        <w:t>with other EU bodies to improve working arrangements and facilitate the sharing of knowledge, information</w:t>
      </w:r>
      <w:r w:rsidR="003E4572" w:rsidRPr="00380B24">
        <w:rPr>
          <w:rFonts w:cs="Times New Roman"/>
          <w:noProof/>
        </w:rPr>
        <w:t xml:space="preserve"> and</w:t>
      </w:r>
      <w:r w:rsidRPr="00380B24">
        <w:rPr>
          <w:rFonts w:cs="Times New Roman"/>
          <w:noProof/>
        </w:rPr>
        <w:t xml:space="preserve"> expertise. </w:t>
      </w:r>
      <w:r w:rsidR="008F7B69" w:rsidRPr="00380B24">
        <w:rPr>
          <w:rFonts w:cs="Times New Roman"/>
          <w:noProof/>
        </w:rPr>
        <w:t>ENISA</w:t>
      </w:r>
      <w:r w:rsidRPr="00380B24">
        <w:rPr>
          <w:rFonts w:cs="Times New Roman"/>
          <w:noProof/>
        </w:rPr>
        <w:t xml:space="preserve"> also signed a service level agreement with the ECCC in the fields of research, innovation</w:t>
      </w:r>
      <w:r w:rsidR="003E4572" w:rsidRPr="00380B24">
        <w:rPr>
          <w:rFonts w:cs="Times New Roman"/>
          <w:noProof/>
        </w:rPr>
        <w:t xml:space="preserve"> and</w:t>
      </w:r>
      <w:r w:rsidRPr="00380B24">
        <w:rPr>
          <w:rFonts w:cs="Times New Roman"/>
          <w:noProof/>
        </w:rPr>
        <w:t xml:space="preserve"> administration in 2022</w:t>
      </w:r>
      <w:r w:rsidR="008F7B69" w:rsidRPr="00380B24">
        <w:rPr>
          <w:rFonts w:cs="Times New Roman"/>
          <w:noProof/>
        </w:rPr>
        <w:t>. This was</w:t>
      </w:r>
      <w:r w:rsidRPr="00380B24">
        <w:rPr>
          <w:rFonts w:cs="Times New Roman"/>
          <w:noProof/>
        </w:rPr>
        <w:t xml:space="preserve"> followed by an MoU in 2023 to coordinate the implementation of operational tasks and research initiatives.</w:t>
      </w:r>
      <w:r w:rsidR="7B2643B1" w:rsidRPr="00380B24">
        <w:rPr>
          <w:rFonts w:cs="Times New Roman"/>
          <w:noProof/>
        </w:rPr>
        <w:t xml:space="preserve"> Despite this, </w:t>
      </w:r>
      <w:r w:rsidR="21760EC8" w:rsidRPr="00380B24">
        <w:rPr>
          <w:rFonts w:cs="Times New Roman"/>
          <w:noProof/>
        </w:rPr>
        <w:t xml:space="preserve">some survey </w:t>
      </w:r>
      <w:r w:rsidR="3F0920D5" w:rsidRPr="00380B24">
        <w:rPr>
          <w:rFonts w:cs="Times New Roman"/>
          <w:noProof/>
        </w:rPr>
        <w:t>respondent</w:t>
      </w:r>
      <w:r w:rsidR="5623092B" w:rsidRPr="00380B24">
        <w:rPr>
          <w:rFonts w:cs="Times New Roman"/>
          <w:noProof/>
        </w:rPr>
        <w:t xml:space="preserve">s </w:t>
      </w:r>
      <w:r w:rsidR="21760EC8" w:rsidRPr="00380B24">
        <w:rPr>
          <w:rFonts w:cs="Times New Roman"/>
          <w:noProof/>
        </w:rPr>
        <w:t>still see a</w:t>
      </w:r>
      <w:r w:rsidR="5623092B" w:rsidRPr="00380B24">
        <w:rPr>
          <w:rFonts w:cs="Times New Roman"/>
          <w:noProof/>
        </w:rPr>
        <w:t xml:space="preserve"> </w:t>
      </w:r>
      <w:r w:rsidR="7B2643B1" w:rsidRPr="00380B24">
        <w:rPr>
          <w:rFonts w:cs="Times New Roman"/>
          <w:noProof/>
        </w:rPr>
        <w:t xml:space="preserve">need </w:t>
      </w:r>
      <w:r w:rsidR="00387A5E" w:rsidRPr="00380B24">
        <w:rPr>
          <w:rFonts w:cs="Times New Roman"/>
          <w:noProof/>
        </w:rPr>
        <w:t>to further calibrate activities</w:t>
      </w:r>
      <w:r w:rsidR="7B2643B1" w:rsidRPr="00380B24">
        <w:rPr>
          <w:rFonts w:cs="Times New Roman"/>
          <w:noProof/>
        </w:rPr>
        <w:t xml:space="preserve"> </w:t>
      </w:r>
      <w:r w:rsidR="21760EC8" w:rsidRPr="00380B24">
        <w:rPr>
          <w:rFonts w:cs="Times New Roman"/>
          <w:noProof/>
        </w:rPr>
        <w:t xml:space="preserve">and </w:t>
      </w:r>
      <w:r w:rsidR="00387A5E" w:rsidRPr="00380B24">
        <w:rPr>
          <w:rFonts w:cs="Times New Roman"/>
          <w:noProof/>
        </w:rPr>
        <w:t xml:space="preserve">increase </w:t>
      </w:r>
      <w:r w:rsidR="21760EC8" w:rsidRPr="00380B24">
        <w:rPr>
          <w:rFonts w:cs="Times New Roman"/>
          <w:noProof/>
        </w:rPr>
        <w:t>coordination</w:t>
      </w:r>
      <w:r w:rsidR="220AECB4" w:rsidRPr="00380B24">
        <w:rPr>
          <w:rFonts w:cs="Times New Roman"/>
          <w:noProof/>
        </w:rPr>
        <w:t xml:space="preserve"> between both organisations</w:t>
      </w:r>
      <w:r w:rsidR="7B2643B1" w:rsidRPr="00380B24">
        <w:rPr>
          <w:rFonts w:cs="Times New Roman"/>
          <w:noProof/>
        </w:rPr>
        <w:t>.</w:t>
      </w:r>
      <w:r w:rsidR="6C6554CE" w:rsidRPr="00380B24">
        <w:rPr>
          <w:rFonts w:cs="Times New Roman"/>
          <w:noProof/>
        </w:rPr>
        <w:t xml:space="preserve"> </w:t>
      </w:r>
    </w:p>
    <w:p w14:paraId="5A5675AE" w14:textId="72FB2686" w:rsidR="00A13D1F" w:rsidRPr="00380B24" w:rsidRDefault="2D0F6E19" w:rsidP="5EE4E8B7">
      <w:pPr>
        <w:spacing w:before="240" w:after="240" w:line="240" w:lineRule="auto"/>
        <w:jc w:val="both"/>
        <w:rPr>
          <w:rFonts w:cs="Times New Roman"/>
          <w:noProof/>
        </w:rPr>
      </w:pPr>
      <w:r w:rsidRPr="00380B24">
        <w:rPr>
          <w:rFonts w:cs="Times New Roman"/>
          <w:noProof/>
        </w:rPr>
        <w:t xml:space="preserve">ENISA </w:t>
      </w:r>
      <w:r w:rsidR="008F7B69" w:rsidRPr="00380B24">
        <w:rPr>
          <w:rFonts w:cs="Times New Roman"/>
          <w:noProof/>
        </w:rPr>
        <w:t>facili</w:t>
      </w:r>
      <w:r w:rsidR="00387A5E" w:rsidRPr="00380B24">
        <w:rPr>
          <w:rFonts w:cs="Times New Roman"/>
          <w:noProof/>
        </w:rPr>
        <w:t>t</w:t>
      </w:r>
      <w:r w:rsidR="008F7B69" w:rsidRPr="00380B24">
        <w:rPr>
          <w:rFonts w:cs="Times New Roman"/>
          <w:noProof/>
        </w:rPr>
        <w:t>ated</w:t>
      </w:r>
      <w:r w:rsidRPr="00380B24">
        <w:rPr>
          <w:rFonts w:cs="Times New Roman"/>
          <w:noProof/>
        </w:rPr>
        <w:t xml:space="preserve"> cybersecurity cooperation at EU and national levels. Stakeholders </w:t>
      </w:r>
      <w:r w:rsidR="008F7B69" w:rsidRPr="00380B24">
        <w:rPr>
          <w:rFonts w:cs="Times New Roman"/>
          <w:noProof/>
        </w:rPr>
        <w:t>had positive opinions of</w:t>
      </w:r>
      <w:r w:rsidRPr="00380B24">
        <w:rPr>
          <w:rFonts w:cs="Times New Roman"/>
          <w:noProof/>
        </w:rPr>
        <w:t xml:space="preserve"> ENISA’s promotion of cybersecurity cooperation, including information sharing and coordination, during the evaluation period. National authorities assessed ENISA’s contribution to cybersecurity promotion especially positively, with 83</w:t>
      </w:r>
      <w:r w:rsidR="00F3375E" w:rsidRPr="00380B24">
        <w:rPr>
          <w:rFonts w:cs="Times New Roman"/>
          <w:noProof/>
        </w:rPr>
        <w:t>%</w:t>
      </w:r>
      <w:r w:rsidRPr="00380B24">
        <w:rPr>
          <w:rFonts w:cs="Times New Roman"/>
          <w:noProof/>
        </w:rPr>
        <w:t xml:space="preserve"> of survey respondents indicating that </w:t>
      </w:r>
      <w:r w:rsidR="008F7B69" w:rsidRPr="00380B24">
        <w:rPr>
          <w:rFonts w:cs="Times New Roman"/>
          <w:noProof/>
        </w:rPr>
        <w:t>it</w:t>
      </w:r>
      <w:r w:rsidRPr="00380B24">
        <w:rPr>
          <w:rFonts w:cs="Times New Roman"/>
          <w:noProof/>
        </w:rPr>
        <w:t xml:space="preserve"> had achieved this objective to a large extent or completely.</w:t>
      </w:r>
    </w:p>
    <w:p w14:paraId="2B0B733F" w14:textId="77777777" w:rsidR="005A55C6" w:rsidRPr="00380B24" w:rsidRDefault="005A55C6" w:rsidP="005A55C6">
      <w:pPr>
        <w:rPr>
          <w:noProof/>
          <w:lang w:eastAsia="lt-LT"/>
        </w:rPr>
      </w:pPr>
      <w:bookmarkStart w:id="162" w:name="_Ref172643369"/>
      <w:bookmarkStart w:id="163" w:name="_Toc182580103"/>
    </w:p>
    <w:p w14:paraId="4BE2F81B" w14:textId="77777777" w:rsidR="005A55C6" w:rsidRPr="00380B24" w:rsidRDefault="005A55C6" w:rsidP="005A55C6">
      <w:pPr>
        <w:rPr>
          <w:noProof/>
          <w:lang w:eastAsia="lt-LT"/>
        </w:rPr>
      </w:pPr>
    </w:p>
    <w:p w14:paraId="2350FB6C" w14:textId="77777777" w:rsidR="005A55C6" w:rsidRPr="00380B24" w:rsidRDefault="005A55C6" w:rsidP="00F954DA">
      <w:pPr>
        <w:rPr>
          <w:noProof/>
        </w:rPr>
      </w:pPr>
    </w:p>
    <w:p w14:paraId="318395F4" w14:textId="4B1BF03D" w:rsidR="000B5F1C" w:rsidRPr="00380B24" w:rsidRDefault="000B5F1C" w:rsidP="000B5F1C">
      <w:pPr>
        <w:pStyle w:val="Caption"/>
        <w:keepNext/>
        <w:jc w:val="both"/>
        <w:rPr>
          <w:noProof/>
        </w:rPr>
      </w:pPr>
      <w:bookmarkStart w:id="164" w:name="_Toc218702467"/>
      <w:bookmarkEnd w:id="162"/>
      <w:bookmarkEnd w:id="163"/>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6</w:t>
      </w:r>
      <w:r w:rsidRPr="00380B24">
        <w:rPr>
          <w:noProof/>
        </w:rPr>
        <w:fldChar w:fldCharType="end"/>
      </w:r>
      <w:r w:rsidRPr="00380B24">
        <w:rPr>
          <w:noProof/>
        </w:rPr>
        <w:t xml:space="preserve"> ENISA’s contribution to promoting cybersecurity cooperation</w:t>
      </w:r>
      <w:bookmarkEnd w:id="164"/>
    </w:p>
    <w:p w14:paraId="7CF7CC16" w14:textId="77777777" w:rsidR="0011224C" w:rsidRPr="00380B24" w:rsidRDefault="0011224C" w:rsidP="001C333D">
      <w:pPr>
        <w:spacing w:after="0" w:line="240" w:lineRule="auto"/>
        <w:jc w:val="both"/>
        <w:rPr>
          <w:rFonts w:cs="Times New Roman"/>
          <w:noProof/>
        </w:rPr>
      </w:pPr>
      <w:r w:rsidRPr="00380B24">
        <w:rPr>
          <w:rFonts w:cs="Times New Roman"/>
          <w:noProof/>
          <w:lang w:eastAsia="en-GB"/>
        </w:rPr>
        <w:drawing>
          <wp:inline distT="0" distB="0" distL="0" distR="0" wp14:anchorId="1EA1416E" wp14:editId="00DEBA6E">
            <wp:extent cx="5472000" cy="2600325"/>
            <wp:effectExtent l="0" t="0" r="14605" b="9525"/>
            <wp:docPr id="1967424151" name="Chart 29"/>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495D62B9" w14:textId="78FA3169" w:rsidR="0011224C" w:rsidRPr="00380B24" w:rsidRDefault="0011224C" w:rsidP="0011224C">
      <w:pPr>
        <w:pStyle w:val="Body"/>
        <w:spacing w:after="0"/>
        <w:rPr>
          <w:rStyle w:val="SourceChar"/>
          <w:rFonts w:ascii="Times New Roman" w:hAnsi="Times New Roman"/>
          <w:lang w:val="en-GB"/>
        </w:rPr>
      </w:pPr>
      <w:r w:rsidRPr="00380B24">
        <w:rPr>
          <w:rStyle w:val="SourceChar"/>
          <w:rFonts w:ascii="Times New Roman" w:hAnsi="Times New Roman"/>
          <w:lang w:val="en-GB"/>
        </w:rPr>
        <w:t>Source:</w:t>
      </w:r>
      <w:r w:rsidR="001C333D" w:rsidRPr="00380B24">
        <w:rPr>
          <w:rStyle w:val="SourceChar"/>
          <w:rFonts w:ascii="Times New Roman" w:hAnsi="Times New Roman"/>
          <w:lang w:val="en-GB"/>
        </w:rPr>
        <w:t xml:space="preserve"> PPMI, Intellera Consulting and PwC (2024). Study to support the evaluation of the European Union Agency for Cybersecurity (ENISA) and the European Cybersecurity Certification Framework – Final Report</w:t>
      </w:r>
      <w:r w:rsidR="007302A5" w:rsidRPr="00380B24">
        <w:rPr>
          <w:rStyle w:val="SourceChar"/>
          <w:rFonts w:ascii="Times New Roman" w:hAnsi="Times New Roman"/>
          <w:lang w:val="en-GB"/>
        </w:rPr>
        <w:t>. S</w:t>
      </w:r>
      <w:r w:rsidRPr="00380B24">
        <w:rPr>
          <w:rStyle w:val="SourceChar"/>
          <w:rFonts w:ascii="Times New Roman" w:hAnsi="Times New Roman"/>
          <w:lang w:val="en-GB"/>
        </w:rPr>
        <w:t xml:space="preserve">urvey of stakeholders, question 16: </w:t>
      </w:r>
      <w:r w:rsidR="00A12133" w:rsidRPr="00380B24">
        <w:rPr>
          <w:rStyle w:val="SourceChar"/>
          <w:rFonts w:ascii="Times New Roman" w:hAnsi="Times New Roman"/>
          <w:lang w:val="en-GB"/>
        </w:rPr>
        <w:t>‘</w:t>
      </w:r>
      <w:r w:rsidRPr="00380B24">
        <w:rPr>
          <w:rStyle w:val="SourceChar"/>
          <w:rFonts w:ascii="Times New Roman" w:hAnsi="Times New Roman"/>
          <w:lang w:val="en-GB"/>
        </w:rPr>
        <w:t>In your opinion, to what extent has ENISA achieved the following objectives during the period of 2019-2023? Promoting cybersecurity cooperation, including information exchange and coordination, at EU level between MS, EU institutions, bodies, offices and agencies and relevant private and public stakeholders</w:t>
      </w:r>
      <w:r w:rsidR="00A12133" w:rsidRPr="00380B24">
        <w:rPr>
          <w:rStyle w:val="SourceChar"/>
          <w:rFonts w:ascii="Times New Roman" w:hAnsi="Times New Roman"/>
          <w:lang w:val="en-GB"/>
        </w:rPr>
        <w:t>’</w:t>
      </w:r>
    </w:p>
    <w:p w14:paraId="72F7622A" w14:textId="678CBDDD" w:rsidR="006E2AA7" w:rsidRPr="00380B24" w:rsidRDefault="00ED116C" w:rsidP="00F954DA">
      <w:pPr>
        <w:spacing w:before="120" w:line="240" w:lineRule="auto"/>
        <w:jc w:val="both"/>
        <w:rPr>
          <w:rFonts w:cs="Times New Roman"/>
          <w:noProof/>
        </w:rPr>
      </w:pPr>
      <w:r w:rsidRPr="00380B24">
        <w:rPr>
          <w:rFonts w:cs="Times New Roman"/>
          <w:noProof/>
        </w:rPr>
        <w:t>ENISA</w:t>
      </w:r>
      <w:r w:rsidR="6783ADF3" w:rsidRPr="00380B24">
        <w:rPr>
          <w:rFonts w:cs="Times New Roman"/>
          <w:noProof/>
        </w:rPr>
        <w:t xml:space="preserve"> also strengthened its regional cooperation with </w:t>
      </w:r>
      <w:r w:rsidRPr="00380B24">
        <w:rPr>
          <w:rFonts w:cs="Times New Roman"/>
          <w:noProof/>
        </w:rPr>
        <w:t xml:space="preserve">non-EU </w:t>
      </w:r>
      <w:r w:rsidR="6783ADF3" w:rsidRPr="00380B24">
        <w:rPr>
          <w:rFonts w:cs="Times New Roman"/>
          <w:noProof/>
        </w:rPr>
        <w:t>countries, particularly with the Western Balkans and Ukraine</w:t>
      </w:r>
      <w:r w:rsidRPr="00380B24">
        <w:rPr>
          <w:rFonts w:cs="Times New Roman"/>
          <w:noProof/>
        </w:rPr>
        <w:t xml:space="preserve">. </w:t>
      </w:r>
      <w:r w:rsidR="6783ADF3" w:rsidRPr="00380B24">
        <w:rPr>
          <w:rFonts w:cs="Times New Roman"/>
          <w:noProof/>
        </w:rPr>
        <w:t xml:space="preserve">ENISA </w:t>
      </w:r>
      <w:r w:rsidR="6783ADF3" w:rsidRPr="00380B24" w:rsidDel="00ED116C">
        <w:rPr>
          <w:rFonts w:cs="Times New Roman"/>
          <w:noProof/>
        </w:rPr>
        <w:t xml:space="preserve"> </w:t>
      </w:r>
      <w:r w:rsidRPr="00380B24">
        <w:rPr>
          <w:rFonts w:cs="Times New Roman"/>
          <w:noProof/>
        </w:rPr>
        <w:t xml:space="preserve">set up </w:t>
      </w:r>
      <w:r w:rsidR="6783ADF3" w:rsidRPr="00380B24">
        <w:rPr>
          <w:rFonts w:cs="Times New Roman"/>
          <w:noProof/>
        </w:rPr>
        <w:t>working arrangements with the US Cybersecurity and Infrastructure Security Agency (CISA) in the areas of capacity building, exchange of best practices and increasing situational awareness.</w:t>
      </w:r>
    </w:p>
    <w:p w14:paraId="43328403" w14:textId="10DEBD5D" w:rsidR="00A13D1F" w:rsidRPr="00380B24" w:rsidRDefault="255DCF82" w:rsidP="5EE4E8B7">
      <w:pPr>
        <w:spacing w:line="240" w:lineRule="auto"/>
        <w:jc w:val="both"/>
        <w:rPr>
          <w:rFonts w:eastAsia="Calibri" w:cs="Times New Roman"/>
          <w:noProof/>
          <w:color w:val="000000" w:themeColor="text1"/>
        </w:rPr>
      </w:pPr>
      <w:r w:rsidRPr="00380B24">
        <w:rPr>
          <w:rFonts w:eastAsia="Times New Roman" w:cs="Times New Roman"/>
          <w:noProof/>
          <w:color w:val="000000" w:themeColor="text1"/>
        </w:rPr>
        <w:t xml:space="preserve">Survey respondents and interviewees expressed that </w:t>
      </w:r>
      <w:r w:rsidR="00ED116C" w:rsidRPr="00380B24">
        <w:rPr>
          <w:rFonts w:eastAsia="Times New Roman" w:cs="Times New Roman"/>
          <w:noProof/>
          <w:color w:val="000000" w:themeColor="text1"/>
        </w:rPr>
        <w:t>ENISA’s</w:t>
      </w:r>
      <w:r w:rsidRPr="00380B24">
        <w:rPr>
          <w:rFonts w:eastAsia="Times New Roman" w:cs="Times New Roman"/>
          <w:noProof/>
          <w:color w:val="000000" w:themeColor="text1"/>
        </w:rPr>
        <w:t xml:space="preserve"> interactions with private stakeholders and international partners must be more predictable and transparent to maintain confidence and foster </w:t>
      </w:r>
      <w:r w:rsidR="001A5244" w:rsidRPr="00380B24">
        <w:rPr>
          <w:rFonts w:eastAsia="Times New Roman" w:cs="Times New Roman"/>
          <w:noProof/>
          <w:color w:val="000000" w:themeColor="text1"/>
        </w:rPr>
        <w:t>collaboration</w:t>
      </w:r>
      <w:r w:rsidRPr="00380B24">
        <w:rPr>
          <w:rFonts w:eastAsia="Times New Roman" w:cs="Times New Roman"/>
          <w:noProof/>
          <w:color w:val="000000" w:themeColor="text1"/>
        </w:rPr>
        <w:t xml:space="preserve">. </w:t>
      </w:r>
      <w:r w:rsidR="39D3D68E" w:rsidRPr="00380B24">
        <w:rPr>
          <w:rFonts w:eastAsia="Times New Roman" w:cs="Times New Roman"/>
          <w:noProof/>
          <w:color w:val="000000" w:themeColor="text1"/>
        </w:rPr>
        <w:t xml:space="preserve">Around half </w:t>
      </w:r>
      <w:r w:rsidR="00222A47" w:rsidRPr="00380B24">
        <w:rPr>
          <w:rFonts w:eastAsia="Times New Roman" w:cs="Times New Roman"/>
          <w:noProof/>
          <w:color w:val="000000" w:themeColor="text1"/>
        </w:rPr>
        <w:t xml:space="preserve">the </w:t>
      </w:r>
      <w:r w:rsidR="39D3D68E" w:rsidRPr="00380B24">
        <w:rPr>
          <w:rFonts w:eastAsia="Times New Roman" w:cs="Times New Roman"/>
          <w:noProof/>
          <w:color w:val="000000" w:themeColor="text1"/>
        </w:rPr>
        <w:t xml:space="preserve">representatives of private bodies found </w:t>
      </w:r>
      <w:r w:rsidR="00222A47" w:rsidRPr="00380B24">
        <w:rPr>
          <w:rFonts w:eastAsia="Times New Roman" w:cs="Times New Roman"/>
          <w:noProof/>
          <w:color w:val="000000" w:themeColor="text1"/>
        </w:rPr>
        <w:t>ENISA’s</w:t>
      </w:r>
      <w:r w:rsidR="001A5244" w:rsidRPr="00380B24">
        <w:rPr>
          <w:rFonts w:eastAsia="Times New Roman" w:cs="Times New Roman"/>
          <w:noProof/>
          <w:color w:val="000000" w:themeColor="text1"/>
        </w:rPr>
        <w:t xml:space="preserve"> </w:t>
      </w:r>
      <w:r w:rsidR="39D3D68E" w:rsidRPr="00380B24">
        <w:rPr>
          <w:rFonts w:eastAsia="Times New Roman" w:cs="Times New Roman"/>
          <w:noProof/>
          <w:color w:val="000000" w:themeColor="text1"/>
        </w:rPr>
        <w:t>role in contributing to cooperation and coor</w:t>
      </w:r>
      <w:r w:rsidR="0FCFA290" w:rsidRPr="00380B24">
        <w:rPr>
          <w:rFonts w:eastAsia="Times New Roman" w:cs="Times New Roman"/>
          <w:noProof/>
          <w:color w:val="000000" w:themeColor="text1"/>
        </w:rPr>
        <w:t>dination between stakeholders</w:t>
      </w:r>
      <w:r w:rsidR="00222A47" w:rsidRPr="00380B24">
        <w:rPr>
          <w:rFonts w:eastAsia="Times New Roman" w:cs="Times New Roman"/>
          <w:noProof/>
          <w:color w:val="000000" w:themeColor="text1"/>
        </w:rPr>
        <w:t xml:space="preserve"> to be limited</w:t>
      </w:r>
      <w:r w:rsidR="0FCFA290" w:rsidRPr="00380B24">
        <w:rPr>
          <w:rFonts w:eastAsia="Times New Roman" w:cs="Times New Roman"/>
          <w:noProof/>
          <w:color w:val="000000" w:themeColor="text1"/>
        </w:rPr>
        <w:t xml:space="preserve">. </w:t>
      </w:r>
      <w:r w:rsidR="11D85904" w:rsidRPr="00380B24">
        <w:rPr>
          <w:rFonts w:eastAsia="Calibri" w:cs="Times New Roman"/>
          <w:noProof/>
          <w:color w:val="000000" w:themeColor="text1"/>
        </w:rPr>
        <w:t xml:space="preserve">In this context, private </w:t>
      </w:r>
      <w:r w:rsidR="0072038D" w:rsidRPr="00380B24">
        <w:rPr>
          <w:rFonts w:eastAsia="Calibri" w:cs="Times New Roman"/>
          <w:noProof/>
          <w:color w:val="000000" w:themeColor="text1"/>
        </w:rPr>
        <w:t>bodies</w:t>
      </w:r>
      <w:r w:rsidR="11D85904" w:rsidRPr="00380B24">
        <w:rPr>
          <w:rFonts w:eastAsia="Calibri" w:cs="Times New Roman"/>
          <w:noProof/>
          <w:color w:val="000000" w:themeColor="text1"/>
        </w:rPr>
        <w:t xml:space="preserve"> suggested that </w:t>
      </w:r>
      <w:r w:rsidR="00640C6A" w:rsidRPr="00380B24">
        <w:rPr>
          <w:rFonts w:eastAsia="Calibri" w:cs="Times New Roman"/>
          <w:noProof/>
          <w:color w:val="000000" w:themeColor="text1"/>
        </w:rPr>
        <w:t>ENISA</w:t>
      </w:r>
      <w:r w:rsidR="00222A47" w:rsidRPr="00380B24">
        <w:rPr>
          <w:rFonts w:eastAsia="Calibri" w:cs="Times New Roman"/>
          <w:noProof/>
          <w:color w:val="000000" w:themeColor="text1"/>
        </w:rPr>
        <w:t xml:space="preserve"> could improve its </w:t>
      </w:r>
      <w:r w:rsidR="404C9AE2" w:rsidRPr="00380B24">
        <w:rPr>
          <w:rFonts w:eastAsia="Calibri" w:cs="Times New Roman"/>
          <w:noProof/>
          <w:color w:val="000000" w:themeColor="text1"/>
        </w:rPr>
        <w:t xml:space="preserve">outreach and </w:t>
      </w:r>
      <w:r w:rsidR="11D85904" w:rsidRPr="00380B24">
        <w:rPr>
          <w:rFonts w:eastAsia="Calibri" w:cs="Times New Roman"/>
          <w:noProof/>
          <w:color w:val="000000" w:themeColor="text1"/>
        </w:rPr>
        <w:t>stakeholder engagement activities</w:t>
      </w:r>
      <w:r w:rsidR="431F2163" w:rsidRPr="00380B24">
        <w:rPr>
          <w:rFonts w:eastAsia="Calibri" w:cs="Times New Roman"/>
          <w:noProof/>
          <w:color w:val="000000" w:themeColor="text1"/>
        </w:rPr>
        <w:t xml:space="preserve"> </w:t>
      </w:r>
      <w:r w:rsidR="00222A47" w:rsidRPr="00380B24">
        <w:rPr>
          <w:rFonts w:eastAsia="Calibri" w:cs="Times New Roman"/>
          <w:noProof/>
          <w:color w:val="000000" w:themeColor="text1"/>
        </w:rPr>
        <w:t>and could expand</w:t>
      </w:r>
      <w:r w:rsidR="431F2163" w:rsidRPr="00380B24">
        <w:rPr>
          <w:rFonts w:eastAsia="Calibri" w:cs="Times New Roman"/>
          <w:noProof/>
          <w:color w:val="000000" w:themeColor="text1"/>
        </w:rPr>
        <w:t xml:space="preserve"> its partnerships with global cybersecurity </w:t>
      </w:r>
      <w:r w:rsidR="00222A47" w:rsidRPr="00380B24">
        <w:rPr>
          <w:rFonts w:eastAsia="Calibri" w:cs="Times New Roman"/>
          <w:noProof/>
          <w:color w:val="000000" w:themeColor="text1"/>
        </w:rPr>
        <w:t>stakeholders</w:t>
      </w:r>
      <w:r w:rsidR="11D85904" w:rsidRPr="00380B24">
        <w:rPr>
          <w:rFonts w:eastAsia="Calibri" w:cs="Times New Roman"/>
          <w:noProof/>
          <w:color w:val="000000" w:themeColor="text1"/>
        </w:rPr>
        <w:t xml:space="preserve">, particularly </w:t>
      </w:r>
      <w:r w:rsidR="0072038D" w:rsidRPr="00380B24">
        <w:rPr>
          <w:rFonts w:eastAsia="Calibri" w:cs="Times New Roman"/>
          <w:noProof/>
          <w:color w:val="000000" w:themeColor="text1"/>
        </w:rPr>
        <w:t>as regards</w:t>
      </w:r>
      <w:r w:rsidR="11D85904" w:rsidRPr="00380B24">
        <w:rPr>
          <w:rFonts w:eastAsia="Calibri" w:cs="Times New Roman"/>
          <w:noProof/>
          <w:color w:val="000000" w:themeColor="text1"/>
        </w:rPr>
        <w:t xml:space="preserve"> collaborati</w:t>
      </w:r>
      <w:r w:rsidR="0072038D" w:rsidRPr="00380B24">
        <w:rPr>
          <w:rFonts w:eastAsia="Calibri" w:cs="Times New Roman"/>
          <w:noProof/>
          <w:color w:val="000000" w:themeColor="text1"/>
        </w:rPr>
        <w:t>ng</w:t>
      </w:r>
      <w:r w:rsidR="11D85904" w:rsidRPr="00380B24">
        <w:rPr>
          <w:rFonts w:eastAsia="Calibri" w:cs="Times New Roman"/>
          <w:noProof/>
          <w:color w:val="000000" w:themeColor="text1"/>
        </w:rPr>
        <w:t xml:space="preserve"> with industry representatives and </w:t>
      </w:r>
      <w:r w:rsidR="00ED116C" w:rsidRPr="00380B24">
        <w:rPr>
          <w:rFonts w:eastAsia="Calibri" w:cs="Times New Roman"/>
          <w:noProof/>
          <w:color w:val="000000" w:themeColor="text1"/>
        </w:rPr>
        <w:t xml:space="preserve">non-EU </w:t>
      </w:r>
      <w:r w:rsidR="11D85904" w:rsidRPr="00380B24">
        <w:rPr>
          <w:rFonts w:eastAsia="Calibri" w:cs="Times New Roman"/>
          <w:noProof/>
          <w:color w:val="000000" w:themeColor="text1"/>
        </w:rPr>
        <w:t xml:space="preserve">countries.  </w:t>
      </w:r>
    </w:p>
    <w:p w14:paraId="6A1AAC00" w14:textId="4052CACC" w:rsidR="000B5F1C" w:rsidRPr="00380B24" w:rsidRDefault="000B5F1C" w:rsidP="000B5F1C">
      <w:pPr>
        <w:pStyle w:val="Caption"/>
        <w:keepNext/>
        <w:jc w:val="both"/>
        <w:rPr>
          <w:noProof/>
        </w:rPr>
      </w:pPr>
      <w:bookmarkStart w:id="165" w:name="_Toc218702468"/>
      <w:bookmarkStart w:id="166" w:name="_Toc163500255"/>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7</w:t>
      </w:r>
      <w:r w:rsidRPr="00380B24">
        <w:rPr>
          <w:noProof/>
        </w:rPr>
        <w:fldChar w:fldCharType="end"/>
      </w:r>
      <w:r w:rsidRPr="00380B24">
        <w:rPr>
          <w:noProof/>
        </w:rPr>
        <w:t xml:space="preserve"> ENISA’s contribution to cooperation and coordination between stakeholders</w:t>
      </w:r>
      <w:bookmarkEnd w:id="165"/>
    </w:p>
    <w:p w14:paraId="7397FD77" w14:textId="77777777" w:rsidR="00484078" w:rsidRPr="00380B24" w:rsidRDefault="00484078" w:rsidP="001C333D">
      <w:pPr>
        <w:pStyle w:val="Caption"/>
        <w:spacing w:line="240" w:lineRule="auto"/>
        <w:jc w:val="both"/>
        <w:rPr>
          <w:rFonts w:ascii="Times New Roman" w:hAnsi="Times New Roman"/>
          <w:noProof/>
        </w:rPr>
      </w:pPr>
      <w:r w:rsidRPr="00380B24">
        <w:rPr>
          <w:rFonts w:ascii="Times New Roman" w:hAnsi="Times New Roman"/>
          <w:noProof/>
          <w:lang w:eastAsia="en-GB"/>
        </w:rPr>
        <w:drawing>
          <wp:inline distT="0" distB="0" distL="0" distR="0" wp14:anchorId="41238B98" wp14:editId="026C5809">
            <wp:extent cx="5472000" cy="2114092"/>
            <wp:effectExtent l="0" t="0" r="14605" b="635"/>
            <wp:docPr id="1676189144" name="Chart 31"/>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bookmarkEnd w:id="166"/>
    <w:p w14:paraId="28E3AAFE" w14:textId="59C19373" w:rsidR="00484078" w:rsidRPr="00380B24" w:rsidRDefault="00484078" w:rsidP="00484078">
      <w:pPr>
        <w:pStyle w:val="Body"/>
        <w:rPr>
          <w:rFonts w:ascii="Times New Roman" w:hAnsi="Times New Roman"/>
          <w:sz w:val="16"/>
          <w:lang w:eastAsia="ja-JP"/>
        </w:rPr>
      </w:pPr>
      <w:r w:rsidRPr="00380B24">
        <w:rPr>
          <w:rStyle w:val="SourceChar"/>
          <w:rFonts w:ascii="Times New Roman" w:hAnsi="Times New Roman"/>
          <w:lang w:val="en-GB"/>
        </w:rPr>
        <w:t>Source:</w:t>
      </w:r>
      <w:r w:rsidR="001C333D" w:rsidRPr="00380B24">
        <w:rPr>
          <w:rStyle w:val="SourceChar"/>
          <w:rFonts w:ascii="Times New Roman" w:hAnsi="Times New Roman"/>
          <w:lang w:val="en-GB"/>
        </w:rPr>
        <w:t xml:space="preserve"> PPMI, Intellera Consulting and PwC (2024). Study to support the evaluation of the European Union Agency for Cybersecurity (ENISA) and the European Cybersecurity Certification Framework – Final Report</w:t>
      </w:r>
      <w:r w:rsidR="007302A5" w:rsidRPr="00380B24">
        <w:rPr>
          <w:rStyle w:val="SourceChar"/>
          <w:rFonts w:ascii="Times New Roman" w:hAnsi="Times New Roman"/>
          <w:lang w:val="en-GB"/>
        </w:rPr>
        <w:t>. S</w:t>
      </w:r>
      <w:r w:rsidRPr="00380B24">
        <w:rPr>
          <w:rStyle w:val="SourceChar"/>
          <w:rFonts w:ascii="Times New Roman" w:hAnsi="Times New Roman"/>
          <w:lang w:val="en-GB"/>
        </w:rPr>
        <w:t xml:space="preserve">urvey of stakeholders, question 21 </w:t>
      </w:r>
      <w:r w:rsidR="00A12133" w:rsidRPr="00380B24">
        <w:rPr>
          <w:rStyle w:val="SourceChar"/>
          <w:rFonts w:ascii="Times New Roman" w:hAnsi="Times New Roman"/>
          <w:lang w:val="en-GB"/>
        </w:rPr>
        <w:t>‘</w:t>
      </w:r>
      <w:r w:rsidRPr="00380B24">
        <w:rPr>
          <w:rStyle w:val="SourceChar"/>
          <w:rFonts w:ascii="Times New Roman" w:hAnsi="Times New Roman"/>
          <w:lang w:val="en-GB"/>
        </w:rPr>
        <w:t>Please indicate to which extent ENISA’s activities and outputs contributed to the following aspects: The activities of ENISA have improved the cooperation and coordination between my organisation and other stakeholders</w:t>
      </w:r>
      <w:r w:rsidR="00A12133" w:rsidRPr="00380B24">
        <w:rPr>
          <w:rStyle w:val="SourceChar"/>
          <w:rFonts w:ascii="Times New Roman" w:hAnsi="Times New Roman"/>
          <w:lang w:val="en-GB"/>
        </w:rPr>
        <w:t>’</w:t>
      </w:r>
    </w:p>
    <w:p w14:paraId="1F0E65DE" w14:textId="2B71BFBD" w:rsidR="00A13D1F" w:rsidRPr="00380B24" w:rsidRDefault="2F1B473D" w:rsidP="5EE4E8B7">
      <w:pPr>
        <w:spacing w:line="240" w:lineRule="auto"/>
        <w:jc w:val="both"/>
        <w:rPr>
          <w:rFonts w:cs="Times New Roman"/>
          <w:noProof/>
        </w:rPr>
      </w:pPr>
      <w:r w:rsidRPr="00380B24">
        <w:rPr>
          <w:rFonts w:eastAsia="Times New Roman" w:cs="Times New Roman"/>
          <w:noProof/>
          <w:color w:val="000000" w:themeColor="text1"/>
        </w:rPr>
        <w:t xml:space="preserve">In summary, </w:t>
      </w:r>
      <w:r w:rsidR="01805BDB" w:rsidRPr="00380B24">
        <w:rPr>
          <w:rFonts w:eastAsia="Times New Roman" w:cs="Times New Roman"/>
          <w:noProof/>
          <w:color w:val="000000" w:themeColor="text1"/>
        </w:rPr>
        <w:t xml:space="preserve">stakeholders found that </w:t>
      </w:r>
      <w:r w:rsidRPr="00380B24">
        <w:rPr>
          <w:rFonts w:eastAsia="Times New Roman" w:cs="Times New Roman"/>
          <w:noProof/>
          <w:color w:val="000000" w:themeColor="text1"/>
        </w:rPr>
        <w:t>ENISA demonstrated a solid foundation in promoting cybersecurity coherence in the EU</w:t>
      </w:r>
      <w:r w:rsidR="2AB0A6D0" w:rsidRPr="00380B24">
        <w:rPr>
          <w:rFonts w:cs="Times New Roman"/>
          <w:noProof/>
        </w:rPr>
        <w:t>.</w:t>
      </w:r>
      <w:r w:rsidR="2D0F6E19" w:rsidRPr="00380B24">
        <w:rPr>
          <w:rFonts w:cs="Times New Roman"/>
          <w:noProof/>
        </w:rPr>
        <w:t xml:space="preserve"> </w:t>
      </w:r>
      <w:r w:rsidR="0072038D" w:rsidRPr="00380B24">
        <w:rPr>
          <w:rFonts w:cs="Times New Roman"/>
          <w:noProof/>
        </w:rPr>
        <w:t>They thought that its</w:t>
      </w:r>
      <w:r w:rsidR="2D0F6E19" w:rsidRPr="00380B24">
        <w:rPr>
          <w:rFonts w:cs="Times New Roman"/>
          <w:noProof/>
        </w:rPr>
        <w:t xml:space="preserve"> structured cooperation frameworks, support for key EU networks</w:t>
      </w:r>
      <w:r w:rsidR="003E4572" w:rsidRPr="00380B24">
        <w:rPr>
          <w:rFonts w:cs="Times New Roman"/>
          <w:noProof/>
        </w:rPr>
        <w:t xml:space="preserve"> and</w:t>
      </w:r>
      <w:r w:rsidR="2D0F6E19" w:rsidRPr="00380B24">
        <w:rPr>
          <w:rFonts w:cs="Times New Roman"/>
          <w:noProof/>
        </w:rPr>
        <w:t xml:space="preserve"> facilitation of best practice exchanges </w:t>
      </w:r>
      <w:r w:rsidR="0072038D" w:rsidRPr="00380B24">
        <w:rPr>
          <w:rFonts w:cs="Times New Roman"/>
          <w:noProof/>
        </w:rPr>
        <w:t>contributed</w:t>
      </w:r>
      <w:r w:rsidR="687EE799" w:rsidRPr="00380B24">
        <w:rPr>
          <w:rFonts w:cs="Times New Roman"/>
          <w:noProof/>
        </w:rPr>
        <w:t xml:space="preserve"> </w:t>
      </w:r>
      <w:r w:rsidR="2D0F6E19" w:rsidRPr="00380B24">
        <w:rPr>
          <w:rFonts w:cs="Times New Roman"/>
          <w:noProof/>
        </w:rPr>
        <w:t>to a coordinated and coherent approach to cybersecurity across the EU.</w:t>
      </w:r>
      <w:r w:rsidR="4806540B" w:rsidRPr="00380B24">
        <w:rPr>
          <w:rFonts w:cs="Times New Roman"/>
          <w:noProof/>
        </w:rPr>
        <w:t xml:space="preserve"> </w:t>
      </w:r>
      <w:r w:rsidR="596D4BA9" w:rsidRPr="00380B24">
        <w:rPr>
          <w:rFonts w:cs="Times New Roman"/>
          <w:noProof/>
        </w:rPr>
        <w:t>Some recommendations included</w:t>
      </w:r>
      <w:r w:rsidR="4806540B" w:rsidRPr="00380B24">
        <w:rPr>
          <w:rFonts w:cs="Times New Roman"/>
          <w:noProof/>
        </w:rPr>
        <w:t xml:space="preserve"> addressing current inefficiencies and </w:t>
      </w:r>
      <w:r w:rsidR="0072038D" w:rsidRPr="00380B24">
        <w:rPr>
          <w:rFonts w:cs="Times New Roman"/>
          <w:noProof/>
        </w:rPr>
        <w:t xml:space="preserve">improving </w:t>
      </w:r>
      <w:r w:rsidR="4806540B" w:rsidRPr="00380B24">
        <w:rPr>
          <w:rFonts w:cs="Times New Roman"/>
          <w:noProof/>
        </w:rPr>
        <w:t>inter-Agency coordination</w:t>
      </w:r>
      <w:r w:rsidR="0072038D" w:rsidRPr="00380B24">
        <w:rPr>
          <w:rFonts w:cs="Times New Roman"/>
          <w:noProof/>
        </w:rPr>
        <w:t>.</w:t>
      </w:r>
    </w:p>
    <w:p w14:paraId="2607B08F" w14:textId="5241CC51" w:rsidR="000D6D0E" w:rsidRPr="00380B24" w:rsidRDefault="000D6D0E" w:rsidP="2A80D9BF">
      <w:pPr>
        <w:spacing w:line="240" w:lineRule="auto"/>
        <w:jc w:val="both"/>
        <w:rPr>
          <w:rFonts w:cs="Times New Roman"/>
          <w:b/>
          <w:bCs/>
          <w:noProof/>
        </w:rPr>
      </w:pPr>
      <w:r w:rsidRPr="00380B24">
        <w:rPr>
          <w:rFonts w:cs="Times New Roman"/>
          <w:b/>
          <w:bCs/>
          <w:noProof/>
        </w:rPr>
        <w:t>EU Added Value</w:t>
      </w:r>
    </w:p>
    <w:p w14:paraId="7A924672" w14:textId="69045AF2" w:rsidR="13FF4EA0" w:rsidRPr="00380B24" w:rsidRDefault="399E4B57" w:rsidP="5EE4E8B7">
      <w:pPr>
        <w:spacing w:line="240" w:lineRule="auto"/>
        <w:jc w:val="both"/>
        <w:rPr>
          <w:rFonts w:eastAsia="Calibri" w:cs="Times New Roman"/>
          <w:noProof/>
        </w:rPr>
      </w:pPr>
      <w:r w:rsidRPr="00380B24">
        <w:rPr>
          <w:rFonts w:eastAsia="Calibri" w:cs="Times New Roman"/>
          <w:noProof/>
        </w:rPr>
        <w:t xml:space="preserve">According to stakeholders and survey respondents, ENISA has made a significant contribution to </w:t>
      </w:r>
      <w:r w:rsidR="000C30AC" w:rsidRPr="00380B24">
        <w:rPr>
          <w:rFonts w:eastAsia="Calibri" w:cs="Times New Roman"/>
          <w:noProof/>
        </w:rPr>
        <w:t xml:space="preserve">the </w:t>
      </w:r>
      <w:r w:rsidRPr="00380B24">
        <w:rPr>
          <w:rFonts w:eastAsia="Calibri" w:cs="Times New Roman"/>
          <w:noProof/>
        </w:rPr>
        <w:t xml:space="preserve">strengthening </w:t>
      </w:r>
      <w:r w:rsidR="000C30AC" w:rsidRPr="00380B24">
        <w:rPr>
          <w:rFonts w:eastAsia="Calibri" w:cs="Times New Roman"/>
          <w:noProof/>
        </w:rPr>
        <w:t xml:space="preserve">of </w:t>
      </w:r>
      <w:r w:rsidRPr="00380B24">
        <w:rPr>
          <w:rFonts w:eastAsia="Calibri" w:cs="Times New Roman"/>
          <w:noProof/>
        </w:rPr>
        <w:t xml:space="preserve">the EU’s cybersecurity ecosystem. It is seen as a central hub that has </w:t>
      </w:r>
      <w:r w:rsidR="0057213A" w:rsidRPr="00380B24">
        <w:rPr>
          <w:rFonts w:eastAsia="Calibri" w:cs="Times New Roman"/>
          <w:noProof/>
        </w:rPr>
        <w:t>encouraged vital</w:t>
      </w:r>
      <w:r w:rsidRPr="00380B24">
        <w:rPr>
          <w:rFonts w:eastAsia="Calibri" w:cs="Times New Roman"/>
          <w:noProof/>
        </w:rPr>
        <w:t xml:space="preserve"> cooperation across the </w:t>
      </w:r>
      <w:r w:rsidR="00A120D1" w:rsidRPr="00380B24">
        <w:rPr>
          <w:rFonts w:eastAsia="Calibri" w:cs="Times New Roman"/>
          <w:noProof/>
        </w:rPr>
        <w:t>EU</w:t>
      </w:r>
      <w:r w:rsidRPr="00380B24">
        <w:rPr>
          <w:rFonts w:eastAsia="Calibri" w:cs="Times New Roman"/>
          <w:noProof/>
        </w:rPr>
        <w:t>, supported national efforts</w:t>
      </w:r>
      <w:r w:rsidR="12B0E38B" w:rsidRPr="00380B24">
        <w:rPr>
          <w:rFonts w:eastAsia="Calibri" w:cs="Times New Roman"/>
          <w:noProof/>
        </w:rPr>
        <w:t xml:space="preserve">, </w:t>
      </w:r>
      <w:r w:rsidRPr="00380B24">
        <w:rPr>
          <w:rFonts w:eastAsia="Calibri" w:cs="Times New Roman"/>
          <w:noProof/>
        </w:rPr>
        <w:t>particularly in Member States with less mature cybersecurity frameworks</w:t>
      </w:r>
      <w:r w:rsidR="4BDAA9EA" w:rsidRPr="00380B24">
        <w:rPr>
          <w:rFonts w:eastAsia="Calibri" w:cs="Times New Roman"/>
          <w:noProof/>
        </w:rPr>
        <w:t xml:space="preserve">, </w:t>
      </w:r>
      <w:r w:rsidRPr="00380B24">
        <w:rPr>
          <w:rFonts w:eastAsia="Calibri" w:cs="Times New Roman"/>
          <w:noProof/>
        </w:rPr>
        <w:t xml:space="preserve">and helped align cybersecurity practices and policies. At the same time, stakeholders </w:t>
      </w:r>
      <w:r w:rsidR="008A29C3" w:rsidRPr="00380B24">
        <w:rPr>
          <w:rFonts w:eastAsia="Calibri" w:cs="Times New Roman"/>
          <w:noProof/>
        </w:rPr>
        <w:t xml:space="preserve">have </w:t>
      </w:r>
      <w:r w:rsidRPr="00380B24">
        <w:rPr>
          <w:rFonts w:eastAsia="Calibri" w:cs="Times New Roman"/>
          <w:noProof/>
        </w:rPr>
        <w:t>identif</w:t>
      </w:r>
      <w:r w:rsidR="008A29C3" w:rsidRPr="00380B24">
        <w:rPr>
          <w:rFonts w:eastAsia="Calibri" w:cs="Times New Roman"/>
          <w:noProof/>
        </w:rPr>
        <w:t>ied</w:t>
      </w:r>
      <w:r w:rsidRPr="00380B24">
        <w:rPr>
          <w:rFonts w:eastAsia="Calibri" w:cs="Times New Roman"/>
          <w:noProof/>
        </w:rPr>
        <w:t xml:space="preserve"> areas where ENISA’s impact could be </w:t>
      </w:r>
      <w:r w:rsidR="00416A21" w:rsidRPr="00380B24">
        <w:rPr>
          <w:rFonts w:eastAsia="Calibri" w:cs="Times New Roman"/>
          <w:noProof/>
        </w:rPr>
        <w:t>reinforced</w:t>
      </w:r>
      <w:r w:rsidRPr="00380B24">
        <w:rPr>
          <w:rFonts w:eastAsia="Calibri" w:cs="Times New Roman"/>
          <w:noProof/>
        </w:rPr>
        <w:t>.</w:t>
      </w:r>
    </w:p>
    <w:p w14:paraId="4AD66518" w14:textId="4A1695A7" w:rsidR="007515C5" w:rsidRPr="00380B24" w:rsidRDefault="008A29C3" w:rsidP="5EE4E8B7">
      <w:pPr>
        <w:spacing w:line="240" w:lineRule="auto"/>
        <w:jc w:val="both"/>
        <w:rPr>
          <w:rFonts w:cs="Times New Roman"/>
          <w:noProof/>
        </w:rPr>
      </w:pPr>
      <w:r w:rsidRPr="00380B24">
        <w:rPr>
          <w:rFonts w:cs="Times New Roman"/>
          <w:noProof/>
        </w:rPr>
        <w:t xml:space="preserve">ENISA’s </w:t>
      </w:r>
      <w:r w:rsidR="007515C5" w:rsidRPr="00380B24">
        <w:rPr>
          <w:rFonts w:cs="Times New Roman"/>
          <w:noProof/>
        </w:rPr>
        <w:t xml:space="preserve">current configuration was considered optimal for maintaining independence and facilitating close cooperation with Member States. </w:t>
      </w:r>
      <w:r w:rsidR="735383C5" w:rsidRPr="00380B24">
        <w:rPr>
          <w:rFonts w:cs="Times New Roman"/>
          <w:noProof/>
        </w:rPr>
        <w:t xml:space="preserve">Stakeholders emphasised that ENISA’s independence from political influence added </w:t>
      </w:r>
      <w:r w:rsidR="00E94512" w:rsidRPr="00380B24">
        <w:rPr>
          <w:rFonts w:cs="Times New Roman"/>
          <w:noProof/>
        </w:rPr>
        <w:t>great</w:t>
      </w:r>
      <w:r w:rsidR="00E5734D" w:rsidRPr="00380B24">
        <w:rPr>
          <w:rFonts w:cs="Times New Roman"/>
          <w:noProof/>
        </w:rPr>
        <w:t xml:space="preserve"> </w:t>
      </w:r>
      <w:r w:rsidR="735383C5" w:rsidRPr="00380B24">
        <w:rPr>
          <w:rFonts w:cs="Times New Roman"/>
          <w:noProof/>
        </w:rPr>
        <w:t xml:space="preserve">value. </w:t>
      </w:r>
    </w:p>
    <w:p w14:paraId="459181A7" w14:textId="17F04025" w:rsidR="007515C5" w:rsidRPr="00380B24" w:rsidRDefault="007515C5" w:rsidP="001C333D">
      <w:pPr>
        <w:spacing w:line="240" w:lineRule="auto"/>
        <w:jc w:val="both"/>
        <w:rPr>
          <w:rFonts w:cs="Times New Roman"/>
          <w:noProof/>
        </w:rPr>
      </w:pPr>
      <w:r w:rsidRPr="00380B24">
        <w:rPr>
          <w:rFonts w:cs="Times New Roman"/>
          <w:noProof/>
        </w:rPr>
        <w:t>ENISA’s role in promoting convergence and harmonisation across the European cybersecurity landscape was achieved through active engagement with Member States, including the involvement of national experts in strategic and day-to-day discussions. ENISA coordinated with bodies such as CERT-EU, Europol</w:t>
      </w:r>
      <w:r w:rsidR="003E4572" w:rsidRPr="00380B24">
        <w:rPr>
          <w:rFonts w:cs="Times New Roman"/>
          <w:noProof/>
        </w:rPr>
        <w:t xml:space="preserve"> and</w:t>
      </w:r>
      <w:r w:rsidRPr="00380B24">
        <w:rPr>
          <w:rFonts w:cs="Times New Roman"/>
          <w:noProof/>
        </w:rPr>
        <w:t xml:space="preserve"> EC3 to produce joint reports, avoiding duplication and improving </w:t>
      </w:r>
      <w:r w:rsidR="006E6DC2" w:rsidRPr="00380B24">
        <w:rPr>
          <w:rFonts w:cs="Times New Roman"/>
          <w:noProof/>
        </w:rPr>
        <w:t>shared</w:t>
      </w:r>
      <w:r w:rsidRPr="00380B24">
        <w:rPr>
          <w:rFonts w:cs="Times New Roman"/>
          <w:noProof/>
        </w:rPr>
        <w:t xml:space="preserve"> situational awareness. Agreements with other EU bodies, such as the ECCC and the </w:t>
      </w:r>
      <w:r w:rsidR="003242B5" w:rsidRPr="00380B24">
        <w:rPr>
          <w:rFonts w:cs="Times New Roman"/>
          <w:noProof/>
        </w:rPr>
        <w:t xml:space="preserve">European Union Agency </w:t>
      </w:r>
      <w:r w:rsidR="000547B0" w:rsidRPr="00380B24">
        <w:rPr>
          <w:rFonts w:cs="Times New Roman"/>
          <w:noProof/>
        </w:rPr>
        <w:t>for Railways (</w:t>
      </w:r>
      <w:r w:rsidRPr="00380B24">
        <w:rPr>
          <w:rFonts w:cs="Times New Roman"/>
          <w:noProof/>
        </w:rPr>
        <w:t>ERA</w:t>
      </w:r>
      <w:r w:rsidR="000547B0" w:rsidRPr="00380B24">
        <w:rPr>
          <w:rFonts w:cs="Times New Roman"/>
          <w:noProof/>
        </w:rPr>
        <w:t>)</w:t>
      </w:r>
      <w:r w:rsidRPr="00380B24">
        <w:rPr>
          <w:rFonts w:cs="Times New Roman"/>
          <w:noProof/>
        </w:rPr>
        <w:t>, facilitated cooperation and avoided overlapping mandates. ENISA’s secretariat roles in</w:t>
      </w:r>
      <w:r w:rsidR="00301397" w:rsidRPr="00380B24">
        <w:rPr>
          <w:rFonts w:cs="Times New Roman"/>
          <w:noProof/>
        </w:rPr>
        <w:t xml:space="preserve"> the</w:t>
      </w:r>
      <w:r w:rsidRPr="00380B24">
        <w:rPr>
          <w:rFonts w:cs="Times New Roman"/>
          <w:noProof/>
        </w:rPr>
        <w:t xml:space="preserve"> </w:t>
      </w:r>
      <w:r w:rsidR="3CAFD963" w:rsidRPr="00380B24">
        <w:rPr>
          <w:rFonts w:cs="Times New Roman"/>
          <w:noProof/>
        </w:rPr>
        <w:t>CSIRTs network</w:t>
      </w:r>
      <w:r w:rsidRPr="00380B24">
        <w:rPr>
          <w:rFonts w:cs="Times New Roman"/>
          <w:noProof/>
        </w:rPr>
        <w:t xml:space="preserve"> and EU</w:t>
      </w:r>
      <w:r w:rsidR="00F70118" w:rsidRPr="00380B24">
        <w:rPr>
          <w:rFonts w:cs="Times New Roman"/>
          <w:noProof/>
        </w:rPr>
        <w:t>-</w:t>
      </w:r>
      <w:r w:rsidRPr="00380B24">
        <w:rPr>
          <w:rFonts w:cs="Times New Roman"/>
          <w:noProof/>
        </w:rPr>
        <w:t xml:space="preserve">CyCLONe ensured continued coordination </w:t>
      </w:r>
      <w:r w:rsidR="00C31A10" w:rsidRPr="00380B24">
        <w:rPr>
          <w:rFonts w:cs="Times New Roman"/>
          <w:noProof/>
        </w:rPr>
        <w:t xml:space="preserve">between </w:t>
      </w:r>
      <w:r w:rsidRPr="00380B24">
        <w:rPr>
          <w:rFonts w:cs="Times New Roman"/>
          <w:noProof/>
        </w:rPr>
        <w:t xml:space="preserve">and </w:t>
      </w:r>
      <w:r w:rsidR="00777E37" w:rsidRPr="00380B24">
        <w:rPr>
          <w:rFonts w:cs="Times New Roman"/>
          <w:noProof/>
        </w:rPr>
        <w:t xml:space="preserve">the </w:t>
      </w:r>
      <w:r w:rsidRPr="00380B24">
        <w:rPr>
          <w:rFonts w:cs="Times New Roman"/>
          <w:noProof/>
        </w:rPr>
        <w:t xml:space="preserve">effectiveness of these groups. </w:t>
      </w:r>
    </w:p>
    <w:p w14:paraId="608FC20E" w14:textId="736D5D39" w:rsidR="007515C5" w:rsidRPr="00380B24" w:rsidRDefault="007515C5" w:rsidP="001C333D">
      <w:pPr>
        <w:spacing w:line="240" w:lineRule="auto"/>
        <w:jc w:val="both"/>
        <w:rPr>
          <w:rFonts w:cs="Times New Roman"/>
          <w:noProof/>
        </w:rPr>
      </w:pPr>
      <w:r w:rsidRPr="00380B24">
        <w:rPr>
          <w:rFonts w:cs="Times New Roman"/>
          <w:noProof/>
        </w:rPr>
        <w:t>According to the survey, around two thirds of stakeholders considered that the collection and dissemination of relevant cybersecurity information, the generation of new knowledge, insights and evidence on cybersecurity issues</w:t>
      </w:r>
      <w:r w:rsidR="003E4572" w:rsidRPr="00380B24">
        <w:rPr>
          <w:rFonts w:cs="Times New Roman"/>
          <w:noProof/>
        </w:rPr>
        <w:t xml:space="preserve"> and</w:t>
      </w:r>
      <w:r w:rsidRPr="00380B24">
        <w:rPr>
          <w:rFonts w:cs="Times New Roman"/>
          <w:noProof/>
        </w:rPr>
        <w:t xml:space="preserve"> </w:t>
      </w:r>
      <w:r w:rsidR="004339E9" w:rsidRPr="00380B24">
        <w:rPr>
          <w:rFonts w:cs="Times New Roman"/>
          <w:noProof/>
        </w:rPr>
        <w:t>support for</w:t>
      </w:r>
      <w:r w:rsidRPr="00380B24">
        <w:rPr>
          <w:rFonts w:cs="Times New Roman"/>
          <w:noProof/>
        </w:rPr>
        <w:t xml:space="preserve"> the implementation of EU cybersecurity policies at the national level would be hard to achieve without ENISA. Three quarters of respondents believed that improv</w:t>
      </w:r>
      <w:r w:rsidR="00966CE6" w:rsidRPr="00380B24">
        <w:rPr>
          <w:rFonts w:cs="Times New Roman"/>
          <w:noProof/>
        </w:rPr>
        <w:t>ing</w:t>
      </w:r>
      <w:r w:rsidRPr="00380B24">
        <w:rPr>
          <w:rFonts w:cs="Times New Roman"/>
          <w:noProof/>
        </w:rPr>
        <w:t xml:space="preserve"> Member States’ cybersecurity capacities, </w:t>
      </w:r>
      <w:r w:rsidR="00966CE6" w:rsidRPr="00380B24">
        <w:rPr>
          <w:rFonts w:cs="Times New Roman"/>
          <w:noProof/>
        </w:rPr>
        <w:t>and</w:t>
      </w:r>
      <w:r w:rsidRPr="00380B24">
        <w:rPr>
          <w:rFonts w:cs="Times New Roman"/>
          <w:noProof/>
        </w:rPr>
        <w:t xml:space="preserve"> raising awareness of cybersecurity issues, would </w:t>
      </w:r>
      <w:r w:rsidR="00966CE6" w:rsidRPr="00380B24">
        <w:rPr>
          <w:rFonts w:cs="Times New Roman"/>
          <w:noProof/>
        </w:rPr>
        <w:t>have little</w:t>
      </w:r>
      <w:r w:rsidRPr="00380B24">
        <w:rPr>
          <w:rFonts w:cs="Times New Roman"/>
          <w:noProof/>
        </w:rPr>
        <w:t xml:space="preserve"> effect </w:t>
      </w:r>
      <w:r w:rsidR="00966CE6" w:rsidRPr="00380B24">
        <w:rPr>
          <w:rFonts w:cs="Times New Roman"/>
          <w:noProof/>
        </w:rPr>
        <w:t xml:space="preserve">in the absence of </w:t>
      </w:r>
      <w:r w:rsidRPr="00380B24">
        <w:rPr>
          <w:rFonts w:cs="Times New Roman"/>
          <w:noProof/>
        </w:rPr>
        <w:t xml:space="preserve">ENISA. </w:t>
      </w:r>
      <w:r w:rsidR="24A02B5C" w:rsidRPr="00380B24">
        <w:rPr>
          <w:rFonts w:cs="Times New Roman"/>
          <w:noProof/>
        </w:rPr>
        <w:t xml:space="preserve">Around half </w:t>
      </w:r>
      <w:r w:rsidRPr="00380B24">
        <w:rPr>
          <w:rFonts w:cs="Times New Roman"/>
          <w:noProof/>
        </w:rPr>
        <w:t xml:space="preserve">of respondents believed that improving the cybersecurity capacities of EU institutions would be possible only to a small extent </w:t>
      </w:r>
      <w:r w:rsidR="7E955BA2" w:rsidRPr="00380B24">
        <w:rPr>
          <w:rFonts w:cs="Times New Roman"/>
          <w:noProof/>
        </w:rPr>
        <w:t>or would not be possible</w:t>
      </w:r>
      <w:r w:rsidRPr="00380B24">
        <w:rPr>
          <w:rFonts w:cs="Times New Roman"/>
          <w:noProof/>
        </w:rPr>
        <w:t xml:space="preserve"> </w:t>
      </w:r>
      <w:r w:rsidR="7E955BA2" w:rsidRPr="00380B24">
        <w:rPr>
          <w:rFonts w:cs="Times New Roman"/>
          <w:noProof/>
        </w:rPr>
        <w:t>at all</w:t>
      </w:r>
      <w:r w:rsidRPr="00380B24">
        <w:rPr>
          <w:rFonts w:cs="Times New Roman"/>
          <w:noProof/>
        </w:rPr>
        <w:t xml:space="preserve"> without ENISA. </w:t>
      </w:r>
      <w:r w:rsidR="002D2AF4" w:rsidRPr="00380B24">
        <w:rPr>
          <w:rFonts w:cs="Times New Roman"/>
          <w:noProof/>
        </w:rPr>
        <w:t>As f</w:t>
      </w:r>
      <w:r w:rsidRPr="00380B24">
        <w:rPr>
          <w:rFonts w:cs="Times New Roman"/>
          <w:noProof/>
        </w:rPr>
        <w:t>or facilitating cooperation with third countries and international organisations, 45</w:t>
      </w:r>
      <w:r w:rsidR="00F3375E" w:rsidRPr="00380B24">
        <w:rPr>
          <w:rFonts w:cs="Times New Roman"/>
          <w:noProof/>
        </w:rPr>
        <w:t>%</w:t>
      </w:r>
      <w:r w:rsidRPr="00380B24">
        <w:rPr>
          <w:rFonts w:cs="Times New Roman"/>
          <w:noProof/>
        </w:rPr>
        <w:t xml:space="preserve"> of respondents said this would be possible only to a small extent without ENISA</w:t>
      </w:r>
      <w:r w:rsidR="003E4572" w:rsidRPr="00380B24">
        <w:rPr>
          <w:rFonts w:cs="Times New Roman"/>
          <w:noProof/>
        </w:rPr>
        <w:t xml:space="preserve"> and</w:t>
      </w:r>
      <w:r w:rsidRPr="00380B24">
        <w:rPr>
          <w:rFonts w:cs="Times New Roman"/>
          <w:noProof/>
        </w:rPr>
        <w:t xml:space="preserve"> 7</w:t>
      </w:r>
      <w:r w:rsidR="00F3375E" w:rsidRPr="00380B24">
        <w:rPr>
          <w:rFonts w:cs="Times New Roman"/>
          <w:noProof/>
        </w:rPr>
        <w:t>%</w:t>
      </w:r>
      <w:r w:rsidRPr="00380B24">
        <w:rPr>
          <w:rFonts w:cs="Times New Roman"/>
          <w:noProof/>
        </w:rPr>
        <w:t xml:space="preserve"> </w:t>
      </w:r>
      <w:r w:rsidR="00307987" w:rsidRPr="00380B24">
        <w:rPr>
          <w:rFonts w:cs="Times New Roman"/>
          <w:noProof/>
        </w:rPr>
        <w:t>said it would</w:t>
      </w:r>
      <w:r w:rsidRPr="00380B24">
        <w:rPr>
          <w:rFonts w:cs="Times New Roman"/>
          <w:noProof/>
        </w:rPr>
        <w:t xml:space="preserve"> not </w:t>
      </w:r>
      <w:r w:rsidR="00C7605D" w:rsidRPr="00380B24">
        <w:rPr>
          <w:rFonts w:cs="Times New Roman"/>
          <w:noProof/>
        </w:rPr>
        <w:t xml:space="preserve">be possible </w:t>
      </w:r>
      <w:r w:rsidRPr="00380B24">
        <w:rPr>
          <w:rFonts w:cs="Times New Roman"/>
          <w:noProof/>
        </w:rPr>
        <w:t>at all. For enhancing cybersecurity cooperation between stakeholders in the EU, 46</w:t>
      </w:r>
      <w:r w:rsidR="00F3375E" w:rsidRPr="00380B24">
        <w:rPr>
          <w:rFonts w:cs="Times New Roman"/>
          <w:noProof/>
        </w:rPr>
        <w:t>%</w:t>
      </w:r>
      <w:r w:rsidRPr="00380B24">
        <w:rPr>
          <w:rFonts w:cs="Times New Roman"/>
          <w:noProof/>
        </w:rPr>
        <w:t xml:space="preserve"> said this would be possible only to a small extent</w:t>
      </w:r>
      <w:r w:rsidR="003E4572" w:rsidRPr="00380B24">
        <w:rPr>
          <w:rFonts w:cs="Times New Roman"/>
          <w:noProof/>
        </w:rPr>
        <w:t xml:space="preserve"> and</w:t>
      </w:r>
      <w:r w:rsidRPr="00380B24">
        <w:rPr>
          <w:rFonts w:cs="Times New Roman"/>
          <w:noProof/>
        </w:rPr>
        <w:t xml:space="preserve"> 7</w:t>
      </w:r>
      <w:r w:rsidR="00F3375E" w:rsidRPr="00380B24">
        <w:rPr>
          <w:rFonts w:cs="Times New Roman"/>
          <w:noProof/>
        </w:rPr>
        <w:t>%</w:t>
      </w:r>
      <w:r w:rsidRPr="00380B24">
        <w:rPr>
          <w:rFonts w:cs="Times New Roman"/>
          <w:noProof/>
        </w:rPr>
        <w:t xml:space="preserve"> said not at all. </w:t>
      </w:r>
    </w:p>
    <w:p w14:paraId="4712925C" w14:textId="0EEC8F60" w:rsidR="000B5F1C" w:rsidRPr="00380B24" w:rsidRDefault="000B5F1C" w:rsidP="000B5F1C">
      <w:pPr>
        <w:pStyle w:val="Caption"/>
        <w:keepNext/>
        <w:jc w:val="both"/>
        <w:rPr>
          <w:noProof/>
        </w:rPr>
      </w:pPr>
      <w:bookmarkStart w:id="167" w:name="_Toc218702469"/>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8</w:t>
      </w:r>
      <w:r w:rsidRPr="00380B24">
        <w:rPr>
          <w:noProof/>
        </w:rPr>
        <w:fldChar w:fldCharType="end"/>
      </w:r>
      <w:r w:rsidRPr="00380B24">
        <w:rPr>
          <w:noProof/>
        </w:rPr>
        <w:t xml:space="preserve"> Achieving ENISA’s objectives without ENISA itself</w:t>
      </w:r>
      <w:bookmarkEnd w:id="167"/>
    </w:p>
    <w:p w14:paraId="0D3FFA6C" w14:textId="6693EB29" w:rsidR="00934691" w:rsidRPr="00380B24" w:rsidRDefault="00934691" w:rsidP="00934691">
      <w:pPr>
        <w:pStyle w:val="Body"/>
        <w:rPr>
          <w:rStyle w:val="SourceChar"/>
          <w:rFonts w:ascii="Times New Roman" w:hAnsi="Times New Roman"/>
          <w:lang w:val="en-GB"/>
        </w:rPr>
      </w:pPr>
      <w:r w:rsidRPr="00380B24">
        <w:rPr>
          <w:rFonts w:ascii="Times New Roman" w:hAnsi="Times New Roman"/>
          <w:lang w:eastAsia="en-GB"/>
        </w:rPr>
        <w:drawing>
          <wp:inline distT="0" distB="0" distL="0" distR="0" wp14:anchorId="6A76AB31" wp14:editId="24C40994">
            <wp:extent cx="5472000" cy="4235450"/>
            <wp:effectExtent l="0" t="0" r="14605" b="12700"/>
            <wp:docPr id="1706766879" name="Chart 34"/>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r w:rsidR="0156B0AB" w:rsidRPr="00380B24">
        <w:rPr>
          <w:rStyle w:val="SourceChar"/>
          <w:rFonts w:ascii="Times New Roman" w:hAnsi="Times New Roman"/>
          <w:lang w:val="en-GB"/>
        </w:rPr>
        <w:t>Source:</w:t>
      </w:r>
      <w:r w:rsidR="45DBD061" w:rsidRPr="00380B24">
        <w:rPr>
          <w:rStyle w:val="SourceChar"/>
          <w:rFonts w:ascii="Times New Roman" w:hAnsi="Times New Roman"/>
          <w:lang w:val="en-GB"/>
        </w:rPr>
        <w:t xml:space="preserve"> PPMI, Intellera Consulting and PwC (2024). Study to support the evaluation of the European Union Agency for Cybersecurity (ENISA) and the European Cybersecurity Certification Framework – Final Report</w:t>
      </w:r>
      <w:r w:rsidR="00FB2349" w:rsidRPr="00380B24">
        <w:rPr>
          <w:rStyle w:val="SourceChar"/>
          <w:rFonts w:ascii="Times New Roman" w:hAnsi="Times New Roman"/>
          <w:lang w:val="en-GB"/>
        </w:rPr>
        <w:t>. S</w:t>
      </w:r>
      <w:r w:rsidR="0156B0AB" w:rsidRPr="00380B24">
        <w:rPr>
          <w:rStyle w:val="SourceChar"/>
          <w:rFonts w:ascii="Times New Roman" w:hAnsi="Times New Roman"/>
          <w:lang w:val="en-GB"/>
        </w:rPr>
        <w:t xml:space="preserve">urvey of stakeholders, question 34 </w:t>
      </w:r>
      <w:r w:rsidR="00A12133" w:rsidRPr="00380B24">
        <w:rPr>
          <w:rStyle w:val="SourceChar"/>
          <w:rFonts w:ascii="Times New Roman" w:hAnsi="Times New Roman"/>
          <w:lang w:val="en-GB"/>
        </w:rPr>
        <w:t>‘</w:t>
      </w:r>
      <w:r w:rsidR="0156B0AB" w:rsidRPr="00380B24">
        <w:rPr>
          <w:rStyle w:val="SourceChar"/>
          <w:rFonts w:ascii="Times New Roman" w:hAnsi="Times New Roman"/>
          <w:lang w:val="en-GB"/>
        </w:rPr>
        <w:t>In your view, to what extent would the following results have been possible to achieve by Member States alone, without ENISA’s involvement?</w:t>
      </w:r>
      <w:r w:rsidR="00A12133" w:rsidRPr="00380B24">
        <w:rPr>
          <w:rStyle w:val="SourceChar"/>
          <w:rFonts w:ascii="Times New Roman" w:hAnsi="Times New Roman"/>
          <w:lang w:val="en-GB"/>
        </w:rPr>
        <w:t>’</w:t>
      </w:r>
    </w:p>
    <w:p w14:paraId="59220C14" w14:textId="100CC587" w:rsidR="007515C5" w:rsidRPr="00380B24" w:rsidRDefault="00716942" w:rsidP="001C333D">
      <w:pPr>
        <w:spacing w:line="240" w:lineRule="auto"/>
        <w:jc w:val="both"/>
        <w:rPr>
          <w:rFonts w:cs="Times New Roman"/>
          <w:noProof/>
        </w:rPr>
      </w:pPr>
      <w:r w:rsidRPr="00380B24">
        <w:rPr>
          <w:rFonts w:cs="Times New Roman"/>
          <w:noProof/>
        </w:rPr>
        <w:t>M</w:t>
      </w:r>
      <w:r w:rsidR="2928364D" w:rsidRPr="00380B24">
        <w:rPr>
          <w:rFonts w:cs="Times New Roman"/>
          <w:noProof/>
        </w:rPr>
        <w:t xml:space="preserve">ost respondents </w:t>
      </w:r>
      <w:r w:rsidRPr="00380B24">
        <w:rPr>
          <w:rFonts w:cs="Times New Roman"/>
          <w:noProof/>
        </w:rPr>
        <w:t xml:space="preserve">said </w:t>
      </w:r>
      <w:r w:rsidR="007515C5" w:rsidRPr="00380B24">
        <w:rPr>
          <w:rFonts w:cs="Times New Roman"/>
          <w:noProof/>
        </w:rPr>
        <w:t xml:space="preserve">ENISA provided clear </w:t>
      </w:r>
      <w:r w:rsidR="00B33C0F" w:rsidRPr="00380B24">
        <w:rPr>
          <w:rFonts w:cs="Times New Roman"/>
          <w:noProof/>
        </w:rPr>
        <w:t xml:space="preserve">EU-level </w:t>
      </w:r>
      <w:r w:rsidR="007515C5" w:rsidRPr="00380B24">
        <w:rPr>
          <w:rFonts w:cs="Times New Roman"/>
          <w:noProof/>
        </w:rPr>
        <w:t xml:space="preserve">added value to the cybersecurity of the EU. </w:t>
      </w:r>
      <w:r w:rsidR="00BC7E9A" w:rsidRPr="00380B24">
        <w:rPr>
          <w:rFonts w:cs="Times New Roman"/>
          <w:noProof/>
        </w:rPr>
        <w:t xml:space="preserve">ENISA’s </w:t>
      </w:r>
      <w:r w:rsidR="007515C5" w:rsidRPr="00380B24">
        <w:rPr>
          <w:rFonts w:cs="Times New Roman"/>
          <w:noProof/>
        </w:rPr>
        <w:t>specialised mandate</w:t>
      </w:r>
      <w:r w:rsidR="003764E0" w:rsidRPr="00380B24">
        <w:rPr>
          <w:rFonts w:cs="Times New Roman"/>
          <w:noProof/>
        </w:rPr>
        <w:t xml:space="preserve">, allowing it to </w:t>
      </w:r>
      <w:r w:rsidR="007515C5" w:rsidRPr="00380B24">
        <w:rPr>
          <w:rFonts w:cs="Times New Roman"/>
          <w:noProof/>
        </w:rPr>
        <w:t>act as a separate EU decentralised body</w:t>
      </w:r>
      <w:r w:rsidR="003764E0" w:rsidRPr="00380B24">
        <w:rPr>
          <w:rFonts w:cs="Times New Roman"/>
          <w:noProof/>
        </w:rPr>
        <w:t>,</w:t>
      </w:r>
      <w:r w:rsidR="007515C5" w:rsidRPr="00380B24">
        <w:rPr>
          <w:rFonts w:cs="Times New Roman"/>
          <w:noProof/>
        </w:rPr>
        <w:t xml:space="preserve"> allowed for a dedicated and independent approach to cybersecurity. As an EU agency, ENISA’s structure and governance allows for better and easier cooperation with Member States. </w:t>
      </w:r>
      <w:r w:rsidR="00FF7B11" w:rsidRPr="00380B24">
        <w:rPr>
          <w:rFonts w:cs="Times New Roman"/>
          <w:noProof/>
        </w:rPr>
        <w:t xml:space="preserve">Its expertise </w:t>
      </w:r>
      <w:r w:rsidR="007515C5" w:rsidRPr="00380B24">
        <w:rPr>
          <w:rFonts w:cs="Times New Roman"/>
          <w:noProof/>
        </w:rPr>
        <w:t xml:space="preserve">continues to be important in addressing the complex and evolving threats facing the EU. </w:t>
      </w:r>
    </w:p>
    <w:p w14:paraId="5E214D26" w14:textId="76AF932F" w:rsidR="007515C5" w:rsidRPr="00380B24" w:rsidRDefault="007515C5" w:rsidP="001E5D1D">
      <w:pPr>
        <w:spacing w:line="240" w:lineRule="auto"/>
        <w:jc w:val="both"/>
        <w:rPr>
          <w:rFonts w:cs="Times New Roman"/>
          <w:noProof/>
        </w:rPr>
      </w:pPr>
      <w:r w:rsidRPr="00380B24">
        <w:rPr>
          <w:rFonts w:cs="Times New Roman"/>
          <w:noProof/>
        </w:rPr>
        <w:t xml:space="preserve">However, private </w:t>
      </w:r>
      <w:r w:rsidR="00A51B1C" w:rsidRPr="00380B24">
        <w:rPr>
          <w:rFonts w:cs="Times New Roman"/>
          <w:noProof/>
        </w:rPr>
        <w:t xml:space="preserve">entities </w:t>
      </w:r>
      <w:r w:rsidRPr="00380B24">
        <w:rPr>
          <w:rFonts w:cs="Times New Roman"/>
          <w:noProof/>
        </w:rPr>
        <w:t xml:space="preserve">were more critical of </w:t>
      </w:r>
      <w:r w:rsidR="00470461" w:rsidRPr="00380B24">
        <w:rPr>
          <w:rFonts w:cs="Times New Roman"/>
          <w:noProof/>
        </w:rPr>
        <w:t xml:space="preserve">the idea that </w:t>
      </w:r>
      <w:r w:rsidRPr="00380B24">
        <w:rPr>
          <w:rFonts w:cs="Times New Roman"/>
          <w:noProof/>
        </w:rPr>
        <w:t>ENISA</w:t>
      </w:r>
      <w:r w:rsidR="00470461" w:rsidRPr="00380B24">
        <w:rPr>
          <w:rFonts w:cs="Times New Roman"/>
          <w:noProof/>
        </w:rPr>
        <w:t xml:space="preserve"> provided</w:t>
      </w:r>
      <w:r w:rsidRPr="00380B24">
        <w:rPr>
          <w:rFonts w:cs="Times New Roman"/>
          <w:noProof/>
        </w:rPr>
        <w:t xml:space="preserve"> added value. For example, 6</w:t>
      </w:r>
      <w:r w:rsidR="00F3375E" w:rsidRPr="00380B24">
        <w:rPr>
          <w:rFonts w:cs="Times New Roman"/>
          <w:noProof/>
        </w:rPr>
        <w:t>%</w:t>
      </w:r>
      <w:r w:rsidRPr="00380B24">
        <w:rPr>
          <w:rFonts w:cs="Times New Roman"/>
          <w:noProof/>
        </w:rPr>
        <w:t xml:space="preserve"> of private bodies responded </w:t>
      </w:r>
      <w:r w:rsidR="00A12133" w:rsidRPr="00380B24">
        <w:rPr>
          <w:rFonts w:cs="Times New Roman"/>
          <w:noProof/>
        </w:rPr>
        <w:t>‘</w:t>
      </w:r>
      <w:r w:rsidRPr="00380B24">
        <w:rPr>
          <w:rFonts w:cs="Times New Roman"/>
          <w:noProof/>
        </w:rPr>
        <w:t>not at all</w:t>
      </w:r>
      <w:r w:rsidR="00A12133" w:rsidRPr="00380B24">
        <w:rPr>
          <w:rFonts w:cs="Times New Roman"/>
          <w:noProof/>
        </w:rPr>
        <w:t>’</w:t>
      </w:r>
      <w:r w:rsidRPr="00380B24">
        <w:rPr>
          <w:rFonts w:cs="Times New Roman"/>
          <w:noProof/>
        </w:rPr>
        <w:t xml:space="preserve"> and 14</w:t>
      </w:r>
      <w:r w:rsidR="00F3375E" w:rsidRPr="00380B24">
        <w:rPr>
          <w:rFonts w:cs="Times New Roman"/>
          <w:noProof/>
        </w:rPr>
        <w:t>%</w:t>
      </w:r>
      <w:r w:rsidRPr="00380B24">
        <w:rPr>
          <w:rFonts w:cs="Times New Roman"/>
          <w:noProof/>
        </w:rPr>
        <w:t xml:space="preserve"> </w:t>
      </w:r>
      <w:r w:rsidR="00A12133" w:rsidRPr="00380B24">
        <w:rPr>
          <w:rFonts w:cs="Times New Roman"/>
          <w:noProof/>
        </w:rPr>
        <w:t>‘</w:t>
      </w:r>
      <w:r w:rsidRPr="00380B24">
        <w:rPr>
          <w:rFonts w:cs="Times New Roman"/>
          <w:noProof/>
        </w:rPr>
        <w:t>to a small extent</w:t>
      </w:r>
      <w:r w:rsidR="00A12133" w:rsidRPr="00380B24">
        <w:rPr>
          <w:rFonts w:cs="Times New Roman"/>
          <w:noProof/>
        </w:rPr>
        <w:t>’</w:t>
      </w:r>
      <w:r w:rsidRPr="00380B24">
        <w:rPr>
          <w:rFonts w:cs="Times New Roman"/>
          <w:noProof/>
        </w:rPr>
        <w:t xml:space="preserve"> when asked about ENISA’s added value to their activities, compared to 0</w:t>
      </w:r>
      <w:r w:rsidR="00F3375E" w:rsidRPr="00380B24">
        <w:rPr>
          <w:rFonts w:cs="Times New Roman"/>
          <w:noProof/>
        </w:rPr>
        <w:t>%</w:t>
      </w:r>
      <w:r w:rsidRPr="00380B24">
        <w:rPr>
          <w:rFonts w:cs="Times New Roman"/>
          <w:noProof/>
        </w:rPr>
        <w:t xml:space="preserve"> and 8</w:t>
      </w:r>
      <w:r w:rsidR="00F3375E" w:rsidRPr="00380B24">
        <w:rPr>
          <w:rFonts w:cs="Times New Roman"/>
          <w:noProof/>
        </w:rPr>
        <w:t>%</w:t>
      </w:r>
      <w:r w:rsidRPr="00380B24">
        <w:rPr>
          <w:rFonts w:cs="Times New Roman"/>
          <w:noProof/>
        </w:rPr>
        <w:t xml:space="preserve"> respectively among national authorities. ENISA’s primary focus was on national authorities, making sector-specific outputs less visible and impactful. The overall impact of guidelines and events depended on the </w:t>
      </w:r>
      <w:r w:rsidR="00F63B7F" w:rsidRPr="00380B24">
        <w:rPr>
          <w:rFonts w:cs="Times New Roman"/>
          <w:noProof/>
        </w:rPr>
        <w:t>level of</w:t>
      </w:r>
      <w:r w:rsidRPr="00380B24">
        <w:rPr>
          <w:rFonts w:cs="Times New Roman"/>
          <w:noProof/>
        </w:rPr>
        <w:t xml:space="preserve"> maturity </w:t>
      </w:r>
      <w:r w:rsidR="00F63B7F" w:rsidRPr="00380B24">
        <w:rPr>
          <w:rFonts w:cs="Times New Roman"/>
          <w:noProof/>
        </w:rPr>
        <w:t>and specific needs</w:t>
      </w:r>
      <w:r w:rsidRPr="00380B24">
        <w:rPr>
          <w:rFonts w:cs="Times New Roman"/>
          <w:noProof/>
        </w:rPr>
        <w:t xml:space="preserve"> of the organisation</w:t>
      </w:r>
      <w:r w:rsidR="00A30049" w:rsidRPr="00380B24">
        <w:rPr>
          <w:rFonts w:cs="Times New Roman"/>
          <w:noProof/>
        </w:rPr>
        <w:t xml:space="preserve"> ENISA dealt with</w:t>
      </w:r>
      <w:r w:rsidRPr="00380B24">
        <w:rPr>
          <w:rFonts w:cs="Times New Roman"/>
          <w:noProof/>
        </w:rPr>
        <w:t>. Major industry players with a longstanding commitment to cybersecurity found ENISA’s activities aligned with their routine operations but lack</w:t>
      </w:r>
      <w:r w:rsidR="00AF4585" w:rsidRPr="00380B24">
        <w:rPr>
          <w:rFonts w:cs="Times New Roman"/>
          <w:noProof/>
        </w:rPr>
        <w:t>ed</w:t>
      </w:r>
      <w:r w:rsidRPr="00380B24">
        <w:rPr>
          <w:rFonts w:cs="Times New Roman"/>
          <w:noProof/>
        </w:rPr>
        <w:t xml:space="preserve"> new insights</w:t>
      </w:r>
      <w:r w:rsidR="31114B8C" w:rsidRPr="00380B24">
        <w:rPr>
          <w:rFonts w:cs="Times New Roman"/>
          <w:noProof/>
        </w:rPr>
        <w:t xml:space="preserve">, </w:t>
      </w:r>
      <w:r w:rsidR="31114B8C" w:rsidRPr="00380B24">
        <w:rPr>
          <w:rFonts w:eastAsia="Times New Roman" w:cs="Times New Roman"/>
          <w:noProof/>
        </w:rPr>
        <w:t>indicating that more could be done to tailor insights to the private sector’s specific challenges</w:t>
      </w:r>
      <w:r w:rsidRPr="00380B24">
        <w:rPr>
          <w:rFonts w:cs="Times New Roman"/>
          <w:noProof/>
        </w:rPr>
        <w:t>. Companies reported that they often relied on</w:t>
      </w:r>
      <w:r w:rsidR="00611C8F" w:rsidRPr="00380B24">
        <w:rPr>
          <w:rFonts w:cs="Times New Roman"/>
          <w:noProof/>
        </w:rPr>
        <w:t xml:space="preserve"> International Organization for Standardization</w:t>
      </w:r>
      <w:r w:rsidRPr="00380B24">
        <w:rPr>
          <w:rFonts w:cs="Times New Roman"/>
          <w:noProof/>
        </w:rPr>
        <w:t xml:space="preserve"> </w:t>
      </w:r>
      <w:r w:rsidR="00611C8F" w:rsidRPr="00380B24">
        <w:rPr>
          <w:rFonts w:cs="Times New Roman"/>
          <w:noProof/>
        </w:rPr>
        <w:t>(</w:t>
      </w:r>
      <w:r w:rsidRPr="00380B24">
        <w:rPr>
          <w:rFonts w:cs="Times New Roman"/>
          <w:noProof/>
        </w:rPr>
        <w:t>ISO</w:t>
      </w:r>
      <w:r w:rsidR="00611C8F" w:rsidRPr="00380B24">
        <w:rPr>
          <w:rFonts w:cs="Times New Roman"/>
          <w:noProof/>
        </w:rPr>
        <w:t>)</w:t>
      </w:r>
      <w:r w:rsidRPr="00380B24">
        <w:rPr>
          <w:rFonts w:cs="Times New Roman"/>
          <w:noProof/>
        </w:rPr>
        <w:t>/</w:t>
      </w:r>
      <w:r w:rsidR="00611C8F" w:rsidRPr="00380B24">
        <w:rPr>
          <w:rFonts w:cs="Times New Roman"/>
          <w:noProof/>
        </w:rPr>
        <w:t xml:space="preserve"> International </w:t>
      </w:r>
      <w:r w:rsidR="00070EAB" w:rsidRPr="00380B24">
        <w:rPr>
          <w:rFonts w:cs="Times New Roman"/>
          <w:noProof/>
        </w:rPr>
        <w:t>Electrotechnical Commission (</w:t>
      </w:r>
      <w:r w:rsidRPr="00380B24">
        <w:rPr>
          <w:rFonts w:cs="Times New Roman"/>
          <w:noProof/>
        </w:rPr>
        <w:t>IEC</w:t>
      </w:r>
      <w:r w:rsidR="00070EAB" w:rsidRPr="00380B24">
        <w:rPr>
          <w:rFonts w:cs="Times New Roman"/>
          <w:noProof/>
        </w:rPr>
        <w:t>)</w:t>
      </w:r>
      <w:r w:rsidRPr="00380B24">
        <w:rPr>
          <w:rFonts w:cs="Times New Roman"/>
          <w:noProof/>
        </w:rPr>
        <w:t xml:space="preserve"> standards rather than ENISA </w:t>
      </w:r>
      <w:r w:rsidR="00BF1887" w:rsidRPr="00380B24">
        <w:rPr>
          <w:rFonts w:cs="Times New Roman"/>
          <w:noProof/>
        </w:rPr>
        <w:t>initiatives</w:t>
      </w:r>
      <w:r w:rsidRPr="00380B24">
        <w:rPr>
          <w:rFonts w:cs="Times New Roman"/>
          <w:noProof/>
        </w:rPr>
        <w:t>. Some organisations valued ENISA’s technical guidelines, tools</w:t>
      </w:r>
      <w:r w:rsidR="003E4572" w:rsidRPr="00380B24">
        <w:rPr>
          <w:rFonts w:cs="Times New Roman"/>
          <w:noProof/>
        </w:rPr>
        <w:t xml:space="preserve"> and</w:t>
      </w:r>
      <w:r w:rsidRPr="00380B24">
        <w:rPr>
          <w:rFonts w:cs="Times New Roman"/>
          <w:noProof/>
        </w:rPr>
        <w:t xml:space="preserve"> reports</w:t>
      </w:r>
      <w:r w:rsidR="00BF1887" w:rsidRPr="00380B24">
        <w:rPr>
          <w:rFonts w:cs="Times New Roman"/>
          <w:noProof/>
        </w:rPr>
        <w:t xml:space="preserve"> but</w:t>
      </w:r>
      <w:r w:rsidRPr="00380B24">
        <w:rPr>
          <w:rFonts w:cs="Times New Roman"/>
          <w:noProof/>
        </w:rPr>
        <w:t xml:space="preserve"> claimed </w:t>
      </w:r>
      <w:r w:rsidR="00664F39" w:rsidRPr="00380B24">
        <w:rPr>
          <w:rFonts w:cs="Times New Roman"/>
          <w:noProof/>
        </w:rPr>
        <w:t xml:space="preserve">several </w:t>
      </w:r>
      <w:r w:rsidRPr="00380B24">
        <w:rPr>
          <w:rFonts w:cs="Times New Roman"/>
          <w:noProof/>
        </w:rPr>
        <w:t xml:space="preserve">of them were redundant </w:t>
      </w:r>
      <w:r w:rsidR="003471A1" w:rsidRPr="00380B24">
        <w:rPr>
          <w:rFonts w:cs="Times New Roman"/>
          <w:noProof/>
        </w:rPr>
        <w:t>in the context of</w:t>
      </w:r>
      <w:r w:rsidRPr="00380B24">
        <w:rPr>
          <w:rFonts w:cs="Times New Roman"/>
          <w:noProof/>
        </w:rPr>
        <w:t xml:space="preserve"> existing standards. Private stakeholders monitored ENISA’s work in areas such as IoT security and cybersecurity certification to ensure consistency with international standards. </w:t>
      </w:r>
    </w:p>
    <w:p w14:paraId="55C6BFF9" w14:textId="56D8BD2B" w:rsidR="000B5F1C" w:rsidRPr="00380B24" w:rsidRDefault="000B5F1C" w:rsidP="000B5F1C">
      <w:pPr>
        <w:pStyle w:val="Caption"/>
        <w:keepNext/>
        <w:jc w:val="both"/>
        <w:rPr>
          <w:noProof/>
        </w:rPr>
      </w:pPr>
      <w:bookmarkStart w:id="168" w:name="_Toc218702470"/>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9</w:t>
      </w:r>
      <w:r w:rsidRPr="00380B24">
        <w:rPr>
          <w:noProof/>
        </w:rPr>
        <w:fldChar w:fldCharType="end"/>
      </w:r>
      <w:r w:rsidRPr="00380B24">
        <w:rPr>
          <w:noProof/>
        </w:rPr>
        <w:t xml:space="preserve"> Added value of ENISA’s activities</w:t>
      </w:r>
      <w:bookmarkEnd w:id="168"/>
    </w:p>
    <w:p w14:paraId="44BF93BD" w14:textId="7A16ACD0" w:rsidR="003A7B6E" w:rsidRPr="00380B24" w:rsidRDefault="003A7B6E" w:rsidP="001C333D">
      <w:pPr>
        <w:spacing w:line="240" w:lineRule="auto"/>
        <w:jc w:val="both"/>
        <w:rPr>
          <w:rFonts w:cs="Times New Roman"/>
          <w:noProof/>
        </w:rPr>
      </w:pPr>
      <w:r w:rsidRPr="00380B24">
        <w:rPr>
          <w:rFonts w:cs="Times New Roman"/>
          <w:noProof/>
          <w:lang w:eastAsia="en-GB"/>
        </w:rPr>
        <w:drawing>
          <wp:inline distT="0" distB="0" distL="0" distR="0" wp14:anchorId="0493A32A" wp14:editId="4228436B">
            <wp:extent cx="5472000" cy="2152650"/>
            <wp:effectExtent l="0" t="0" r="14605" b="0"/>
            <wp:docPr id="831496279"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r w:rsidR="11ED66D8" w:rsidRPr="00380B24">
        <w:rPr>
          <w:rStyle w:val="SourceChar"/>
          <w:rFonts w:ascii="Times New Roman" w:eastAsiaTheme="minorEastAsia" w:hAnsi="Times New Roman"/>
          <w:noProof/>
          <w:lang w:val="en-GB"/>
        </w:rPr>
        <w:t xml:space="preserve">Source: </w:t>
      </w:r>
      <w:r w:rsidR="508E7412" w:rsidRPr="00380B24">
        <w:rPr>
          <w:rStyle w:val="SourceChar"/>
          <w:rFonts w:ascii="Times New Roman" w:eastAsiaTheme="minorEastAsia" w:hAnsi="Times New Roman"/>
          <w:noProof/>
          <w:lang w:val="en-GB"/>
        </w:rPr>
        <w:t>PPMI, Intellera Consulting and PwC (2024). Study to support the evaluation of the European Union Agency for Cybersecurity (ENISA) and the European Cybersecurity Certification Framework – Final Report</w:t>
      </w:r>
      <w:r w:rsidR="00EC1C04" w:rsidRPr="00380B24">
        <w:rPr>
          <w:rStyle w:val="SourceChar"/>
          <w:rFonts w:ascii="Times New Roman" w:eastAsiaTheme="minorHAnsi" w:hAnsi="Times New Roman"/>
          <w:noProof/>
          <w:lang w:val="en-GB"/>
        </w:rPr>
        <w:t>. S</w:t>
      </w:r>
      <w:r w:rsidR="11ED66D8" w:rsidRPr="00380B24">
        <w:rPr>
          <w:rStyle w:val="SourceChar"/>
          <w:rFonts w:ascii="Times New Roman" w:eastAsiaTheme="minorEastAsia" w:hAnsi="Times New Roman"/>
          <w:noProof/>
          <w:lang w:val="en-GB"/>
        </w:rPr>
        <w:t xml:space="preserve">urvey of stakeholders, question 35: </w:t>
      </w:r>
      <w:r w:rsidR="00A12133" w:rsidRPr="00380B24">
        <w:rPr>
          <w:rStyle w:val="SourceChar"/>
          <w:rFonts w:ascii="Times New Roman" w:eastAsiaTheme="minorEastAsia" w:hAnsi="Times New Roman"/>
          <w:noProof/>
          <w:lang w:val="en-GB"/>
        </w:rPr>
        <w:t>‘</w:t>
      </w:r>
      <w:r w:rsidR="11ED66D8" w:rsidRPr="00380B24">
        <w:rPr>
          <w:rStyle w:val="SourceChar"/>
          <w:rFonts w:ascii="Times New Roman" w:eastAsiaTheme="minorEastAsia" w:hAnsi="Times New Roman"/>
          <w:noProof/>
          <w:lang w:val="en-GB"/>
        </w:rPr>
        <w:t>Overall, to what extent has ENISA provided added value to the activities of your organisation during the period of 2019-2023?</w:t>
      </w:r>
      <w:r w:rsidR="00A12133" w:rsidRPr="00380B24">
        <w:rPr>
          <w:rStyle w:val="SourceChar"/>
          <w:rFonts w:ascii="Times New Roman" w:eastAsiaTheme="minorEastAsia" w:hAnsi="Times New Roman"/>
          <w:noProof/>
          <w:lang w:val="en-GB"/>
        </w:rPr>
        <w:t>’</w:t>
      </w:r>
    </w:p>
    <w:p w14:paraId="796BF876" w14:textId="1073347F" w:rsidR="007515C5" w:rsidRPr="00380B24" w:rsidRDefault="008C2FB8" w:rsidP="001C333D">
      <w:pPr>
        <w:spacing w:line="240" w:lineRule="auto"/>
        <w:jc w:val="both"/>
        <w:rPr>
          <w:rFonts w:cs="Times New Roman"/>
          <w:noProof/>
        </w:rPr>
      </w:pPr>
      <w:r w:rsidRPr="00380B24">
        <w:rPr>
          <w:rFonts w:cs="Times New Roman"/>
          <w:noProof/>
        </w:rPr>
        <w:t>In the event of the withdrawal of EU action, t</w:t>
      </w:r>
      <w:r w:rsidR="007515C5" w:rsidRPr="00380B24">
        <w:rPr>
          <w:rFonts w:cs="Times New Roman"/>
          <w:noProof/>
        </w:rPr>
        <w:t xml:space="preserve">he most likely consequences </w:t>
      </w:r>
      <w:r w:rsidR="6448BBEB" w:rsidRPr="00380B24">
        <w:rPr>
          <w:rFonts w:cs="Times New Roman"/>
          <w:noProof/>
        </w:rPr>
        <w:t xml:space="preserve">were </w:t>
      </w:r>
      <w:r w:rsidR="00BC5005" w:rsidRPr="00380B24">
        <w:rPr>
          <w:rFonts w:cs="Times New Roman"/>
          <w:noProof/>
        </w:rPr>
        <w:t xml:space="preserve">expected </w:t>
      </w:r>
      <w:r w:rsidR="6448BBEB" w:rsidRPr="00380B24">
        <w:rPr>
          <w:rFonts w:cs="Times New Roman"/>
          <w:noProof/>
        </w:rPr>
        <w:t>to</w:t>
      </w:r>
      <w:r w:rsidR="007515C5" w:rsidRPr="00380B24">
        <w:rPr>
          <w:rFonts w:cs="Times New Roman"/>
          <w:noProof/>
        </w:rPr>
        <w:t xml:space="preserve"> be increased difficulties in achieving </w:t>
      </w:r>
      <w:r w:rsidRPr="00380B24">
        <w:rPr>
          <w:rFonts w:cs="Times New Roman"/>
          <w:noProof/>
        </w:rPr>
        <w:t>trans</w:t>
      </w:r>
      <w:r w:rsidR="007515C5" w:rsidRPr="00380B24">
        <w:rPr>
          <w:rFonts w:cs="Times New Roman"/>
          <w:noProof/>
        </w:rPr>
        <w:t xml:space="preserve">-national coordination and </w:t>
      </w:r>
      <w:r w:rsidR="008056FB" w:rsidRPr="00380B24">
        <w:rPr>
          <w:rFonts w:cs="Times New Roman"/>
          <w:noProof/>
        </w:rPr>
        <w:t xml:space="preserve">the </w:t>
      </w:r>
      <w:r w:rsidR="00E31D45" w:rsidRPr="00380B24">
        <w:rPr>
          <w:rFonts w:cs="Times New Roman"/>
          <w:noProof/>
        </w:rPr>
        <w:t xml:space="preserve">development of </w:t>
      </w:r>
      <w:r w:rsidR="007515C5" w:rsidRPr="00380B24">
        <w:rPr>
          <w:rFonts w:cs="Times New Roman"/>
          <w:noProof/>
        </w:rPr>
        <w:t xml:space="preserve">expertise in the field of cybersecurity. Overall, </w:t>
      </w:r>
      <w:r w:rsidR="7C7BEFE7" w:rsidRPr="00380B24">
        <w:rPr>
          <w:rFonts w:cs="Times New Roman"/>
          <w:noProof/>
        </w:rPr>
        <w:t>according to stakeholders</w:t>
      </w:r>
      <w:r w:rsidR="007515C5" w:rsidRPr="00380B24">
        <w:rPr>
          <w:rFonts w:cs="Times New Roman"/>
          <w:noProof/>
        </w:rPr>
        <w:t>, aboli</w:t>
      </w:r>
      <w:r w:rsidR="00A8639C" w:rsidRPr="00380B24">
        <w:rPr>
          <w:rFonts w:cs="Times New Roman"/>
          <w:noProof/>
        </w:rPr>
        <w:t>shing</w:t>
      </w:r>
      <w:r w:rsidR="007515C5" w:rsidRPr="00380B24">
        <w:rPr>
          <w:rFonts w:cs="Times New Roman"/>
          <w:noProof/>
        </w:rPr>
        <w:t xml:space="preserve"> ENISA would lead to coordination challenges, less effective cybersecurity measures</w:t>
      </w:r>
      <w:r w:rsidR="003E4572" w:rsidRPr="00380B24">
        <w:rPr>
          <w:rFonts w:cs="Times New Roman"/>
          <w:noProof/>
        </w:rPr>
        <w:t xml:space="preserve"> and</w:t>
      </w:r>
      <w:r w:rsidR="007515C5" w:rsidRPr="00380B24">
        <w:rPr>
          <w:rFonts w:cs="Times New Roman"/>
          <w:noProof/>
        </w:rPr>
        <w:t xml:space="preserve"> potentially disjointed national approaches to cybersecurity issues.</w:t>
      </w:r>
    </w:p>
    <w:p w14:paraId="2BE43AEC" w14:textId="6491F7B7" w:rsidR="007515C5" w:rsidRPr="00380B24" w:rsidRDefault="007515C5" w:rsidP="57CDB7EC">
      <w:pPr>
        <w:spacing w:line="240" w:lineRule="auto"/>
        <w:jc w:val="both"/>
        <w:rPr>
          <w:rFonts w:eastAsia="Calibri" w:cs="Times New Roman"/>
          <w:noProof/>
        </w:rPr>
      </w:pPr>
      <w:r w:rsidRPr="00380B24">
        <w:rPr>
          <w:rFonts w:cs="Times New Roman"/>
          <w:noProof/>
        </w:rPr>
        <w:t xml:space="preserve">ENISA is recognised for its specific focus on cybersecurity policy </w:t>
      </w:r>
      <w:r w:rsidR="6F8C58BD" w:rsidRPr="00380B24">
        <w:rPr>
          <w:rFonts w:cs="Times New Roman"/>
          <w:noProof/>
        </w:rPr>
        <w:t>implementation</w:t>
      </w:r>
      <w:r w:rsidRPr="00380B24">
        <w:rPr>
          <w:rFonts w:cs="Times New Roman"/>
          <w:noProof/>
        </w:rPr>
        <w:t>, stakeholder engagement</w:t>
      </w:r>
      <w:r w:rsidR="003E4572" w:rsidRPr="00380B24">
        <w:rPr>
          <w:rFonts w:cs="Times New Roman"/>
          <w:noProof/>
        </w:rPr>
        <w:t xml:space="preserve"> and</w:t>
      </w:r>
      <w:r w:rsidRPr="00380B24">
        <w:rPr>
          <w:rFonts w:cs="Times New Roman"/>
          <w:noProof/>
        </w:rPr>
        <w:t xml:space="preserve"> comprehensive support to Member States, which positions it uniquely within the EU’s cybersecurity landscape.</w:t>
      </w:r>
      <w:r w:rsidR="4BC3D32A" w:rsidRPr="00380B24">
        <w:rPr>
          <w:rFonts w:cs="Times New Roman"/>
          <w:noProof/>
        </w:rPr>
        <w:t xml:space="preserve"> </w:t>
      </w:r>
      <w:r w:rsidR="4BC3D32A" w:rsidRPr="00380B24">
        <w:rPr>
          <w:rFonts w:eastAsia="Calibri" w:cs="Times New Roman"/>
          <w:noProof/>
        </w:rPr>
        <w:t xml:space="preserve">While focusing on national authorities is essential, </w:t>
      </w:r>
      <w:r w:rsidR="0996698F" w:rsidRPr="00380B24">
        <w:rPr>
          <w:rFonts w:eastAsia="Calibri" w:cs="Times New Roman"/>
          <w:noProof/>
        </w:rPr>
        <w:t xml:space="preserve">respondents </w:t>
      </w:r>
      <w:r w:rsidR="003562CC" w:rsidRPr="00380B24">
        <w:rPr>
          <w:rFonts w:eastAsia="Calibri" w:cs="Times New Roman"/>
          <w:noProof/>
        </w:rPr>
        <w:t xml:space="preserve">said </w:t>
      </w:r>
      <w:r w:rsidR="0996698F" w:rsidRPr="00380B24">
        <w:rPr>
          <w:rFonts w:eastAsia="Calibri" w:cs="Times New Roman"/>
          <w:noProof/>
        </w:rPr>
        <w:t xml:space="preserve">that </w:t>
      </w:r>
      <w:r w:rsidR="4BC3D32A" w:rsidRPr="00380B24">
        <w:rPr>
          <w:rFonts w:eastAsia="Calibri" w:cs="Times New Roman"/>
          <w:noProof/>
        </w:rPr>
        <w:t xml:space="preserve">ENISA could improve by </w:t>
      </w:r>
      <w:r w:rsidR="00B75B2C" w:rsidRPr="00380B24">
        <w:rPr>
          <w:rFonts w:eastAsia="Calibri" w:cs="Times New Roman"/>
          <w:noProof/>
        </w:rPr>
        <w:t>increa</w:t>
      </w:r>
      <w:r w:rsidR="0040772C" w:rsidRPr="00380B24">
        <w:rPr>
          <w:rFonts w:eastAsia="Calibri" w:cs="Times New Roman"/>
          <w:noProof/>
        </w:rPr>
        <w:t>s</w:t>
      </w:r>
      <w:r w:rsidR="00076917" w:rsidRPr="00380B24">
        <w:rPr>
          <w:rFonts w:eastAsia="Calibri" w:cs="Times New Roman"/>
          <w:noProof/>
        </w:rPr>
        <w:t xml:space="preserve">ing </w:t>
      </w:r>
      <w:r w:rsidR="4BC3D32A" w:rsidRPr="00380B24">
        <w:rPr>
          <w:rFonts w:eastAsia="Calibri" w:cs="Times New Roman"/>
          <w:noProof/>
        </w:rPr>
        <w:t xml:space="preserve">engagement </w:t>
      </w:r>
      <w:r w:rsidR="00076917" w:rsidRPr="00380B24">
        <w:rPr>
          <w:rFonts w:eastAsia="Calibri" w:cs="Times New Roman"/>
          <w:noProof/>
        </w:rPr>
        <w:t xml:space="preserve">with stakeholders </w:t>
      </w:r>
      <w:r w:rsidR="4BC3D32A" w:rsidRPr="00380B24">
        <w:rPr>
          <w:rFonts w:eastAsia="Calibri" w:cs="Times New Roman"/>
          <w:noProof/>
        </w:rPr>
        <w:t>and</w:t>
      </w:r>
      <w:r w:rsidR="00386011" w:rsidRPr="00380B24">
        <w:rPr>
          <w:rFonts w:eastAsia="Calibri" w:cs="Times New Roman"/>
          <w:noProof/>
        </w:rPr>
        <w:t xml:space="preserve"> collaboration</w:t>
      </w:r>
      <w:r w:rsidR="00CC3658" w:rsidRPr="00380B24">
        <w:rPr>
          <w:rFonts w:eastAsia="Calibri" w:cs="Times New Roman"/>
          <w:noProof/>
        </w:rPr>
        <w:t xml:space="preserve"> </w:t>
      </w:r>
      <w:r w:rsidR="00386011" w:rsidRPr="00380B24">
        <w:rPr>
          <w:rFonts w:eastAsia="Calibri" w:cs="Times New Roman"/>
          <w:noProof/>
        </w:rPr>
        <w:t>with</w:t>
      </w:r>
      <w:r w:rsidR="4BC3D32A" w:rsidRPr="00380B24">
        <w:rPr>
          <w:rFonts w:eastAsia="Calibri" w:cs="Times New Roman"/>
          <w:noProof/>
        </w:rPr>
        <w:t xml:space="preserve"> industry. </w:t>
      </w:r>
      <w:r w:rsidR="00076917" w:rsidRPr="00380B24">
        <w:rPr>
          <w:rFonts w:eastAsia="Calibri" w:cs="Times New Roman"/>
          <w:noProof/>
        </w:rPr>
        <w:t>T</w:t>
      </w:r>
      <w:r w:rsidR="0996698F" w:rsidRPr="00380B24">
        <w:rPr>
          <w:rFonts w:eastAsia="Calibri" w:cs="Times New Roman"/>
          <w:noProof/>
        </w:rPr>
        <w:t xml:space="preserve">hey </w:t>
      </w:r>
      <w:r w:rsidR="00076917" w:rsidRPr="00380B24">
        <w:rPr>
          <w:rFonts w:eastAsia="Calibri" w:cs="Times New Roman"/>
          <w:noProof/>
        </w:rPr>
        <w:t xml:space="preserve">also </w:t>
      </w:r>
      <w:r w:rsidR="0996698F" w:rsidRPr="00380B24">
        <w:rPr>
          <w:rFonts w:eastAsia="Calibri" w:cs="Times New Roman"/>
          <w:noProof/>
        </w:rPr>
        <w:t xml:space="preserve">suggested that </w:t>
      </w:r>
      <w:r w:rsidR="00CC3658" w:rsidRPr="00380B24">
        <w:rPr>
          <w:rFonts w:eastAsia="Calibri" w:cs="Times New Roman"/>
          <w:noProof/>
        </w:rPr>
        <w:t xml:space="preserve">increased </w:t>
      </w:r>
      <w:r w:rsidR="70E670E8" w:rsidRPr="00380B24">
        <w:rPr>
          <w:rFonts w:eastAsia="Calibri" w:cs="Times New Roman"/>
          <w:noProof/>
        </w:rPr>
        <w:t>resources</w:t>
      </w:r>
      <w:r w:rsidR="4BC3D32A" w:rsidRPr="00380B24">
        <w:rPr>
          <w:rFonts w:eastAsia="Calibri" w:cs="Times New Roman"/>
          <w:noProof/>
        </w:rPr>
        <w:t xml:space="preserve"> and </w:t>
      </w:r>
      <w:r w:rsidR="00CC3658" w:rsidRPr="00380B24">
        <w:rPr>
          <w:rFonts w:eastAsia="Calibri" w:cs="Times New Roman"/>
          <w:noProof/>
        </w:rPr>
        <w:t xml:space="preserve">better </w:t>
      </w:r>
      <w:r w:rsidR="4BC3D32A" w:rsidRPr="00380B24">
        <w:rPr>
          <w:rFonts w:eastAsia="Calibri" w:cs="Times New Roman"/>
          <w:noProof/>
        </w:rPr>
        <w:t xml:space="preserve">prioritisation </w:t>
      </w:r>
      <w:r w:rsidR="0996698F" w:rsidRPr="00380B24">
        <w:rPr>
          <w:rFonts w:eastAsia="Calibri" w:cs="Times New Roman"/>
          <w:noProof/>
        </w:rPr>
        <w:t>could</w:t>
      </w:r>
      <w:r w:rsidR="4BC3D32A" w:rsidRPr="00380B24">
        <w:rPr>
          <w:rFonts w:eastAsia="Calibri" w:cs="Times New Roman"/>
          <w:noProof/>
        </w:rPr>
        <w:t xml:space="preserve"> help ENISA adapt to evolving cybersecurity challenges.</w:t>
      </w:r>
    </w:p>
    <w:p w14:paraId="585DA7B2" w14:textId="460B7ACA" w:rsidR="000D6D0E" w:rsidRPr="00380B24" w:rsidRDefault="34EDEFC7" w:rsidP="5EE4E8B7">
      <w:pPr>
        <w:spacing w:line="240" w:lineRule="auto"/>
        <w:jc w:val="both"/>
        <w:rPr>
          <w:rFonts w:cs="Times New Roman"/>
          <w:b/>
          <w:bCs/>
          <w:noProof/>
        </w:rPr>
      </w:pPr>
      <w:r w:rsidRPr="00380B24">
        <w:rPr>
          <w:rFonts w:cs="Times New Roman"/>
          <w:b/>
          <w:bCs/>
          <w:noProof/>
        </w:rPr>
        <w:t>ECCF survey results</w:t>
      </w:r>
    </w:p>
    <w:p w14:paraId="7D33E100" w14:textId="77777777" w:rsidR="00CC5AF8" w:rsidRPr="00380B24" w:rsidRDefault="00CC5AF8" w:rsidP="001C333D">
      <w:pPr>
        <w:spacing w:line="240" w:lineRule="auto"/>
        <w:jc w:val="both"/>
        <w:rPr>
          <w:rFonts w:cs="Times New Roman"/>
          <w:b/>
          <w:noProof/>
        </w:rPr>
      </w:pPr>
      <w:r w:rsidRPr="00380B24">
        <w:rPr>
          <w:rFonts w:cs="Times New Roman"/>
          <w:b/>
          <w:noProof/>
        </w:rPr>
        <w:t>Effectiveness</w:t>
      </w:r>
    </w:p>
    <w:p w14:paraId="2CA9A5B7" w14:textId="70A0E333" w:rsidR="00BA7DD1" w:rsidRPr="00380B24" w:rsidRDefault="00BA7DD1" w:rsidP="001C333D">
      <w:pPr>
        <w:spacing w:line="240" w:lineRule="auto"/>
        <w:jc w:val="both"/>
        <w:rPr>
          <w:rFonts w:cs="Times New Roman"/>
          <w:noProof/>
        </w:rPr>
      </w:pPr>
      <w:r w:rsidRPr="00380B24">
        <w:rPr>
          <w:rFonts w:cs="Times New Roman"/>
          <w:noProof/>
        </w:rPr>
        <w:t xml:space="preserve">The ECCF </w:t>
      </w:r>
      <w:r w:rsidR="00897C44" w:rsidRPr="00380B24">
        <w:rPr>
          <w:rFonts w:cs="Times New Roman"/>
          <w:noProof/>
        </w:rPr>
        <w:t xml:space="preserve">contributed </w:t>
      </w:r>
      <w:r w:rsidR="000277B2" w:rsidRPr="00380B24">
        <w:rPr>
          <w:rFonts w:cs="Times New Roman"/>
          <w:noProof/>
        </w:rPr>
        <w:t>only somew</w:t>
      </w:r>
      <w:r w:rsidR="00F06FDE" w:rsidRPr="00380B24">
        <w:rPr>
          <w:rFonts w:cs="Times New Roman"/>
          <w:noProof/>
        </w:rPr>
        <w:t>h</w:t>
      </w:r>
      <w:r w:rsidR="000277B2" w:rsidRPr="00380B24">
        <w:rPr>
          <w:rFonts w:cs="Times New Roman"/>
          <w:noProof/>
        </w:rPr>
        <w:t>at</w:t>
      </w:r>
      <w:r w:rsidRPr="00380B24">
        <w:rPr>
          <w:rFonts w:cs="Times New Roman"/>
          <w:noProof/>
        </w:rPr>
        <w:t xml:space="preserve"> to improving the cybersecurity capabilities of Member States and private companies</w:t>
      </w:r>
      <w:r w:rsidR="003974FE" w:rsidRPr="00380B24">
        <w:rPr>
          <w:rFonts w:cs="Times New Roman"/>
          <w:noProof/>
        </w:rPr>
        <w:t>,</w:t>
      </w:r>
      <w:r w:rsidRPr="00380B24">
        <w:rPr>
          <w:rFonts w:cs="Times New Roman"/>
          <w:noProof/>
        </w:rPr>
        <w:t xml:space="preserve"> </w:t>
      </w:r>
      <w:r w:rsidR="651ABBDD" w:rsidRPr="00380B24">
        <w:rPr>
          <w:rFonts w:cs="Times New Roman"/>
          <w:noProof/>
        </w:rPr>
        <w:t>a</w:t>
      </w:r>
      <w:r w:rsidRPr="00380B24">
        <w:rPr>
          <w:rFonts w:cs="Times New Roman"/>
          <w:noProof/>
        </w:rPr>
        <w:t>ccording to the survey</w:t>
      </w:r>
      <w:r w:rsidR="01F10B4B" w:rsidRPr="00380B24">
        <w:rPr>
          <w:rFonts w:cs="Times New Roman"/>
          <w:noProof/>
        </w:rPr>
        <w:t>.</w:t>
      </w:r>
      <w:r w:rsidRPr="00380B24">
        <w:rPr>
          <w:rFonts w:cs="Times New Roman"/>
          <w:noProof/>
        </w:rPr>
        <w:t xml:space="preserve"> 53</w:t>
      </w:r>
      <w:r w:rsidR="00F3375E" w:rsidRPr="00380B24">
        <w:rPr>
          <w:rFonts w:cs="Times New Roman"/>
          <w:noProof/>
        </w:rPr>
        <w:t>%</w:t>
      </w:r>
      <w:r w:rsidRPr="00380B24">
        <w:rPr>
          <w:rFonts w:cs="Times New Roman"/>
          <w:noProof/>
        </w:rPr>
        <w:t xml:space="preserve"> of stakeholders believed that the ECCF contributed </w:t>
      </w:r>
      <w:r w:rsidR="00444DA9" w:rsidRPr="00380B24">
        <w:rPr>
          <w:rFonts w:cs="Times New Roman"/>
          <w:noProof/>
        </w:rPr>
        <w:t xml:space="preserve">only </w:t>
      </w:r>
      <w:r w:rsidR="007A2371" w:rsidRPr="00380B24">
        <w:rPr>
          <w:rFonts w:cs="Times New Roman"/>
          <w:noProof/>
        </w:rPr>
        <w:t>to a small extent</w:t>
      </w:r>
      <w:r w:rsidR="00444DA9" w:rsidRPr="00380B24">
        <w:rPr>
          <w:rFonts w:cs="Times New Roman"/>
          <w:noProof/>
        </w:rPr>
        <w:t xml:space="preserve"> </w:t>
      </w:r>
      <w:r w:rsidRPr="00380B24">
        <w:rPr>
          <w:rFonts w:cs="Times New Roman"/>
          <w:noProof/>
        </w:rPr>
        <w:t>to enhancing the capabilities and preparedness of private companies to face cybersecurity threats, while 19</w:t>
      </w:r>
      <w:r w:rsidR="00F3375E" w:rsidRPr="00380B24">
        <w:rPr>
          <w:rFonts w:cs="Times New Roman"/>
          <w:noProof/>
        </w:rPr>
        <w:t>%</w:t>
      </w:r>
      <w:r w:rsidRPr="00380B24">
        <w:rPr>
          <w:rFonts w:cs="Times New Roman"/>
          <w:noProof/>
        </w:rPr>
        <w:t xml:space="preserve"> did not consider the ECCF to have </w:t>
      </w:r>
      <w:r w:rsidR="001423A5" w:rsidRPr="00380B24">
        <w:rPr>
          <w:rFonts w:cs="Times New Roman"/>
          <w:noProof/>
        </w:rPr>
        <w:t xml:space="preserve">made any contribution to private companies </w:t>
      </w:r>
      <w:r w:rsidRPr="00380B24">
        <w:rPr>
          <w:rFonts w:cs="Times New Roman"/>
          <w:noProof/>
        </w:rPr>
        <w:t>at all. For Member States, 50</w:t>
      </w:r>
      <w:r w:rsidR="00F3375E" w:rsidRPr="00380B24">
        <w:rPr>
          <w:rFonts w:cs="Times New Roman"/>
          <w:noProof/>
        </w:rPr>
        <w:t>%</w:t>
      </w:r>
      <w:r w:rsidRPr="00380B24">
        <w:rPr>
          <w:rFonts w:cs="Times New Roman"/>
          <w:noProof/>
        </w:rPr>
        <w:t xml:space="preserve"> of survey respondents believed that the ECCF </w:t>
      </w:r>
      <w:r w:rsidR="00995FAB" w:rsidRPr="00380B24">
        <w:rPr>
          <w:rFonts w:cs="Times New Roman"/>
          <w:noProof/>
        </w:rPr>
        <w:t>improv</w:t>
      </w:r>
      <w:r w:rsidRPr="00380B24">
        <w:rPr>
          <w:rFonts w:cs="Times New Roman"/>
          <w:noProof/>
        </w:rPr>
        <w:t>ed their capabilities</w:t>
      </w:r>
      <w:r w:rsidR="00995FAB" w:rsidRPr="00380B24">
        <w:rPr>
          <w:rFonts w:cs="Times New Roman"/>
          <w:noProof/>
        </w:rPr>
        <w:t xml:space="preserve"> only slightly</w:t>
      </w:r>
      <w:r w:rsidRPr="00380B24">
        <w:rPr>
          <w:rFonts w:cs="Times New Roman"/>
          <w:noProof/>
        </w:rPr>
        <w:t xml:space="preserve">, despite the establishment of national certification authorities across all Member States. The framework was </w:t>
      </w:r>
      <w:r w:rsidR="00995FAB" w:rsidRPr="00380B24">
        <w:rPr>
          <w:rFonts w:cs="Times New Roman"/>
          <w:noProof/>
        </w:rPr>
        <w:t>considered to</w:t>
      </w:r>
      <w:r w:rsidRPr="00380B24">
        <w:rPr>
          <w:rFonts w:cs="Times New Roman"/>
          <w:noProof/>
        </w:rPr>
        <w:t xml:space="preserve"> fall short in its ability to support national authorities in</w:t>
      </w:r>
      <w:r w:rsidR="00995FAB" w:rsidRPr="00380B24">
        <w:rPr>
          <w:rFonts w:cs="Times New Roman"/>
          <w:noProof/>
        </w:rPr>
        <w:t xml:space="preserve"> their efforts to</w:t>
      </w:r>
      <w:r w:rsidRPr="00380B24">
        <w:rPr>
          <w:rFonts w:cs="Times New Roman"/>
          <w:noProof/>
        </w:rPr>
        <w:t xml:space="preserve"> increas</w:t>
      </w:r>
      <w:r w:rsidR="00995FAB" w:rsidRPr="00380B24">
        <w:rPr>
          <w:rFonts w:cs="Times New Roman"/>
          <w:noProof/>
        </w:rPr>
        <w:t>e</w:t>
      </w:r>
      <w:r w:rsidRPr="00380B24">
        <w:rPr>
          <w:rFonts w:cs="Times New Roman"/>
          <w:noProof/>
        </w:rPr>
        <w:t xml:space="preserve"> national cybersecurity certification capabilities.</w:t>
      </w:r>
    </w:p>
    <w:p w14:paraId="32C73BFB" w14:textId="2AEA98C6" w:rsidR="00BA7DD1" w:rsidRPr="00380B24" w:rsidRDefault="00995FAB" w:rsidP="5EE4E8B7">
      <w:pPr>
        <w:spacing w:line="240" w:lineRule="auto"/>
        <w:jc w:val="both"/>
        <w:rPr>
          <w:rFonts w:cs="Times New Roman"/>
          <w:noProof/>
        </w:rPr>
      </w:pPr>
      <w:r w:rsidRPr="00380B24">
        <w:rPr>
          <w:rFonts w:cs="Times New Roman"/>
          <w:noProof/>
        </w:rPr>
        <w:t>The s</w:t>
      </w:r>
      <w:r w:rsidR="00BA7DD1" w:rsidRPr="00380B24">
        <w:rPr>
          <w:rFonts w:cs="Times New Roman"/>
          <w:noProof/>
        </w:rPr>
        <w:t xml:space="preserve">urvey results also indicated that delays in the adoption of certification schemes deeply affected the ECCF’s ability to </w:t>
      </w:r>
      <w:r w:rsidR="004B46C6" w:rsidRPr="00380B24">
        <w:rPr>
          <w:rFonts w:cs="Times New Roman"/>
          <w:noProof/>
        </w:rPr>
        <w:t xml:space="preserve">attain </w:t>
      </w:r>
      <w:r w:rsidR="00BA7DD1" w:rsidRPr="00380B24">
        <w:rPr>
          <w:rFonts w:cs="Times New Roman"/>
          <w:noProof/>
        </w:rPr>
        <w:t>its objectives. Specifically, 55</w:t>
      </w:r>
      <w:r w:rsidR="00F3375E" w:rsidRPr="00380B24">
        <w:rPr>
          <w:rFonts w:cs="Times New Roman"/>
          <w:noProof/>
        </w:rPr>
        <w:t>%</w:t>
      </w:r>
      <w:r w:rsidR="00BA7DD1" w:rsidRPr="00380B24">
        <w:rPr>
          <w:rFonts w:cs="Times New Roman"/>
          <w:noProof/>
        </w:rPr>
        <w:t xml:space="preserve"> of stakeholders believed that certification scheme delays negatively affected the ECCF’s ability to </w:t>
      </w:r>
      <w:r w:rsidR="00B92D16" w:rsidRPr="00380B24">
        <w:rPr>
          <w:rFonts w:cs="Times New Roman"/>
          <w:noProof/>
        </w:rPr>
        <w:t xml:space="preserve">improve </w:t>
      </w:r>
      <w:r w:rsidR="00BA7DD1" w:rsidRPr="00380B24">
        <w:rPr>
          <w:rFonts w:cs="Times New Roman"/>
          <w:noProof/>
        </w:rPr>
        <w:t xml:space="preserve">the transparency of ICT products and services. </w:t>
      </w:r>
      <w:r w:rsidR="00B92D16" w:rsidRPr="00380B24">
        <w:rPr>
          <w:rFonts w:cs="Times New Roman"/>
          <w:noProof/>
        </w:rPr>
        <w:t>Moreover</w:t>
      </w:r>
      <w:r w:rsidR="00BA7DD1" w:rsidRPr="00380B24">
        <w:rPr>
          <w:rFonts w:cs="Times New Roman"/>
          <w:noProof/>
        </w:rPr>
        <w:t>, 61</w:t>
      </w:r>
      <w:r w:rsidR="00F3375E" w:rsidRPr="00380B24">
        <w:rPr>
          <w:rFonts w:cs="Times New Roman"/>
          <w:noProof/>
        </w:rPr>
        <w:t>%</w:t>
      </w:r>
      <w:r w:rsidR="00BA7DD1" w:rsidRPr="00380B24">
        <w:rPr>
          <w:rFonts w:cs="Times New Roman"/>
          <w:noProof/>
        </w:rPr>
        <w:t xml:space="preserve"> </w:t>
      </w:r>
      <w:r w:rsidR="00D248D4" w:rsidRPr="00380B24">
        <w:rPr>
          <w:rFonts w:cs="Times New Roman"/>
          <w:noProof/>
        </w:rPr>
        <w:t xml:space="preserve">said </w:t>
      </w:r>
      <w:r w:rsidR="00BA7DD1" w:rsidRPr="00380B24">
        <w:rPr>
          <w:rFonts w:cs="Times New Roman"/>
          <w:noProof/>
        </w:rPr>
        <w:t xml:space="preserve">these delays negatively impacted the </w:t>
      </w:r>
      <w:r w:rsidR="00193C12" w:rsidRPr="00380B24">
        <w:rPr>
          <w:rFonts w:cs="Times New Roman"/>
          <w:noProof/>
        </w:rPr>
        <w:t>public</w:t>
      </w:r>
      <w:r w:rsidR="001816E9" w:rsidRPr="00380B24">
        <w:rPr>
          <w:rFonts w:cs="Times New Roman"/>
          <w:noProof/>
        </w:rPr>
        <w:t xml:space="preserve">’s and businesses’ </w:t>
      </w:r>
      <w:r w:rsidR="00BA7DD1" w:rsidRPr="00380B24">
        <w:rPr>
          <w:rFonts w:cs="Times New Roman"/>
          <w:noProof/>
        </w:rPr>
        <w:t xml:space="preserve">trust </w:t>
      </w:r>
      <w:r w:rsidR="001816E9" w:rsidRPr="00380B24">
        <w:rPr>
          <w:rFonts w:cs="Times New Roman"/>
          <w:noProof/>
        </w:rPr>
        <w:t xml:space="preserve">in </w:t>
      </w:r>
      <w:r w:rsidR="00BA7DD1" w:rsidRPr="00380B24">
        <w:rPr>
          <w:rFonts w:cs="Times New Roman"/>
          <w:noProof/>
        </w:rPr>
        <w:t>and awareness of cybersecurity</w:t>
      </w:r>
      <w:r w:rsidR="001816E9" w:rsidRPr="00380B24">
        <w:rPr>
          <w:rFonts w:cs="Times New Roman"/>
          <w:noProof/>
        </w:rPr>
        <w:t>,</w:t>
      </w:r>
      <w:r w:rsidR="003E4572" w:rsidRPr="00380B24">
        <w:rPr>
          <w:rFonts w:cs="Times New Roman"/>
          <w:noProof/>
        </w:rPr>
        <w:t xml:space="preserve"> and</w:t>
      </w:r>
      <w:r w:rsidR="00BA7DD1" w:rsidRPr="00380B24">
        <w:rPr>
          <w:rFonts w:cs="Times New Roman"/>
          <w:noProof/>
        </w:rPr>
        <w:t xml:space="preserve"> 53</w:t>
      </w:r>
      <w:r w:rsidR="00F3375E" w:rsidRPr="00380B24">
        <w:rPr>
          <w:rFonts w:cs="Times New Roman"/>
          <w:noProof/>
        </w:rPr>
        <w:t>%</w:t>
      </w:r>
      <w:r w:rsidR="00BA7DD1" w:rsidRPr="00380B24">
        <w:rPr>
          <w:rFonts w:cs="Times New Roman"/>
          <w:noProof/>
        </w:rPr>
        <w:t xml:space="preserve"> believed that delays hindered </w:t>
      </w:r>
      <w:r w:rsidR="0078396E" w:rsidRPr="00380B24">
        <w:rPr>
          <w:rFonts w:cs="Times New Roman"/>
          <w:noProof/>
        </w:rPr>
        <w:t xml:space="preserve">efforts to </w:t>
      </w:r>
      <w:r w:rsidR="00BA7DD1" w:rsidRPr="00380B24">
        <w:rPr>
          <w:rFonts w:cs="Times New Roman"/>
          <w:noProof/>
        </w:rPr>
        <w:t>reduc</w:t>
      </w:r>
      <w:r w:rsidR="0078396E" w:rsidRPr="00380B24">
        <w:rPr>
          <w:rFonts w:cs="Times New Roman"/>
          <w:noProof/>
        </w:rPr>
        <w:t>e</w:t>
      </w:r>
      <w:r w:rsidR="00BA7DD1" w:rsidRPr="00380B24">
        <w:rPr>
          <w:rFonts w:cs="Times New Roman"/>
          <w:noProof/>
        </w:rPr>
        <w:t xml:space="preserve"> </w:t>
      </w:r>
      <w:r w:rsidR="0078396E" w:rsidRPr="00380B24">
        <w:rPr>
          <w:rFonts w:cs="Times New Roman"/>
          <w:noProof/>
        </w:rPr>
        <w:t xml:space="preserve">the </w:t>
      </w:r>
      <w:r w:rsidR="00BA7DD1" w:rsidRPr="00380B24">
        <w:rPr>
          <w:rFonts w:cs="Times New Roman"/>
          <w:noProof/>
        </w:rPr>
        <w:t xml:space="preserve">fragmentation of certification schemes within the EU. </w:t>
      </w:r>
    </w:p>
    <w:p w14:paraId="0B8E5152" w14:textId="77777777" w:rsidR="005A55C6" w:rsidRPr="00380B24" w:rsidRDefault="005A55C6" w:rsidP="001C333D">
      <w:pPr>
        <w:pStyle w:val="Caption"/>
        <w:spacing w:line="240" w:lineRule="auto"/>
        <w:jc w:val="both"/>
        <w:rPr>
          <w:rFonts w:ascii="Times New Roman" w:hAnsi="Times New Roman"/>
          <w:noProof/>
        </w:rPr>
      </w:pPr>
      <w:bookmarkStart w:id="169" w:name="_Toc182580119"/>
    </w:p>
    <w:p w14:paraId="0265F765" w14:textId="285EF401" w:rsidR="000B5F1C" w:rsidRPr="00380B24" w:rsidRDefault="000B5F1C" w:rsidP="000B5F1C">
      <w:pPr>
        <w:pStyle w:val="Caption"/>
        <w:keepNext/>
        <w:jc w:val="both"/>
        <w:rPr>
          <w:noProof/>
        </w:rPr>
      </w:pPr>
      <w:bookmarkStart w:id="170" w:name="_Toc218702471"/>
      <w:bookmarkEnd w:id="169"/>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10</w:t>
      </w:r>
      <w:r w:rsidRPr="00380B24">
        <w:rPr>
          <w:noProof/>
        </w:rPr>
        <w:fldChar w:fldCharType="end"/>
      </w:r>
      <w:r w:rsidRPr="00380B24">
        <w:rPr>
          <w:noProof/>
        </w:rPr>
        <w:t xml:space="preserve"> Objectives that were not reached according to stakeholders</w:t>
      </w:r>
      <w:bookmarkEnd w:id="170"/>
    </w:p>
    <w:p w14:paraId="25D983F2" w14:textId="77777777" w:rsidR="002349C5" w:rsidRPr="00380B24" w:rsidRDefault="002349C5" w:rsidP="001C333D">
      <w:pPr>
        <w:spacing w:after="0" w:line="240" w:lineRule="auto"/>
        <w:jc w:val="both"/>
        <w:rPr>
          <w:rFonts w:cs="Times New Roman"/>
          <w:noProof/>
        </w:rPr>
      </w:pPr>
      <w:r w:rsidRPr="00380B24">
        <w:rPr>
          <w:rFonts w:cs="Times New Roman"/>
          <w:noProof/>
          <w:lang w:eastAsia="en-GB"/>
        </w:rPr>
        <w:drawing>
          <wp:inline distT="0" distB="0" distL="0" distR="0" wp14:anchorId="4FBFEDF1" wp14:editId="5FFFE704">
            <wp:extent cx="5472000" cy="1854200"/>
            <wp:effectExtent l="0" t="0" r="14605" b="12700"/>
            <wp:docPr id="112437858" name="Chart 1">
              <a:extLst xmlns:a="http://schemas.openxmlformats.org/drawingml/2006/main">
                <a:ext uri="{FF2B5EF4-FFF2-40B4-BE49-F238E27FC236}">
                  <a16:creationId xmlns:a16="http://schemas.microsoft.com/office/drawing/2014/main" id="{92D7B686-6BD0-5169-7D42-B6AD90E0D7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24A7ADB6" w14:textId="45358302" w:rsidR="002349C5" w:rsidRPr="00380B24" w:rsidRDefault="002349C5" w:rsidP="002349C5">
      <w:pPr>
        <w:pStyle w:val="Source"/>
        <w:rPr>
          <w:rFonts w:ascii="Times New Roman" w:hAnsi="Times New Roman"/>
          <w:noProof/>
          <w:lang w:val="en-GB"/>
        </w:rPr>
      </w:pPr>
      <w:r w:rsidRPr="00380B24">
        <w:rPr>
          <w:rFonts w:ascii="Times New Roman" w:hAnsi="Times New Roman"/>
          <w:noProof/>
          <w:lang w:val="en-GB"/>
        </w:rPr>
        <w:t>Source:</w:t>
      </w:r>
      <w:r w:rsidR="001C333D" w:rsidRPr="00380B24">
        <w:rPr>
          <w:rFonts w:ascii="Times New Roman" w:hAnsi="Times New Roman"/>
          <w:noProof/>
          <w:lang w:val="en-GB"/>
        </w:rPr>
        <w:t xml:space="preserve"> </w:t>
      </w:r>
      <w:r w:rsidR="001C333D" w:rsidRPr="00380B24">
        <w:rPr>
          <w:rStyle w:val="SourceChar"/>
          <w:rFonts w:ascii="Times New Roman" w:hAnsi="Times New Roman"/>
          <w:noProof/>
          <w:lang w:val="en-GB"/>
        </w:rPr>
        <w:t>PPMI, Intellera Consulting and PwC (2024). Study to support the evaluation of the European Union Agency for Cybersecurity (ENISA) and the European Cybersecurity Certification Framework – Final Report</w:t>
      </w:r>
      <w:r w:rsidR="00086134" w:rsidRPr="00380B24">
        <w:rPr>
          <w:rStyle w:val="SourceChar"/>
          <w:rFonts w:ascii="Times New Roman" w:hAnsi="Times New Roman"/>
          <w:noProof/>
          <w:lang w:val="en-GB"/>
        </w:rPr>
        <w:t>. S</w:t>
      </w:r>
      <w:r w:rsidRPr="00380B24">
        <w:rPr>
          <w:rFonts w:ascii="Times New Roman" w:hAnsi="Times New Roman"/>
          <w:noProof/>
          <w:lang w:val="en-GB"/>
        </w:rPr>
        <w:t xml:space="preserve">urvey of stakeholders, question 48: </w:t>
      </w:r>
      <w:r w:rsidR="00A12133" w:rsidRPr="00380B24">
        <w:rPr>
          <w:rFonts w:ascii="Times New Roman" w:hAnsi="Times New Roman"/>
          <w:noProof/>
          <w:lang w:val="en-GB"/>
        </w:rPr>
        <w:t>‘</w:t>
      </w:r>
      <w:r w:rsidRPr="00380B24">
        <w:rPr>
          <w:rFonts w:ascii="Times New Roman" w:hAnsi="Times New Roman"/>
          <w:noProof/>
          <w:lang w:val="en-GB"/>
        </w:rPr>
        <w:t>Do you agree with the following statements</w:t>
      </w:r>
      <w:r w:rsidR="00A12133" w:rsidRPr="00380B24">
        <w:rPr>
          <w:rFonts w:ascii="Times New Roman" w:hAnsi="Times New Roman"/>
          <w:noProof/>
          <w:lang w:val="en-GB"/>
        </w:rPr>
        <w:t>’</w:t>
      </w:r>
    </w:p>
    <w:p w14:paraId="70E46A0F" w14:textId="6DA61150" w:rsidR="00BA7DD1" w:rsidRPr="00380B24" w:rsidRDefault="00BA7DD1" w:rsidP="001C333D">
      <w:pPr>
        <w:spacing w:line="240" w:lineRule="auto"/>
        <w:jc w:val="both"/>
        <w:rPr>
          <w:rFonts w:cs="Times New Roman"/>
          <w:noProof/>
        </w:rPr>
      </w:pPr>
      <w:r w:rsidRPr="00380B24">
        <w:rPr>
          <w:rFonts w:cs="Times New Roman"/>
          <w:noProof/>
        </w:rPr>
        <w:t xml:space="preserve">Despite these challenges, </w:t>
      </w:r>
      <w:r w:rsidR="001A4E90" w:rsidRPr="00380B24">
        <w:rPr>
          <w:rFonts w:cs="Times New Roman"/>
          <w:noProof/>
        </w:rPr>
        <w:t>a</w:t>
      </w:r>
      <w:r w:rsidRPr="00380B24">
        <w:rPr>
          <w:rFonts w:cs="Times New Roman"/>
          <w:noProof/>
        </w:rPr>
        <w:t>ccording to the survey, 52</w:t>
      </w:r>
      <w:r w:rsidR="00F3375E" w:rsidRPr="00380B24">
        <w:rPr>
          <w:rFonts w:cs="Times New Roman"/>
          <w:noProof/>
        </w:rPr>
        <w:t>%</w:t>
      </w:r>
      <w:r w:rsidRPr="00380B24">
        <w:rPr>
          <w:rFonts w:cs="Times New Roman"/>
          <w:noProof/>
        </w:rPr>
        <w:t xml:space="preserve"> of respondents reported that the ECCF improved cooperation and coordination across Member States and EU institutions, bodies</w:t>
      </w:r>
      <w:r w:rsidR="003E4572" w:rsidRPr="00380B24">
        <w:rPr>
          <w:rFonts w:cs="Times New Roman"/>
          <w:noProof/>
        </w:rPr>
        <w:t xml:space="preserve"> and</w:t>
      </w:r>
      <w:r w:rsidRPr="00380B24">
        <w:rPr>
          <w:rFonts w:cs="Times New Roman"/>
          <w:noProof/>
        </w:rPr>
        <w:t xml:space="preserve"> agencies</w:t>
      </w:r>
      <w:r w:rsidR="00131439" w:rsidRPr="00380B24">
        <w:rPr>
          <w:rFonts w:cs="Times New Roman"/>
          <w:noProof/>
        </w:rPr>
        <w:t>.</w:t>
      </w:r>
    </w:p>
    <w:p w14:paraId="0F04B105" w14:textId="0C9F21A0" w:rsidR="00BA7DD1" w:rsidRPr="00380B24" w:rsidRDefault="00BA7DD1" w:rsidP="001C333D">
      <w:pPr>
        <w:spacing w:line="240" w:lineRule="auto"/>
        <w:jc w:val="both"/>
        <w:rPr>
          <w:rFonts w:cs="Times New Roman"/>
          <w:noProof/>
        </w:rPr>
      </w:pPr>
      <w:r w:rsidRPr="00380B24">
        <w:rPr>
          <w:rFonts w:cs="Times New Roman"/>
          <w:noProof/>
        </w:rPr>
        <w:t>External factors also influenced the effectiveness of the ECCF. According to the survey, 46</w:t>
      </w:r>
      <w:r w:rsidR="00F3375E" w:rsidRPr="00380B24">
        <w:rPr>
          <w:rFonts w:cs="Times New Roman"/>
          <w:noProof/>
        </w:rPr>
        <w:t>%</w:t>
      </w:r>
      <w:r w:rsidRPr="00380B24">
        <w:rPr>
          <w:rFonts w:cs="Times New Roman"/>
          <w:noProof/>
        </w:rPr>
        <w:t xml:space="preserve"> of stakeholders </w:t>
      </w:r>
      <w:r w:rsidR="00CB6D3C" w:rsidRPr="00380B24">
        <w:rPr>
          <w:rFonts w:cs="Times New Roman"/>
          <w:noProof/>
        </w:rPr>
        <w:t xml:space="preserve">said </w:t>
      </w:r>
      <w:r w:rsidRPr="00380B24">
        <w:rPr>
          <w:rFonts w:cs="Times New Roman"/>
          <w:noProof/>
        </w:rPr>
        <w:t>emerging cybersecurity needs, challenges</w:t>
      </w:r>
      <w:r w:rsidR="003E4572" w:rsidRPr="00380B24">
        <w:rPr>
          <w:rFonts w:cs="Times New Roman"/>
          <w:noProof/>
        </w:rPr>
        <w:t xml:space="preserve"> and</w:t>
      </w:r>
      <w:r w:rsidRPr="00380B24">
        <w:rPr>
          <w:rFonts w:cs="Times New Roman"/>
          <w:noProof/>
        </w:rPr>
        <w:t xml:space="preserve"> threats </w:t>
      </w:r>
      <w:r w:rsidR="00BC0DE5" w:rsidRPr="00380B24">
        <w:rPr>
          <w:rFonts w:cs="Times New Roman"/>
          <w:noProof/>
        </w:rPr>
        <w:t xml:space="preserve">had </w:t>
      </w:r>
      <w:r w:rsidRPr="00380B24">
        <w:rPr>
          <w:rFonts w:cs="Times New Roman"/>
          <w:noProof/>
        </w:rPr>
        <w:t>positively influenced the ECCF’s effectiveness</w:t>
      </w:r>
      <w:r w:rsidR="00613A2A" w:rsidRPr="00380B24">
        <w:rPr>
          <w:rFonts w:cs="Times New Roman"/>
          <w:noProof/>
        </w:rPr>
        <w:t>;</w:t>
      </w:r>
      <w:r w:rsidRPr="00380B24">
        <w:rPr>
          <w:rFonts w:cs="Times New Roman"/>
          <w:noProof/>
        </w:rPr>
        <w:t xml:space="preserve"> 42</w:t>
      </w:r>
      <w:r w:rsidR="00F3375E" w:rsidRPr="00380B24">
        <w:rPr>
          <w:rFonts w:cs="Times New Roman"/>
          <w:noProof/>
        </w:rPr>
        <w:t>%</w:t>
      </w:r>
      <w:r w:rsidRPr="00380B24">
        <w:rPr>
          <w:rFonts w:cs="Times New Roman"/>
          <w:noProof/>
        </w:rPr>
        <w:t xml:space="preserve"> of respondents indicated that the increase in Member States’ capabilities in cybersecurity had </w:t>
      </w:r>
      <w:r w:rsidR="001C118B" w:rsidRPr="00380B24">
        <w:rPr>
          <w:rFonts w:cs="Times New Roman"/>
          <w:noProof/>
        </w:rPr>
        <w:t xml:space="preserve">had </w:t>
      </w:r>
      <w:r w:rsidRPr="00380B24">
        <w:rPr>
          <w:rFonts w:cs="Times New Roman"/>
          <w:noProof/>
        </w:rPr>
        <w:t>a positive impact on the ECCF. However, 45</w:t>
      </w:r>
      <w:r w:rsidR="00F3375E" w:rsidRPr="00380B24">
        <w:rPr>
          <w:rFonts w:cs="Times New Roman"/>
          <w:noProof/>
        </w:rPr>
        <w:t>%</w:t>
      </w:r>
      <w:r w:rsidRPr="00380B24">
        <w:rPr>
          <w:rFonts w:cs="Times New Roman"/>
          <w:noProof/>
        </w:rPr>
        <w:t xml:space="preserve"> of stakeholders considered that </w:t>
      </w:r>
      <w:r w:rsidR="68BD95AD" w:rsidRPr="00380B24">
        <w:rPr>
          <w:rFonts w:cs="Times New Roman"/>
          <w:noProof/>
        </w:rPr>
        <w:t xml:space="preserve">changes </w:t>
      </w:r>
      <w:r w:rsidR="03C19D6A" w:rsidRPr="00380B24">
        <w:rPr>
          <w:rFonts w:cs="Times New Roman"/>
          <w:noProof/>
        </w:rPr>
        <w:t>in policy</w:t>
      </w:r>
      <w:r w:rsidRPr="00380B24">
        <w:rPr>
          <w:rFonts w:cs="Times New Roman"/>
          <w:noProof/>
        </w:rPr>
        <w:t xml:space="preserve"> priorities at the EU and Member State levels </w:t>
      </w:r>
      <w:r w:rsidR="2F2C947A" w:rsidRPr="00380B24">
        <w:rPr>
          <w:rFonts w:cs="Times New Roman"/>
          <w:noProof/>
        </w:rPr>
        <w:t xml:space="preserve">had </w:t>
      </w:r>
      <w:r w:rsidR="00393436" w:rsidRPr="00380B24">
        <w:rPr>
          <w:rFonts w:cs="Times New Roman"/>
          <w:noProof/>
        </w:rPr>
        <w:t xml:space="preserve">had </w:t>
      </w:r>
      <w:r w:rsidR="2F2C947A" w:rsidRPr="00380B24">
        <w:rPr>
          <w:rFonts w:cs="Times New Roman"/>
          <w:noProof/>
        </w:rPr>
        <w:t xml:space="preserve">a negative </w:t>
      </w:r>
      <w:r w:rsidRPr="00380B24">
        <w:rPr>
          <w:rFonts w:cs="Times New Roman"/>
          <w:noProof/>
        </w:rPr>
        <w:t xml:space="preserve">impact </w:t>
      </w:r>
      <w:r w:rsidR="2F2C947A" w:rsidRPr="00380B24">
        <w:rPr>
          <w:rFonts w:cs="Times New Roman"/>
          <w:noProof/>
        </w:rPr>
        <w:t xml:space="preserve">on </w:t>
      </w:r>
      <w:r w:rsidRPr="00380B24">
        <w:rPr>
          <w:rFonts w:cs="Times New Roman"/>
          <w:noProof/>
        </w:rPr>
        <w:t>the ECCF</w:t>
      </w:r>
      <w:r w:rsidR="15346F9D" w:rsidRPr="00380B24">
        <w:rPr>
          <w:rFonts w:cs="Times New Roman"/>
          <w:noProof/>
        </w:rPr>
        <w:t>.</w:t>
      </w:r>
      <w:r w:rsidRPr="00380B24">
        <w:rPr>
          <w:rFonts w:cs="Times New Roman"/>
          <w:noProof/>
        </w:rPr>
        <w:t xml:space="preserve"> Geopolitical factors were also significant, with 49</w:t>
      </w:r>
      <w:r w:rsidR="00F3375E" w:rsidRPr="00380B24">
        <w:rPr>
          <w:rFonts w:cs="Times New Roman"/>
          <w:noProof/>
        </w:rPr>
        <w:t>%</w:t>
      </w:r>
      <w:r w:rsidRPr="00380B24">
        <w:rPr>
          <w:rFonts w:cs="Times New Roman"/>
          <w:noProof/>
        </w:rPr>
        <w:t xml:space="preserve"> of stakeholders s</w:t>
      </w:r>
      <w:r w:rsidR="003375EF" w:rsidRPr="00380B24">
        <w:rPr>
          <w:rFonts w:cs="Times New Roman"/>
          <w:noProof/>
        </w:rPr>
        <w:t>ay</w:t>
      </w:r>
      <w:r w:rsidRPr="00380B24">
        <w:rPr>
          <w:rFonts w:cs="Times New Roman"/>
          <w:noProof/>
        </w:rPr>
        <w:t xml:space="preserve">ing that </w:t>
      </w:r>
      <w:r w:rsidR="00E61389" w:rsidRPr="00380B24">
        <w:rPr>
          <w:rFonts w:cs="Times New Roman"/>
          <w:noProof/>
        </w:rPr>
        <w:t>they</w:t>
      </w:r>
      <w:r w:rsidRPr="00380B24">
        <w:rPr>
          <w:rFonts w:cs="Times New Roman"/>
          <w:noProof/>
        </w:rPr>
        <w:t xml:space="preserve"> </w:t>
      </w:r>
      <w:r w:rsidR="002E0DB3" w:rsidRPr="00380B24">
        <w:rPr>
          <w:rFonts w:cs="Times New Roman"/>
          <w:noProof/>
        </w:rPr>
        <w:t>had</w:t>
      </w:r>
      <w:r w:rsidRPr="00380B24">
        <w:rPr>
          <w:rFonts w:cs="Times New Roman"/>
          <w:noProof/>
        </w:rPr>
        <w:t xml:space="preserve"> impacted the ECCF negatively or highly negatively. The COVID-19 pandemic </w:t>
      </w:r>
      <w:r w:rsidR="00383ACC" w:rsidRPr="00380B24">
        <w:rPr>
          <w:rFonts w:cs="Times New Roman"/>
          <w:noProof/>
        </w:rPr>
        <w:t xml:space="preserve">had </w:t>
      </w:r>
      <w:r w:rsidRPr="00380B24">
        <w:rPr>
          <w:rFonts w:cs="Times New Roman"/>
          <w:noProof/>
        </w:rPr>
        <w:t xml:space="preserve">had a slightly negative impact, </w:t>
      </w:r>
      <w:r w:rsidR="00383ACC" w:rsidRPr="00380B24">
        <w:rPr>
          <w:rFonts w:cs="Times New Roman"/>
          <w:noProof/>
        </w:rPr>
        <w:t xml:space="preserve">according to </w:t>
      </w:r>
      <w:r w:rsidRPr="00380B24">
        <w:rPr>
          <w:rFonts w:cs="Times New Roman"/>
          <w:noProof/>
        </w:rPr>
        <w:t>31</w:t>
      </w:r>
      <w:r w:rsidR="00F3375E" w:rsidRPr="00380B24">
        <w:rPr>
          <w:rFonts w:cs="Times New Roman"/>
          <w:noProof/>
        </w:rPr>
        <w:t>%</w:t>
      </w:r>
      <w:r w:rsidRPr="00380B24">
        <w:rPr>
          <w:rFonts w:cs="Times New Roman"/>
          <w:noProof/>
        </w:rPr>
        <w:t xml:space="preserve"> of survey respondents. </w:t>
      </w:r>
    </w:p>
    <w:p w14:paraId="215A89C1" w14:textId="60FF357A" w:rsidR="000B5F1C" w:rsidRPr="00380B24" w:rsidRDefault="000B5F1C" w:rsidP="000B5F1C">
      <w:pPr>
        <w:pStyle w:val="Caption"/>
        <w:keepNext/>
        <w:jc w:val="both"/>
        <w:rPr>
          <w:noProof/>
        </w:rPr>
      </w:pPr>
      <w:bookmarkStart w:id="171" w:name="_Toc218702472"/>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11</w:t>
      </w:r>
      <w:r w:rsidRPr="00380B24">
        <w:rPr>
          <w:noProof/>
        </w:rPr>
        <w:fldChar w:fldCharType="end"/>
      </w:r>
      <w:r w:rsidRPr="00380B24">
        <w:rPr>
          <w:noProof/>
        </w:rPr>
        <w:t xml:space="preserve"> External factors influencing the ECCF’s objective</w:t>
      </w:r>
      <w:bookmarkEnd w:id="171"/>
    </w:p>
    <w:p w14:paraId="5DAA45B3" w14:textId="77777777" w:rsidR="00A13DA6" w:rsidRPr="00380B24" w:rsidRDefault="00A13DA6" w:rsidP="001C333D">
      <w:pPr>
        <w:spacing w:after="0" w:line="240" w:lineRule="auto"/>
        <w:jc w:val="both"/>
        <w:rPr>
          <w:rFonts w:cs="Times New Roman"/>
          <w:noProof/>
        </w:rPr>
      </w:pPr>
      <w:r w:rsidRPr="00380B24">
        <w:rPr>
          <w:rFonts w:cs="Times New Roman"/>
          <w:noProof/>
          <w:lang w:eastAsia="en-GB"/>
        </w:rPr>
        <w:drawing>
          <wp:inline distT="0" distB="0" distL="0" distR="0" wp14:anchorId="1BB4664A" wp14:editId="49ECC50D">
            <wp:extent cx="5472000" cy="2743200"/>
            <wp:effectExtent l="0" t="0" r="14605" b="0"/>
            <wp:docPr id="416241358" name="Chart 1">
              <a:extLst xmlns:a="http://schemas.openxmlformats.org/drawingml/2006/main">
                <a:ext uri="{FF2B5EF4-FFF2-40B4-BE49-F238E27FC236}">
                  <a16:creationId xmlns:a16="http://schemas.microsoft.com/office/drawing/2014/main" id="{9D2B0145-4A58-6031-DA1F-C2F14D595EF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6840DEE8" w14:textId="413B138C" w:rsidR="00A13DA6" w:rsidRPr="00380B24" w:rsidRDefault="00A13DA6" w:rsidP="00A13DA6">
      <w:pPr>
        <w:pStyle w:val="Source"/>
        <w:rPr>
          <w:rFonts w:ascii="Times New Roman" w:eastAsia="Arial" w:hAnsi="Times New Roman"/>
          <w:noProof/>
          <w:lang w:val="en-GB"/>
        </w:rPr>
      </w:pPr>
      <w:r w:rsidRPr="00380B24">
        <w:rPr>
          <w:rFonts w:ascii="Times New Roman" w:hAnsi="Times New Roman"/>
          <w:noProof/>
          <w:lang w:val="en-GB"/>
        </w:rPr>
        <w:t>Source:</w:t>
      </w:r>
      <w:r w:rsidR="001C333D" w:rsidRPr="00380B24">
        <w:rPr>
          <w:rStyle w:val="SourceChar"/>
          <w:rFonts w:ascii="Times New Roman" w:hAnsi="Times New Roman"/>
          <w:noProof/>
          <w:lang w:val="en-GB"/>
        </w:rPr>
        <w:t xml:space="preserve"> PPMI, Intellera Consulting and PwC (2024). Study to support the evaluation of the European Union Agency for Cybersecurity (ENISA) and the European Cybersecurity Certification Framework – Final </w:t>
      </w:r>
      <w:r w:rsidR="00086134" w:rsidRPr="00380B24">
        <w:rPr>
          <w:rStyle w:val="SourceChar"/>
          <w:rFonts w:ascii="Times New Roman" w:hAnsi="Times New Roman"/>
          <w:noProof/>
          <w:lang w:val="en-GB"/>
        </w:rPr>
        <w:t xml:space="preserve">Report. Survey </w:t>
      </w:r>
      <w:r w:rsidRPr="00380B24">
        <w:rPr>
          <w:rFonts w:ascii="Times New Roman" w:hAnsi="Times New Roman"/>
          <w:noProof/>
          <w:lang w:val="en-GB"/>
        </w:rPr>
        <w:t xml:space="preserve">of stakeholders, question </w:t>
      </w:r>
      <w:r w:rsidRPr="00380B24">
        <w:rPr>
          <w:rFonts w:ascii="Times New Roman" w:eastAsia="Arial" w:hAnsi="Times New Roman"/>
          <w:noProof/>
          <w:lang w:val="en-GB"/>
        </w:rPr>
        <w:t xml:space="preserve">49: </w:t>
      </w:r>
      <w:r w:rsidR="00A12133" w:rsidRPr="00380B24">
        <w:rPr>
          <w:rFonts w:ascii="Times New Roman" w:eastAsia="Arial" w:hAnsi="Times New Roman"/>
          <w:noProof/>
          <w:lang w:val="en-GB"/>
        </w:rPr>
        <w:t>‘</w:t>
      </w:r>
      <w:r w:rsidRPr="00380B24">
        <w:rPr>
          <w:rFonts w:ascii="Times New Roman" w:hAnsi="Times New Roman"/>
          <w:noProof/>
          <w:lang w:val="en-GB"/>
        </w:rPr>
        <w:t>In your opinion, to what extent have the following external factors positively or negatively influenced the ECCF in achieving its objectives?</w:t>
      </w:r>
      <w:r w:rsidR="00A12133" w:rsidRPr="00380B24">
        <w:rPr>
          <w:rFonts w:ascii="Times New Roman" w:eastAsia="Arial" w:hAnsi="Times New Roman"/>
          <w:noProof/>
          <w:lang w:val="en-GB"/>
        </w:rPr>
        <w:t>’</w:t>
      </w:r>
    </w:p>
    <w:p w14:paraId="4A2286B2" w14:textId="5EA6E51A" w:rsidR="00BA7DD1" w:rsidRPr="00380B24" w:rsidRDefault="00BA7DD1" w:rsidP="001C333D">
      <w:pPr>
        <w:spacing w:line="240" w:lineRule="auto"/>
        <w:jc w:val="both"/>
        <w:rPr>
          <w:rFonts w:cs="Times New Roman"/>
          <w:noProof/>
        </w:rPr>
      </w:pPr>
      <w:r w:rsidRPr="00380B24">
        <w:rPr>
          <w:rFonts w:cs="Times New Roman"/>
          <w:noProof/>
        </w:rPr>
        <w:t xml:space="preserve">In summary, the ECCF’s effectiveness in fulfilling its objectives was limited by resource imbalances, delays in </w:t>
      </w:r>
      <w:r w:rsidR="004E1E27" w:rsidRPr="00380B24">
        <w:rPr>
          <w:rFonts w:cs="Times New Roman"/>
          <w:noProof/>
        </w:rPr>
        <w:t xml:space="preserve">adopting </w:t>
      </w:r>
      <w:r w:rsidRPr="00380B24">
        <w:rPr>
          <w:rFonts w:cs="Times New Roman"/>
          <w:noProof/>
        </w:rPr>
        <w:t>scheme</w:t>
      </w:r>
      <w:r w:rsidR="004E1E27" w:rsidRPr="00380B24">
        <w:rPr>
          <w:rFonts w:cs="Times New Roman"/>
          <w:noProof/>
        </w:rPr>
        <w:t>s</w:t>
      </w:r>
      <w:r w:rsidRPr="00380B24">
        <w:rPr>
          <w:rFonts w:cs="Times New Roman"/>
          <w:noProof/>
        </w:rPr>
        <w:t xml:space="preserve"> </w:t>
      </w:r>
      <w:r w:rsidR="003E4572" w:rsidRPr="00380B24">
        <w:rPr>
          <w:rFonts w:cs="Times New Roman"/>
          <w:noProof/>
        </w:rPr>
        <w:t>and</w:t>
      </w:r>
      <w:r w:rsidRPr="00380B24">
        <w:rPr>
          <w:rFonts w:cs="Times New Roman"/>
          <w:noProof/>
        </w:rPr>
        <w:t xml:space="preserve"> external factors such as </w:t>
      </w:r>
      <w:r w:rsidR="552D0B80" w:rsidRPr="00380B24">
        <w:rPr>
          <w:rFonts w:cs="Times New Roman"/>
          <w:noProof/>
        </w:rPr>
        <w:t xml:space="preserve">changing </w:t>
      </w:r>
      <w:r w:rsidRPr="00380B24">
        <w:rPr>
          <w:rFonts w:cs="Times New Roman"/>
          <w:noProof/>
        </w:rPr>
        <w:t>policy priorities and geopolitical influences. While the ECCF improved cooperation and harmonisation among Member States and EU institutions, significant challenges remain</w:t>
      </w:r>
      <w:r w:rsidR="009C0C6D" w:rsidRPr="00380B24">
        <w:rPr>
          <w:rFonts w:cs="Times New Roman"/>
          <w:noProof/>
        </w:rPr>
        <w:t>ed</w:t>
      </w:r>
      <w:r w:rsidRPr="00380B24">
        <w:rPr>
          <w:rFonts w:cs="Times New Roman"/>
          <w:noProof/>
        </w:rPr>
        <w:t xml:space="preserve"> in</w:t>
      </w:r>
      <w:r w:rsidR="00810773" w:rsidRPr="00380B24">
        <w:rPr>
          <w:rFonts w:cs="Times New Roman"/>
          <w:noProof/>
        </w:rPr>
        <w:t xml:space="preserve"> the drive to</w:t>
      </w:r>
      <w:r w:rsidRPr="00380B24">
        <w:rPr>
          <w:rFonts w:cs="Times New Roman"/>
          <w:noProof/>
        </w:rPr>
        <w:t xml:space="preserve"> </w:t>
      </w:r>
      <w:r w:rsidR="00810773" w:rsidRPr="00380B24">
        <w:rPr>
          <w:rFonts w:cs="Times New Roman"/>
          <w:noProof/>
        </w:rPr>
        <w:t xml:space="preserve">improve </w:t>
      </w:r>
      <w:r w:rsidRPr="00380B24">
        <w:rPr>
          <w:rFonts w:cs="Times New Roman"/>
          <w:noProof/>
        </w:rPr>
        <w:t>certification capabilities and reduc</w:t>
      </w:r>
      <w:r w:rsidR="00810773" w:rsidRPr="00380B24">
        <w:rPr>
          <w:rFonts w:cs="Times New Roman"/>
          <w:noProof/>
        </w:rPr>
        <w:t>e</w:t>
      </w:r>
      <w:r w:rsidRPr="00380B24">
        <w:rPr>
          <w:rFonts w:cs="Times New Roman"/>
          <w:noProof/>
        </w:rPr>
        <w:t xml:space="preserve"> fragmentation across the EU.</w:t>
      </w:r>
    </w:p>
    <w:p w14:paraId="36FCF527" w14:textId="77777777" w:rsidR="00CC5AF8" w:rsidRPr="00380B24" w:rsidRDefault="00CC5AF8" w:rsidP="001C333D">
      <w:pPr>
        <w:spacing w:line="240" w:lineRule="auto"/>
        <w:jc w:val="both"/>
        <w:rPr>
          <w:rFonts w:cs="Times New Roman"/>
          <w:b/>
          <w:noProof/>
        </w:rPr>
      </w:pPr>
      <w:r w:rsidRPr="00380B24">
        <w:rPr>
          <w:rFonts w:cs="Times New Roman"/>
          <w:b/>
          <w:noProof/>
        </w:rPr>
        <w:t>Efficiency</w:t>
      </w:r>
    </w:p>
    <w:p w14:paraId="736A1DF9" w14:textId="0E028CBA" w:rsidR="00DA2870" w:rsidRPr="00380B24" w:rsidRDefault="00DA2870" w:rsidP="001C333D">
      <w:pPr>
        <w:spacing w:line="240" w:lineRule="auto"/>
        <w:jc w:val="both"/>
        <w:rPr>
          <w:rFonts w:cs="Times New Roman"/>
          <w:noProof/>
        </w:rPr>
      </w:pPr>
      <w:r w:rsidRPr="00380B24">
        <w:rPr>
          <w:rFonts w:cs="Times New Roman"/>
          <w:noProof/>
        </w:rPr>
        <w:t>The efficiency of the ECCF was mostly impacted by content</w:t>
      </w:r>
      <w:r w:rsidR="00A25EB7" w:rsidRPr="00380B24">
        <w:rPr>
          <w:rFonts w:cs="Times New Roman"/>
          <w:noProof/>
        </w:rPr>
        <w:t>-</w:t>
      </w:r>
      <w:r w:rsidRPr="00380B24">
        <w:rPr>
          <w:rFonts w:cs="Times New Roman"/>
          <w:noProof/>
        </w:rPr>
        <w:t xml:space="preserve"> and process-related issues. According to the survey, 77</w:t>
      </w:r>
      <w:r w:rsidR="00F3375E" w:rsidRPr="00380B24">
        <w:rPr>
          <w:rFonts w:cs="Times New Roman"/>
          <w:noProof/>
        </w:rPr>
        <w:t>%</w:t>
      </w:r>
      <w:r w:rsidRPr="00380B24">
        <w:rPr>
          <w:rFonts w:cs="Times New Roman"/>
          <w:noProof/>
        </w:rPr>
        <w:t xml:space="preserve"> of respondents reported that content issues, such as technical complexity or political impact, </w:t>
      </w:r>
      <w:r w:rsidR="00052639" w:rsidRPr="00380B24">
        <w:rPr>
          <w:rFonts w:cs="Times New Roman"/>
          <w:noProof/>
        </w:rPr>
        <w:t xml:space="preserve">were the factor that </w:t>
      </w:r>
      <w:r w:rsidRPr="00380B24">
        <w:rPr>
          <w:rFonts w:cs="Times New Roman"/>
          <w:noProof/>
        </w:rPr>
        <w:t xml:space="preserve">most hindered the </w:t>
      </w:r>
      <w:r w:rsidR="009120F8" w:rsidRPr="00380B24">
        <w:rPr>
          <w:rFonts w:cs="Times New Roman"/>
          <w:noProof/>
        </w:rPr>
        <w:t xml:space="preserve">operation </w:t>
      </w:r>
      <w:r w:rsidRPr="00380B24">
        <w:rPr>
          <w:rFonts w:cs="Times New Roman"/>
          <w:noProof/>
        </w:rPr>
        <w:t>of the ECCF. 70</w:t>
      </w:r>
      <w:r w:rsidR="00F3375E" w:rsidRPr="00380B24">
        <w:rPr>
          <w:rFonts w:cs="Times New Roman"/>
          <w:noProof/>
        </w:rPr>
        <w:t>%</w:t>
      </w:r>
      <w:r w:rsidRPr="00380B24">
        <w:rPr>
          <w:rFonts w:cs="Times New Roman"/>
          <w:noProof/>
        </w:rPr>
        <w:t xml:space="preserve"> of respondents identified process-related issues, including the functioning of the preparation and adoption process, as significant obstacles to efficiency. Legal concerns, such as </w:t>
      </w:r>
      <w:r w:rsidR="00FB7305" w:rsidRPr="00380B24">
        <w:rPr>
          <w:rFonts w:cs="Times New Roman"/>
          <w:noProof/>
        </w:rPr>
        <w:t xml:space="preserve">shortcomings </w:t>
      </w:r>
      <w:r w:rsidRPr="00380B24">
        <w:rPr>
          <w:rFonts w:cs="Times New Roman"/>
          <w:noProof/>
        </w:rPr>
        <w:t xml:space="preserve">in the legal framework at EU or national level, </w:t>
      </w:r>
      <w:r w:rsidR="00FB7305" w:rsidRPr="00380B24">
        <w:rPr>
          <w:rFonts w:cs="Times New Roman"/>
          <w:noProof/>
        </w:rPr>
        <w:t xml:space="preserve">had </w:t>
      </w:r>
      <w:r w:rsidRPr="00380B24">
        <w:rPr>
          <w:rFonts w:cs="Times New Roman"/>
          <w:noProof/>
        </w:rPr>
        <w:t>less impact</w:t>
      </w:r>
      <w:r w:rsidR="005D7B3F" w:rsidRPr="00380B24">
        <w:rPr>
          <w:rFonts w:cs="Times New Roman"/>
          <w:noProof/>
        </w:rPr>
        <w:t xml:space="preserve"> (identified by 43% of respondents)</w:t>
      </w:r>
      <w:r w:rsidRPr="00380B24">
        <w:rPr>
          <w:rFonts w:cs="Times New Roman"/>
          <w:noProof/>
        </w:rPr>
        <w:t xml:space="preserve">. </w:t>
      </w:r>
    </w:p>
    <w:p w14:paraId="490CBF22" w14:textId="60A60466" w:rsidR="00DA2870" w:rsidRPr="00380B24" w:rsidRDefault="00ED35BA" w:rsidP="001C333D">
      <w:pPr>
        <w:spacing w:line="240" w:lineRule="auto"/>
        <w:jc w:val="both"/>
        <w:rPr>
          <w:rFonts w:cs="Times New Roman"/>
          <w:noProof/>
        </w:rPr>
      </w:pPr>
      <w:r w:rsidRPr="00380B24">
        <w:rPr>
          <w:rFonts w:cs="Times New Roman"/>
          <w:noProof/>
        </w:rPr>
        <w:t xml:space="preserve">As regards </w:t>
      </w:r>
      <w:r w:rsidR="00DA2870" w:rsidRPr="00380B24">
        <w:rPr>
          <w:rFonts w:cs="Times New Roman"/>
          <w:noProof/>
        </w:rPr>
        <w:t>the EUCS scheme, 46</w:t>
      </w:r>
      <w:r w:rsidR="00F3375E" w:rsidRPr="00380B24">
        <w:rPr>
          <w:rFonts w:cs="Times New Roman"/>
          <w:noProof/>
        </w:rPr>
        <w:t>%</w:t>
      </w:r>
      <w:r w:rsidR="00DA2870" w:rsidRPr="00380B24">
        <w:rPr>
          <w:rFonts w:cs="Times New Roman"/>
          <w:noProof/>
        </w:rPr>
        <w:t xml:space="preserve"> of survey respondents indicated that content issues, </w:t>
      </w:r>
      <w:r w:rsidRPr="00380B24">
        <w:rPr>
          <w:rFonts w:cs="Times New Roman"/>
          <w:noProof/>
        </w:rPr>
        <w:t>resulting largely from</w:t>
      </w:r>
      <w:r w:rsidR="00DA2870" w:rsidRPr="00380B24">
        <w:rPr>
          <w:rFonts w:cs="Times New Roman"/>
          <w:noProof/>
        </w:rPr>
        <w:t xml:space="preserve"> the politicisation of the debate, were the primary impediment to adoption. In the case of EU5G, 38</w:t>
      </w:r>
      <w:r w:rsidR="00F3375E" w:rsidRPr="00380B24">
        <w:rPr>
          <w:rFonts w:cs="Times New Roman"/>
          <w:noProof/>
        </w:rPr>
        <w:t>%</w:t>
      </w:r>
      <w:r w:rsidR="00DA2870" w:rsidRPr="00380B24">
        <w:rPr>
          <w:rFonts w:cs="Times New Roman"/>
          <w:noProof/>
        </w:rPr>
        <w:t xml:space="preserve"> of stakeholders </w:t>
      </w:r>
      <w:r w:rsidR="00945440" w:rsidRPr="00380B24">
        <w:rPr>
          <w:rFonts w:cs="Times New Roman"/>
          <w:noProof/>
        </w:rPr>
        <w:t xml:space="preserve">raised </w:t>
      </w:r>
      <w:r w:rsidR="00DA2870" w:rsidRPr="00380B24">
        <w:rPr>
          <w:rFonts w:cs="Times New Roman"/>
          <w:noProof/>
        </w:rPr>
        <w:t>content-related issues</w:t>
      </w:r>
      <w:r w:rsidR="000812E0" w:rsidRPr="00380B24">
        <w:rPr>
          <w:rFonts w:cs="Times New Roman"/>
          <w:noProof/>
        </w:rPr>
        <w:t xml:space="preserve"> and</w:t>
      </w:r>
      <w:r w:rsidR="00DA2870" w:rsidRPr="00380B24">
        <w:rPr>
          <w:rFonts w:cs="Times New Roman"/>
          <w:noProof/>
        </w:rPr>
        <w:t xml:space="preserve"> 32</w:t>
      </w:r>
      <w:r w:rsidR="00F3375E" w:rsidRPr="00380B24">
        <w:rPr>
          <w:rFonts w:cs="Times New Roman"/>
          <w:noProof/>
        </w:rPr>
        <w:t>%</w:t>
      </w:r>
      <w:r w:rsidR="00DA2870" w:rsidRPr="00380B24">
        <w:rPr>
          <w:rFonts w:cs="Times New Roman"/>
          <w:noProof/>
        </w:rPr>
        <w:t xml:space="preserve"> attributed delays to process-related issues. The EUCC scheme was adopted in January 2024 after about 55</w:t>
      </w:r>
      <w:r w:rsidR="00830EA3" w:rsidRPr="00380B24">
        <w:rPr>
          <w:rFonts w:cs="Times New Roman"/>
          <w:noProof/>
        </w:rPr>
        <w:t> </w:t>
      </w:r>
      <w:r w:rsidR="00DA2870" w:rsidRPr="00380B24">
        <w:rPr>
          <w:rFonts w:cs="Times New Roman"/>
          <w:noProof/>
        </w:rPr>
        <w:t>months of discussion, with delays attributed to technical complexit</w:t>
      </w:r>
      <w:r w:rsidR="004D3B2D" w:rsidRPr="00380B24">
        <w:rPr>
          <w:rFonts w:cs="Times New Roman"/>
          <w:noProof/>
        </w:rPr>
        <w:t>y</w:t>
      </w:r>
      <w:r w:rsidR="00DA2870" w:rsidRPr="00380B24">
        <w:rPr>
          <w:rFonts w:cs="Times New Roman"/>
          <w:noProof/>
        </w:rPr>
        <w:t>, lack of experience in developing schemes</w:t>
      </w:r>
      <w:r w:rsidR="003E4572" w:rsidRPr="00380B24">
        <w:rPr>
          <w:rFonts w:cs="Times New Roman"/>
          <w:noProof/>
        </w:rPr>
        <w:t xml:space="preserve"> and</w:t>
      </w:r>
      <w:r w:rsidR="00DA2870" w:rsidRPr="00380B24">
        <w:rPr>
          <w:rFonts w:cs="Times New Roman"/>
          <w:noProof/>
        </w:rPr>
        <w:t xml:space="preserve"> </w:t>
      </w:r>
      <w:r w:rsidR="00CC6DEC" w:rsidRPr="00380B24">
        <w:rPr>
          <w:rFonts w:cs="Times New Roman"/>
          <w:noProof/>
        </w:rPr>
        <w:t xml:space="preserve">changing </w:t>
      </w:r>
      <w:r w:rsidR="00DA2870" w:rsidRPr="00380B24">
        <w:rPr>
          <w:rFonts w:cs="Times New Roman"/>
          <w:noProof/>
        </w:rPr>
        <w:t>policy priorities.</w:t>
      </w:r>
    </w:p>
    <w:p w14:paraId="29E78040" w14:textId="0CAEDF4F" w:rsidR="00DA2870" w:rsidRPr="00380B24" w:rsidRDefault="00DA2870" w:rsidP="5EE4E8B7">
      <w:pPr>
        <w:spacing w:line="240" w:lineRule="auto"/>
        <w:jc w:val="both"/>
        <w:rPr>
          <w:rFonts w:cs="Times New Roman"/>
          <w:noProof/>
        </w:rPr>
      </w:pPr>
      <w:r w:rsidRPr="00380B24">
        <w:rPr>
          <w:rFonts w:cs="Times New Roman"/>
          <w:noProof/>
        </w:rPr>
        <w:t xml:space="preserve">Survey respondents identified ENISA and </w:t>
      </w:r>
      <w:r w:rsidR="009E134D" w:rsidRPr="00380B24">
        <w:rPr>
          <w:rFonts w:cs="Times New Roman"/>
          <w:noProof/>
        </w:rPr>
        <w:t xml:space="preserve">its </w:t>
      </w:r>
      <w:r w:rsidR="00A12133" w:rsidRPr="00380B24">
        <w:rPr>
          <w:rFonts w:cs="Times New Roman"/>
          <w:noProof/>
        </w:rPr>
        <w:t>ad hoc</w:t>
      </w:r>
      <w:r w:rsidRPr="00380B24">
        <w:rPr>
          <w:rFonts w:cs="Times New Roman"/>
          <w:noProof/>
        </w:rPr>
        <w:t xml:space="preserve"> working groups as the stakeholders </w:t>
      </w:r>
      <w:r w:rsidR="00CB59C5" w:rsidRPr="00380B24">
        <w:rPr>
          <w:rFonts w:cs="Times New Roman"/>
          <w:noProof/>
        </w:rPr>
        <w:t xml:space="preserve">that </w:t>
      </w:r>
      <w:r w:rsidRPr="00380B24">
        <w:rPr>
          <w:rFonts w:cs="Times New Roman"/>
          <w:noProof/>
        </w:rPr>
        <w:t>contribut</w:t>
      </w:r>
      <w:r w:rsidR="00CB59C5" w:rsidRPr="00380B24">
        <w:rPr>
          <w:rFonts w:cs="Times New Roman"/>
          <w:noProof/>
        </w:rPr>
        <w:t>ed</w:t>
      </w:r>
      <w:r w:rsidRPr="00380B24">
        <w:rPr>
          <w:rFonts w:cs="Times New Roman"/>
          <w:noProof/>
        </w:rPr>
        <w:t xml:space="preserve"> most to the smooth functioning of the framework, with 77</w:t>
      </w:r>
      <w:r w:rsidR="00F3375E" w:rsidRPr="00380B24">
        <w:rPr>
          <w:rFonts w:cs="Times New Roman"/>
          <w:noProof/>
        </w:rPr>
        <w:t>%</w:t>
      </w:r>
      <w:r w:rsidRPr="00380B24">
        <w:rPr>
          <w:rFonts w:cs="Times New Roman"/>
          <w:noProof/>
        </w:rPr>
        <w:t xml:space="preserve"> and 88</w:t>
      </w:r>
      <w:r w:rsidR="00F3375E" w:rsidRPr="00380B24">
        <w:rPr>
          <w:rFonts w:cs="Times New Roman"/>
          <w:noProof/>
        </w:rPr>
        <w:t>%</w:t>
      </w:r>
      <w:r w:rsidRPr="00380B24">
        <w:rPr>
          <w:rFonts w:cs="Times New Roman"/>
          <w:noProof/>
        </w:rPr>
        <w:t xml:space="preserve"> of respondents</w:t>
      </w:r>
      <w:r w:rsidR="002820A2" w:rsidRPr="00380B24">
        <w:rPr>
          <w:rFonts w:cs="Times New Roman"/>
          <w:noProof/>
        </w:rPr>
        <w:t xml:space="preserve"> respectively </w:t>
      </w:r>
      <w:r w:rsidRPr="00380B24">
        <w:rPr>
          <w:rFonts w:cs="Times New Roman"/>
          <w:noProof/>
        </w:rPr>
        <w:t>agreeing completely or to a large extent</w:t>
      </w:r>
      <w:r w:rsidR="001E73AF" w:rsidRPr="00380B24">
        <w:rPr>
          <w:rFonts w:cs="Times New Roman"/>
          <w:noProof/>
        </w:rPr>
        <w:t xml:space="preserve"> </w:t>
      </w:r>
      <w:r w:rsidR="0045467B" w:rsidRPr="00380B24">
        <w:rPr>
          <w:rFonts w:cs="Times New Roman"/>
          <w:noProof/>
        </w:rPr>
        <w:t>that the</w:t>
      </w:r>
      <w:r w:rsidR="009E134D" w:rsidRPr="00380B24">
        <w:rPr>
          <w:rFonts w:cs="Times New Roman"/>
          <w:noProof/>
        </w:rPr>
        <w:t>se bodies</w:t>
      </w:r>
      <w:r w:rsidR="0045467B" w:rsidRPr="00380B24">
        <w:rPr>
          <w:rFonts w:cs="Times New Roman"/>
          <w:noProof/>
        </w:rPr>
        <w:t xml:space="preserve"> had made a </w:t>
      </w:r>
      <w:r w:rsidR="00242348" w:rsidRPr="00380B24">
        <w:rPr>
          <w:rFonts w:cs="Times New Roman"/>
          <w:noProof/>
        </w:rPr>
        <w:t>contribution</w:t>
      </w:r>
      <w:r w:rsidRPr="00380B24">
        <w:rPr>
          <w:rFonts w:cs="Times New Roman"/>
          <w:noProof/>
        </w:rPr>
        <w:t xml:space="preserve">. </w:t>
      </w:r>
      <w:r w:rsidR="0045467B" w:rsidRPr="00380B24">
        <w:rPr>
          <w:rFonts w:cs="Times New Roman"/>
          <w:noProof/>
        </w:rPr>
        <w:t xml:space="preserve">The </w:t>
      </w:r>
      <w:r w:rsidRPr="00380B24">
        <w:rPr>
          <w:rFonts w:cs="Times New Roman"/>
          <w:noProof/>
        </w:rPr>
        <w:t>ECCG, SCCG</w:t>
      </w:r>
      <w:r w:rsidR="003E4572" w:rsidRPr="00380B24">
        <w:rPr>
          <w:rFonts w:cs="Times New Roman"/>
          <w:noProof/>
        </w:rPr>
        <w:t xml:space="preserve"> and</w:t>
      </w:r>
      <w:r w:rsidRPr="00380B24">
        <w:rPr>
          <w:rFonts w:cs="Times New Roman"/>
          <w:noProof/>
        </w:rPr>
        <w:t xml:space="preserve"> NCCAs also </w:t>
      </w:r>
      <w:r w:rsidR="009F216D" w:rsidRPr="00380B24">
        <w:rPr>
          <w:rFonts w:cs="Times New Roman"/>
          <w:noProof/>
        </w:rPr>
        <w:t xml:space="preserve">garnered </w:t>
      </w:r>
      <w:r w:rsidR="0996698F" w:rsidRPr="00380B24">
        <w:rPr>
          <w:rFonts w:cs="Times New Roman"/>
          <w:noProof/>
        </w:rPr>
        <w:t>rather</w:t>
      </w:r>
      <w:r w:rsidRPr="00380B24">
        <w:rPr>
          <w:rFonts w:cs="Times New Roman"/>
          <w:noProof/>
        </w:rPr>
        <w:t xml:space="preserve"> positive opinions, with 58</w:t>
      </w:r>
      <w:r w:rsidR="00F3375E" w:rsidRPr="00380B24">
        <w:rPr>
          <w:rFonts w:cs="Times New Roman"/>
          <w:noProof/>
        </w:rPr>
        <w:t>%</w:t>
      </w:r>
      <w:r w:rsidRPr="00380B24">
        <w:rPr>
          <w:rFonts w:cs="Times New Roman"/>
          <w:noProof/>
        </w:rPr>
        <w:t xml:space="preserve"> of respondents expressing a positive view for each </w:t>
      </w:r>
      <w:r w:rsidR="00DD3158" w:rsidRPr="00380B24">
        <w:rPr>
          <w:rFonts w:cs="Times New Roman"/>
          <w:noProof/>
        </w:rPr>
        <w:t xml:space="preserve">of these </w:t>
      </w:r>
      <w:r w:rsidRPr="00380B24">
        <w:rPr>
          <w:rFonts w:cs="Times New Roman"/>
          <w:noProof/>
        </w:rPr>
        <w:t>stakeholder categor</w:t>
      </w:r>
      <w:r w:rsidR="00DD3158" w:rsidRPr="00380B24">
        <w:rPr>
          <w:rFonts w:cs="Times New Roman"/>
          <w:noProof/>
        </w:rPr>
        <w:t>ies</w:t>
      </w:r>
      <w:r w:rsidRPr="00380B24">
        <w:rPr>
          <w:rFonts w:cs="Times New Roman"/>
          <w:noProof/>
        </w:rPr>
        <w:t xml:space="preserve">. </w:t>
      </w:r>
    </w:p>
    <w:p w14:paraId="7D337FE6" w14:textId="3CCCAC72" w:rsidR="000B5F1C" w:rsidRPr="00380B24" w:rsidRDefault="000B5F1C" w:rsidP="000B5F1C">
      <w:pPr>
        <w:pStyle w:val="Caption"/>
        <w:keepNext/>
        <w:jc w:val="both"/>
        <w:rPr>
          <w:noProof/>
        </w:rPr>
      </w:pPr>
      <w:bookmarkStart w:id="172" w:name="_Toc218702473"/>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12</w:t>
      </w:r>
      <w:r w:rsidRPr="00380B24">
        <w:rPr>
          <w:noProof/>
        </w:rPr>
        <w:fldChar w:fldCharType="end"/>
      </w:r>
      <w:r w:rsidRPr="00380B24">
        <w:rPr>
          <w:noProof/>
        </w:rPr>
        <w:t xml:space="preserve"> Stakeholders’ contribution to ensuring smooth functioning of the ECCF</w:t>
      </w:r>
      <w:bookmarkEnd w:id="172"/>
    </w:p>
    <w:p w14:paraId="292BAE28" w14:textId="21A05BF4" w:rsidR="00C7026C" w:rsidRPr="00380B24" w:rsidRDefault="00C7026C" w:rsidP="001C333D">
      <w:pPr>
        <w:spacing w:after="0" w:line="240" w:lineRule="auto"/>
        <w:jc w:val="both"/>
        <w:rPr>
          <w:rFonts w:cs="Times New Roman"/>
          <w:noProof/>
        </w:rPr>
      </w:pPr>
      <w:r w:rsidRPr="00380B24">
        <w:rPr>
          <w:rFonts w:cs="Times New Roman"/>
          <w:noProof/>
          <w:lang w:eastAsia="en-GB"/>
        </w:rPr>
        <w:drawing>
          <wp:inline distT="0" distB="0" distL="0" distR="0" wp14:anchorId="1C8F6031" wp14:editId="562C7946">
            <wp:extent cx="5472000" cy="2190750"/>
            <wp:effectExtent l="0" t="0" r="14605" b="0"/>
            <wp:docPr id="1927282615" name="Chart 1">
              <a:extLst xmlns:a="http://schemas.openxmlformats.org/drawingml/2006/main">
                <a:ext uri="{FF2B5EF4-FFF2-40B4-BE49-F238E27FC236}">
                  <a16:creationId xmlns:a16="http://schemas.microsoft.com/office/drawing/2014/main" id="{210C9959-7AE5-0597-9640-911F08368CC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0BC4EB9B" w14:textId="625D93A6" w:rsidR="00C7026C" w:rsidRPr="00380B24" w:rsidRDefault="00C7026C" w:rsidP="00C7026C">
      <w:pPr>
        <w:pStyle w:val="Source"/>
        <w:rPr>
          <w:rFonts w:ascii="Times New Roman" w:hAnsi="Times New Roman"/>
          <w:noProof/>
          <w:lang w:val="en-GB"/>
        </w:rPr>
      </w:pPr>
      <w:r w:rsidRPr="00380B24">
        <w:rPr>
          <w:rFonts w:ascii="Times New Roman" w:hAnsi="Times New Roman"/>
          <w:noProof/>
          <w:lang w:val="en-GB"/>
        </w:rPr>
        <w:t xml:space="preserve">Source: </w:t>
      </w:r>
      <w:r w:rsidR="001C333D" w:rsidRPr="00380B24">
        <w:rPr>
          <w:rStyle w:val="SourceChar"/>
          <w:rFonts w:ascii="Times New Roman" w:hAnsi="Times New Roman"/>
          <w:noProof/>
          <w:lang w:val="en-GB"/>
        </w:rPr>
        <w:t xml:space="preserve">PPMI, Intellera Consulting and PwC (2024). Study to support the evaluation of the European Union Agency for Cybersecurity (ENISA) and the European Cybersecurity Certification Framework – Final </w:t>
      </w:r>
      <w:r w:rsidR="00086134" w:rsidRPr="00380B24">
        <w:rPr>
          <w:rStyle w:val="SourceChar"/>
          <w:rFonts w:ascii="Times New Roman" w:hAnsi="Times New Roman"/>
          <w:noProof/>
          <w:lang w:val="en-GB"/>
        </w:rPr>
        <w:t xml:space="preserve">Report. Survey </w:t>
      </w:r>
      <w:r w:rsidRPr="00380B24">
        <w:rPr>
          <w:rFonts w:ascii="Times New Roman" w:hAnsi="Times New Roman"/>
          <w:noProof/>
          <w:lang w:val="en-GB"/>
        </w:rPr>
        <w:t xml:space="preserve">of stakeholders, question </w:t>
      </w:r>
      <w:r w:rsidRPr="00380B24">
        <w:rPr>
          <w:rFonts w:ascii="Times New Roman" w:eastAsia="Arial" w:hAnsi="Times New Roman"/>
          <w:noProof/>
          <w:lang w:val="en-GB"/>
        </w:rPr>
        <w:t xml:space="preserve">51: </w:t>
      </w:r>
      <w:r w:rsidR="00A12133" w:rsidRPr="00380B24">
        <w:rPr>
          <w:rFonts w:ascii="Times New Roman" w:eastAsia="Arial" w:hAnsi="Times New Roman"/>
          <w:noProof/>
          <w:lang w:val="en-GB"/>
        </w:rPr>
        <w:t>‘</w:t>
      </w:r>
      <w:r w:rsidRPr="00380B24">
        <w:rPr>
          <w:rFonts w:ascii="Times New Roman" w:hAnsi="Times New Roman"/>
          <w:noProof/>
          <w:lang w:val="en-GB"/>
        </w:rPr>
        <w:t>In your opinion, to what extent have the following stakeholders and processes contributed to ensuring a smooth functioning of the ECCF?</w:t>
      </w:r>
      <w:r w:rsidR="00A12133" w:rsidRPr="00380B24">
        <w:rPr>
          <w:rFonts w:ascii="Times New Roman" w:eastAsia="Arial" w:hAnsi="Times New Roman"/>
          <w:noProof/>
          <w:lang w:val="en-GB"/>
        </w:rPr>
        <w:t>’</w:t>
      </w:r>
    </w:p>
    <w:p w14:paraId="6D3F637C" w14:textId="531BBA5E" w:rsidR="00DA2870" w:rsidRPr="00380B24" w:rsidRDefault="00DA2870" w:rsidP="5EE4E8B7">
      <w:pPr>
        <w:spacing w:line="240" w:lineRule="auto"/>
        <w:jc w:val="both"/>
        <w:rPr>
          <w:rFonts w:cs="Times New Roman"/>
          <w:noProof/>
        </w:rPr>
      </w:pPr>
      <w:r w:rsidRPr="00380B24">
        <w:rPr>
          <w:rFonts w:cs="Times New Roman"/>
          <w:noProof/>
        </w:rPr>
        <w:t>According to the survey, areas of the ECCF that could be improved include the process of preparing, adopting</w:t>
      </w:r>
      <w:r w:rsidR="003E4572" w:rsidRPr="00380B24">
        <w:rPr>
          <w:rFonts w:cs="Times New Roman"/>
          <w:noProof/>
        </w:rPr>
        <w:t xml:space="preserve"> and</w:t>
      </w:r>
      <w:r w:rsidRPr="00380B24">
        <w:rPr>
          <w:rFonts w:cs="Times New Roman"/>
          <w:noProof/>
        </w:rPr>
        <w:t xml:space="preserve"> reviewing schemes (</w:t>
      </w:r>
      <w:r w:rsidR="00591BB6" w:rsidRPr="00380B24">
        <w:rPr>
          <w:rFonts w:cs="Times New Roman"/>
          <w:noProof/>
        </w:rPr>
        <w:t xml:space="preserve">suggested by </w:t>
      </w:r>
      <w:r w:rsidRPr="00380B24">
        <w:rPr>
          <w:rFonts w:cs="Times New Roman"/>
          <w:noProof/>
        </w:rPr>
        <w:t>81</w:t>
      </w:r>
      <w:r w:rsidR="00F3375E" w:rsidRPr="00380B24">
        <w:rPr>
          <w:rFonts w:cs="Times New Roman"/>
          <w:noProof/>
        </w:rPr>
        <w:t>%</w:t>
      </w:r>
      <w:r w:rsidRPr="00380B24">
        <w:rPr>
          <w:rFonts w:cs="Times New Roman"/>
          <w:noProof/>
        </w:rPr>
        <w:t>), stakeholder</w:t>
      </w:r>
      <w:r w:rsidR="00A23440" w:rsidRPr="00380B24">
        <w:rPr>
          <w:rFonts w:cs="Times New Roman"/>
          <w:noProof/>
        </w:rPr>
        <w:t>’s</w:t>
      </w:r>
      <w:r w:rsidRPr="00380B24">
        <w:rPr>
          <w:rFonts w:cs="Times New Roman"/>
          <w:noProof/>
        </w:rPr>
        <w:t xml:space="preserve"> cooperation (75</w:t>
      </w:r>
      <w:r w:rsidR="00F3375E" w:rsidRPr="00380B24">
        <w:rPr>
          <w:rFonts w:cs="Times New Roman"/>
          <w:noProof/>
        </w:rPr>
        <w:t>%</w:t>
      </w:r>
      <w:r w:rsidRPr="00380B24">
        <w:rPr>
          <w:rFonts w:cs="Times New Roman"/>
          <w:noProof/>
        </w:rPr>
        <w:t>)</w:t>
      </w:r>
      <w:r w:rsidR="003E4572" w:rsidRPr="00380B24">
        <w:rPr>
          <w:rFonts w:cs="Times New Roman"/>
          <w:noProof/>
        </w:rPr>
        <w:t xml:space="preserve"> and</w:t>
      </w:r>
      <w:r w:rsidRPr="00380B24">
        <w:rPr>
          <w:rFonts w:cs="Times New Roman"/>
          <w:noProof/>
        </w:rPr>
        <w:t xml:space="preserve"> security objectives/assurance levels and schemes (37</w:t>
      </w:r>
      <w:r w:rsidR="00F3375E" w:rsidRPr="00380B24">
        <w:rPr>
          <w:rFonts w:cs="Times New Roman"/>
          <w:noProof/>
        </w:rPr>
        <w:t>%</w:t>
      </w:r>
      <w:r w:rsidRPr="00380B24">
        <w:rPr>
          <w:rFonts w:cs="Times New Roman"/>
          <w:noProof/>
        </w:rPr>
        <w:t xml:space="preserve">). </w:t>
      </w:r>
    </w:p>
    <w:p w14:paraId="2C4C7FF4" w14:textId="2AB140EF" w:rsidR="000B5F1C" w:rsidRPr="00380B24" w:rsidRDefault="000B5F1C" w:rsidP="000B5F1C">
      <w:pPr>
        <w:pStyle w:val="Caption"/>
        <w:keepNext/>
        <w:jc w:val="both"/>
        <w:rPr>
          <w:noProof/>
        </w:rPr>
      </w:pPr>
      <w:bookmarkStart w:id="173" w:name="_Toc218702474"/>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13</w:t>
      </w:r>
      <w:r w:rsidRPr="00380B24">
        <w:rPr>
          <w:noProof/>
        </w:rPr>
        <w:fldChar w:fldCharType="end"/>
      </w:r>
      <w:r w:rsidRPr="00380B24">
        <w:rPr>
          <w:noProof/>
        </w:rPr>
        <w:t xml:space="preserve"> ECCF improvements</w:t>
      </w:r>
      <w:bookmarkEnd w:id="173"/>
    </w:p>
    <w:p w14:paraId="7F914F83" w14:textId="7EFDAF84" w:rsidR="00850CF7" w:rsidRPr="00380B24" w:rsidRDefault="39E5E43C" w:rsidP="001C333D">
      <w:pPr>
        <w:spacing w:after="0" w:line="240" w:lineRule="auto"/>
        <w:jc w:val="both"/>
        <w:rPr>
          <w:noProof/>
        </w:rPr>
      </w:pPr>
      <w:r w:rsidRPr="00380B24">
        <w:rPr>
          <w:noProof/>
          <w:lang w:eastAsia="en-GB"/>
        </w:rPr>
        <w:drawing>
          <wp:inline distT="0" distB="0" distL="0" distR="0" wp14:anchorId="3A301589" wp14:editId="28A24CE6">
            <wp:extent cx="5476875" cy="1638300"/>
            <wp:effectExtent l="0" t="0" r="0" b="0"/>
            <wp:docPr id="33234261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2342613" name=""/>
                    <pic:cNvPicPr/>
                  </pic:nvPicPr>
                  <pic:blipFill>
                    <a:blip r:embed="rId52" cstate="print">
                      <a:extLst>
                        <a:ext uri="{28A0092B-C50C-407E-A947-70E740481C1C}">
                          <a14:useLocalDpi xmlns:a14="http://schemas.microsoft.com/office/drawing/2010/main" val="0"/>
                        </a:ext>
                      </a:extLst>
                    </a:blip>
                    <a:stretch>
                      <a:fillRect/>
                    </a:stretch>
                  </pic:blipFill>
                  <pic:spPr>
                    <a:xfrm>
                      <a:off x="0" y="0"/>
                      <a:ext cx="5476875" cy="1638300"/>
                    </a:xfrm>
                    <a:prstGeom prst="rect">
                      <a:avLst/>
                    </a:prstGeom>
                  </pic:spPr>
                </pic:pic>
              </a:graphicData>
            </a:graphic>
          </wp:inline>
        </w:drawing>
      </w:r>
    </w:p>
    <w:p w14:paraId="08A603A8" w14:textId="70E3C3B2" w:rsidR="00850CF7" w:rsidRPr="00380B24" w:rsidRDefault="00850CF7" w:rsidP="001C333D">
      <w:pPr>
        <w:spacing w:after="0" w:line="240" w:lineRule="auto"/>
        <w:jc w:val="both"/>
        <w:rPr>
          <w:rFonts w:cs="Times New Roman"/>
          <w:noProof/>
        </w:rPr>
      </w:pPr>
      <w:r w:rsidRPr="00380B24">
        <w:rPr>
          <w:rFonts w:cs="Times New Roman"/>
          <w:noProof/>
          <w:sz w:val="16"/>
          <w:szCs w:val="16"/>
          <w:lang w:eastAsia="ja-JP"/>
        </w:rPr>
        <w:t xml:space="preserve">Source: </w:t>
      </w:r>
      <w:r w:rsidR="001C333D" w:rsidRPr="00380B24">
        <w:rPr>
          <w:rStyle w:val="SourceChar"/>
          <w:rFonts w:ascii="Times New Roman" w:eastAsiaTheme="minorHAnsi" w:hAnsi="Times New Roman"/>
          <w:noProof/>
          <w:lang w:val="en-GB"/>
        </w:rPr>
        <w:t>PPMI, Intellera Consulting and PwC (2024). Study to support the evaluation of the European Union Agency for Cybersecurity (ENISA) and the European Cybersecurity Certification Framework – Final Report</w:t>
      </w:r>
      <w:r w:rsidR="00614847" w:rsidRPr="00380B24">
        <w:rPr>
          <w:rFonts w:cs="Times New Roman"/>
          <w:noProof/>
          <w:sz w:val="16"/>
          <w:szCs w:val="16"/>
          <w:lang w:eastAsia="ja-JP"/>
        </w:rPr>
        <w:t>. S</w:t>
      </w:r>
      <w:r w:rsidRPr="00380B24">
        <w:rPr>
          <w:rFonts w:cs="Times New Roman"/>
          <w:noProof/>
          <w:sz w:val="16"/>
          <w:szCs w:val="16"/>
          <w:lang w:eastAsia="ja-JP"/>
        </w:rPr>
        <w:t xml:space="preserve">urvey of stakeholders, question 64: </w:t>
      </w:r>
      <w:r w:rsidR="00A12133" w:rsidRPr="00380B24">
        <w:rPr>
          <w:rFonts w:cs="Times New Roman"/>
          <w:noProof/>
          <w:sz w:val="16"/>
          <w:szCs w:val="16"/>
          <w:lang w:eastAsia="ja-JP"/>
        </w:rPr>
        <w:t>‘</w:t>
      </w:r>
      <w:r w:rsidRPr="00380B24">
        <w:rPr>
          <w:rFonts w:cs="Times New Roman"/>
          <w:noProof/>
          <w:sz w:val="16"/>
          <w:szCs w:val="16"/>
          <w:lang w:eastAsia="ja-JP"/>
        </w:rPr>
        <w:t>Which of the following areas of the ECCF, if any, could be improved?</w:t>
      </w:r>
      <w:r w:rsidR="00A12133" w:rsidRPr="00380B24">
        <w:rPr>
          <w:rFonts w:cs="Times New Roman"/>
          <w:noProof/>
          <w:sz w:val="16"/>
          <w:szCs w:val="16"/>
          <w:lang w:eastAsia="ja-JP"/>
        </w:rPr>
        <w:t>’</w:t>
      </w:r>
    </w:p>
    <w:p w14:paraId="132AC036" w14:textId="714C26DF" w:rsidR="00DA2870" w:rsidRPr="00380B24" w:rsidRDefault="00DA2870" w:rsidP="5EE4E8B7">
      <w:pPr>
        <w:spacing w:before="240" w:line="240" w:lineRule="auto"/>
        <w:jc w:val="both"/>
        <w:rPr>
          <w:rFonts w:cs="Times New Roman"/>
          <w:noProof/>
        </w:rPr>
      </w:pPr>
      <w:r w:rsidRPr="00380B24">
        <w:rPr>
          <w:rFonts w:cs="Times New Roman"/>
          <w:noProof/>
        </w:rPr>
        <w:t>Given the EUCC scheme</w:t>
      </w:r>
      <w:r w:rsidR="00D51A7A" w:rsidRPr="00380B24">
        <w:rPr>
          <w:rFonts w:cs="Times New Roman"/>
          <w:noProof/>
        </w:rPr>
        <w:t xml:space="preserve"> was adopted only recently</w:t>
      </w:r>
      <w:r w:rsidRPr="00380B24">
        <w:rPr>
          <w:rFonts w:cs="Times New Roman"/>
          <w:noProof/>
        </w:rPr>
        <w:t xml:space="preserve">, it is </w:t>
      </w:r>
      <w:r w:rsidR="00D51A7A" w:rsidRPr="00380B24">
        <w:rPr>
          <w:rFonts w:cs="Times New Roman"/>
          <w:noProof/>
        </w:rPr>
        <w:t xml:space="preserve">too early </w:t>
      </w:r>
      <w:r w:rsidRPr="00380B24">
        <w:rPr>
          <w:rFonts w:cs="Times New Roman"/>
          <w:noProof/>
        </w:rPr>
        <w:t xml:space="preserve">to identify </w:t>
      </w:r>
      <w:r w:rsidR="006B7417" w:rsidRPr="00380B24">
        <w:rPr>
          <w:rFonts w:cs="Times New Roman"/>
          <w:noProof/>
        </w:rPr>
        <w:t xml:space="preserve">the </w:t>
      </w:r>
      <w:r w:rsidRPr="00380B24">
        <w:rPr>
          <w:rFonts w:cs="Times New Roman"/>
          <w:noProof/>
        </w:rPr>
        <w:t xml:space="preserve">costs borne or </w:t>
      </w:r>
      <w:r w:rsidR="006B7417" w:rsidRPr="00380B24">
        <w:rPr>
          <w:rFonts w:cs="Times New Roman"/>
          <w:noProof/>
        </w:rPr>
        <w:t xml:space="preserve">the </w:t>
      </w:r>
      <w:r w:rsidRPr="00380B24">
        <w:rPr>
          <w:rFonts w:cs="Times New Roman"/>
          <w:noProof/>
        </w:rPr>
        <w:t xml:space="preserve">benefits experienced by stakeholders </w:t>
      </w:r>
      <w:r w:rsidR="006B7417" w:rsidRPr="00380B24">
        <w:rPr>
          <w:rFonts w:cs="Times New Roman"/>
          <w:noProof/>
        </w:rPr>
        <w:t xml:space="preserve">in terms of </w:t>
      </w:r>
      <w:r w:rsidRPr="00380B24">
        <w:rPr>
          <w:rFonts w:cs="Times New Roman"/>
          <w:noProof/>
        </w:rPr>
        <w:t xml:space="preserve">compliance with ECCF requirements. However, survey respondents indicated some costs and benefits related to preparatory activities, such as </w:t>
      </w:r>
      <w:r w:rsidR="006B7417" w:rsidRPr="00380B24">
        <w:rPr>
          <w:rFonts w:cs="Times New Roman"/>
          <w:noProof/>
        </w:rPr>
        <w:t xml:space="preserve">the </w:t>
      </w:r>
      <w:r w:rsidRPr="00380B24">
        <w:rPr>
          <w:rFonts w:cs="Times New Roman"/>
          <w:noProof/>
        </w:rPr>
        <w:t>development</w:t>
      </w:r>
      <w:r w:rsidR="006B7417" w:rsidRPr="00380B24">
        <w:rPr>
          <w:rFonts w:cs="Times New Roman"/>
          <w:noProof/>
        </w:rPr>
        <w:t xml:space="preserve"> of standards</w:t>
      </w:r>
      <w:r w:rsidRPr="00380B24">
        <w:rPr>
          <w:rFonts w:cs="Times New Roman"/>
          <w:noProof/>
        </w:rPr>
        <w:t>, capacity</w:t>
      </w:r>
      <w:r w:rsidR="0017356C" w:rsidRPr="00380B24">
        <w:rPr>
          <w:rFonts w:cs="Times New Roman"/>
          <w:noProof/>
        </w:rPr>
        <w:t xml:space="preserve"> </w:t>
      </w:r>
      <w:r w:rsidRPr="00380B24">
        <w:rPr>
          <w:rFonts w:cs="Times New Roman"/>
          <w:noProof/>
        </w:rPr>
        <w:t>building</w:t>
      </w:r>
      <w:r w:rsidR="007046D9" w:rsidRPr="00380B24">
        <w:rPr>
          <w:rFonts w:cs="Times New Roman"/>
          <w:noProof/>
        </w:rPr>
        <w:t>,</w:t>
      </w:r>
      <w:r w:rsidR="003E4572" w:rsidRPr="00380B24">
        <w:rPr>
          <w:rFonts w:cs="Times New Roman"/>
          <w:noProof/>
        </w:rPr>
        <w:t xml:space="preserve"> and</w:t>
      </w:r>
      <w:r w:rsidRPr="00380B24">
        <w:rPr>
          <w:rFonts w:cs="Times New Roman"/>
          <w:noProof/>
        </w:rPr>
        <w:t xml:space="preserve"> awareness</w:t>
      </w:r>
      <w:r w:rsidR="007046D9" w:rsidRPr="00380B24">
        <w:rPr>
          <w:rFonts w:cs="Times New Roman"/>
          <w:noProof/>
        </w:rPr>
        <w:t>-</w:t>
      </w:r>
      <w:r w:rsidRPr="00380B24">
        <w:rPr>
          <w:rFonts w:cs="Times New Roman"/>
          <w:noProof/>
        </w:rPr>
        <w:t>raising.</w:t>
      </w:r>
    </w:p>
    <w:p w14:paraId="4DBA0B41" w14:textId="3F310D94" w:rsidR="00DA2870" w:rsidRPr="00380B24" w:rsidRDefault="00DA2870" w:rsidP="001C333D">
      <w:pPr>
        <w:spacing w:line="240" w:lineRule="auto"/>
        <w:jc w:val="both"/>
        <w:rPr>
          <w:rFonts w:cs="Times New Roman"/>
          <w:noProof/>
        </w:rPr>
      </w:pPr>
      <w:r w:rsidRPr="00380B24">
        <w:rPr>
          <w:rFonts w:cs="Times New Roman"/>
          <w:noProof/>
        </w:rPr>
        <w:t xml:space="preserve">In summary, </w:t>
      </w:r>
      <w:r w:rsidR="0996698F" w:rsidRPr="00380B24">
        <w:rPr>
          <w:rFonts w:cs="Times New Roman"/>
          <w:noProof/>
        </w:rPr>
        <w:t>w</w:t>
      </w:r>
      <w:r w:rsidRPr="00380B24">
        <w:rPr>
          <w:rFonts w:cs="Times New Roman"/>
          <w:noProof/>
        </w:rPr>
        <w:t xml:space="preserve">hile ENISA and </w:t>
      </w:r>
      <w:r w:rsidR="00A12133" w:rsidRPr="00380B24">
        <w:rPr>
          <w:rFonts w:cs="Times New Roman"/>
          <w:noProof/>
        </w:rPr>
        <w:t>ad hoc</w:t>
      </w:r>
      <w:r w:rsidRPr="00380B24">
        <w:rPr>
          <w:rFonts w:cs="Times New Roman"/>
          <w:noProof/>
        </w:rPr>
        <w:t xml:space="preserve"> working groups were seen as positive contributors, improvements are needed in </w:t>
      </w:r>
      <w:r w:rsidR="695C90FD" w:rsidRPr="00380B24">
        <w:rPr>
          <w:rFonts w:cs="Times New Roman"/>
          <w:noProof/>
        </w:rPr>
        <w:t xml:space="preserve">the area of </w:t>
      </w:r>
      <w:r w:rsidRPr="00380B24">
        <w:rPr>
          <w:rFonts w:cs="Times New Roman"/>
          <w:noProof/>
        </w:rPr>
        <w:t>stakeholder cooperation</w:t>
      </w:r>
      <w:r w:rsidR="695C90FD" w:rsidRPr="00380B24">
        <w:rPr>
          <w:rFonts w:cs="Times New Roman"/>
          <w:noProof/>
        </w:rPr>
        <w:t xml:space="preserve"> and</w:t>
      </w:r>
      <w:r w:rsidRPr="00380B24">
        <w:rPr>
          <w:rFonts w:cs="Times New Roman"/>
          <w:noProof/>
        </w:rPr>
        <w:t xml:space="preserve"> decision-making transparency</w:t>
      </w:r>
      <w:r w:rsidR="00E52EE8" w:rsidRPr="00380B24">
        <w:rPr>
          <w:rFonts w:cs="Times New Roman"/>
          <w:noProof/>
        </w:rPr>
        <w:t>,</w:t>
      </w:r>
      <w:r w:rsidR="003E4572" w:rsidRPr="00380B24">
        <w:rPr>
          <w:rFonts w:cs="Times New Roman"/>
          <w:noProof/>
        </w:rPr>
        <w:t xml:space="preserve"> </w:t>
      </w:r>
      <w:r w:rsidR="695C90FD" w:rsidRPr="00380B24">
        <w:rPr>
          <w:rFonts w:cs="Times New Roman"/>
          <w:noProof/>
        </w:rPr>
        <w:t xml:space="preserve">as well as </w:t>
      </w:r>
      <w:r w:rsidR="00E52EE8" w:rsidRPr="00380B24">
        <w:rPr>
          <w:rFonts w:cs="Times New Roman"/>
          <w:noProof/>
        </w:rPr>
        <w:t xml:space="preserve">in </w:t>
      </w:r>
      <w:r w:rsidRPr="00380B24">
        <w:rPr>
          <w:rFonts w:cs="Times New Roman"/>
          <w:noProof/>
        </w:rPr>
        <w:t>process management.</w:t>
      </w:r>
    </w:p>
    <w:p w14:paraId="09A5D89A" w14:textId="77777777" w:rsidR="00F5780A" w:rsidRPr="00380B24" w:rsidRDefault="00CC5AF8" w:rsidP="001C333D">
      <w:pPr>
        <w:spacing w:line="240" w:lineRule="auto"/>
        <w:jc w:val="both"/>
        <w:rPr>
          <w:rFonts w:cs="Times New Roman"/>
          <w:b/>
          <w:noProof/>
        </w:rPr>
      </w:pPr>
      <w:r w:rsidRPr="00380B24">
        <w:rPr>
          <w:rFonts w:cs="Times New Roman"/>
          <w:b/>
          <w:noProof/>
        </w:rPr>
        <w:t>Relevance</w:t>
      </w:r>
    </w:p>
    <w:p w14:paraId="3DA6B894" w14:textId="76ADC80E" w:rsidR="00F5780A" w:rsidRPr="00380B24" w:rsidRDefault="00F5780A" w:rsidP="5EE4E8B7">
      <w:pPr>
        <w:spacing w:line="240" w:lineRule="auto"/>
        <w:jc w:val="both"/>
        <w:rPr>
          <w:rStyle w:val="normaltextrun"/>
          <w:noProof/>
          <w:color w:val="000000" w:themeColor="text1"/>
        </w:rPr>
      </w:pPr>
      <w:r w:rsidRPr="00380B24">
        <w:rPr>
          <w:rFonts w:cs="Times New Roman"/>
          <w:noProof/>
        </w:rPr>
        <w:t xml:space="preserve">The ECCF is </w:t>
      </w:r>
      <w:r w:rsidR="00976FEF" w:rsidRPr="00380B24">
        <w:rPr>
          <w:rFonts w:cs="Times New Roman"/>
          <w:noProof/>
        </w:rPr>
        <w:t xml:space="preserve">seen as </w:t>
      </w:r>
      <w:r w:rsidRPr="00380B24">
        <w:rPr>
          <w:rFonts w:cs="Times New Roman"/>
          <w:noProof/>
        </w:rPr>
        <w:t xml:space="preserve">highly relevant </w:t>
      </w:r>
      <w:r w:rsidR="00EB2861" w:rsidRPr="00380B24">
        <w:rPr>
          <w:rFonts w:cs="Times New Roman"/>
          <w:noProof/>
        </w:rPr>
        <w:t xml:space="preserve">to the </w:t>
      </w:r>
      <w:r w:rsidRPr="00380B24">
        <w:rPr>
          <w:rFonts w:cs="Times New Roman"/>
          <w:noProof/>
        </w:rPr>
        <w:t>achiev</w:t>
      </w:r>
      <w:r w:rsidR="00EB2861" w:rsidRPr="00380B24">
        <w:rPr>
          <w:rFonts w:cs="Times New Roman"/>
          <w:noProof/>
        </w:rPr>
        <w:t>ement</w:t>
      </w:r>
      <w:r w:rsidR="007E7A92" w:rsidRPr="00380B24">
        <w:rPr>
          <w:rFonts w:cs="Times New Roman"/>
          <w:noProof/>
        </w:rPr>
        <w:t xml:space="preserve"> of</w:t>
      </w:r>
      <w:r w:rsidRPr="00380B24">
        <w:rPr>
          <w:rFonts w:cs="Times New Roman"/>
          <w:noProof/>
        </w:rPr>
        <w:t xml:space="preserve"> internal market objectives in the current cybersecurity landscape. Stakeholders </w:t>
      </w:r>
      <w:r w:rsidR="007E7A92" w:rsidRPr="00380B24">
        <w:rPr>
          <w:rFonts w:cs="Times New Roman"/>
          <w:noProof/>
        </w:rPr>
        <w:t xml:space="preserve">said </w:t>
      </w:r>
      <w:r w:rsidRPr="00380B24">
        <w:rPr>
          <w:rFonts w:cs="Times New Roman"/>
          <w:noProof/>
        </w:rPr>
        <w:t xml:space="preserve">that, given the increase in </w:t>
      </w:r>
      <w:r w:rsidR="00673A64" w:rsidRPr="00380B24">
        <w:rPr>
          <w:rFonts w:cs="Times New Roman"/>
          <w:noProof/>
        </w:rPr>
        <w:t xml:space="preserve">the </w:t>
      </w:r>
      <w:r w:rsidRPr="00380B24">
        <w:rPr>
          <w:rFonts w:cs="Times New Roman"/>
          <w:noProof/>
        </w:rPr>
        <w:t xml:space="preserve">number and intensity of cybersecurity threats, EU cybersecurity certification is a valuable asset. Key aspects </w:t>
      </w:r>
      <w:r w:rsidR="00DD0A35" w:rsidRPr="00380B24">
        <w:rPr>
          <w:rFonts w:cs="Times New Roman"/>
          <w:noProof/>
        </w:rPr>
        <w:t xml:space="preserve">that make </w:t>
      </w:r>
      <w:r w:rsidRPr="00380B24">
        <w:rPr>
          <w:rFonts w:cs="Times New Roman"/>
          <w:noProof/>
        </w:rPr>
        <w:t>ECCF relevan</w:t>
      </w:r>
      <w:r w:rsidR="00DD0A35" w:rsidRPr="00380B24">
        <w:rPr>
          <w:rFonts w:cs="Times New Roman"/>
          <w:noProof/>
        </w:rPr>
        <w:t>t</w:t>
      </w:r>
      <w:r w:rsidRPr="00380B24">
        <w:rPr>
          <w:rFonts w:cs="Times New Roman"/>
          <w:noProof/>
        </w:rPr>
        <w:t xml:space="preserve"> include the closer level of EU cooperation, its contribution to </w:t>
      </w:r>
      <w:r w:rsidR="001B3462" w:rsidRPr="00380B24">
        <w:rPr>
          <w:rFonts w:cs="Times New Roman"/>
          <w:noProof/>
        </w:rPr>
        <w:t xml:space="preserve">the </w:t>
      </w:r>
      <w:r w:rsidRPr="00380B24">
        <w:rPr>
          <w:rFonts w:cs="Times New Roman"/>
          <w:noProof/>
        </w:rPr>
        <w:t>development</w:t>
      </w:r>
      <w:r w:rsidR="003E4572" w:rsidRPr="00380B24">
        <w:rPr>
          <w:rFonts w:cs="Times New Roman"/>
          <w:noProof/>
        </w:rPr>
        <w:t xml:space="preserve"> </w:t>
      </w:r>
      <w:r w:rsidR="001B3462" w:rsidRPr="00380B24">
        <w:rPr>
          <w:rFonts w:cs="Times New Roman"/>
          <w:noProof/>
        </w:rPr>
        <w:t xml:space="preserve">of standards </w:t>
      </w:r>
      <w:r w:rsidR="003E4572" w:rsidRPr="00380B24">
        <w:rPr>
          <w:rFonts w:cs="Times New Roman"/>
          <w:noProof/>
        </w:rPr>
        <w:t>and</w:t>
      </w:r>
      <w:r w:rsidRPr="00380B24">
        <w:rPr>
          <w:rFonts w:cs="Times New Roman"/>
          <w:noProof/>
        </w:rPr>
        <w:t xml:space="preserve"> the </w:t>
      </w:r>
      <w:r w:rsidR="00371064" w:rsidRPr="00380B24">
        <w:rPr>
          <w:rFonts w:cs="Times New Roman"/>
          <w:noProof/>
        </w:rPr>
        <w:t xml:space="preserve">ability </w:t>
      </w:r>
      <w:r w:rsidRPr="00380B24">
        <w:rPr>
          <w:rFonts w:cs="Times New Roman"/>
          <w:noProof/>
        </w:rPr>
        <w:t xml:space="preserve">to require critical infrastructures and public procurement beneficiaries to </w:t>
      </w:r>
      <w:r w:rsidR="008762B1" w:rsidRPr="00380B24">
        <w:rPr>
          <w:rFonts w:cs="Times New Roman"/>
          <w:noProof/>
        </w:rPr>
        <w:t xml:space="preserve">become </w:t>
      </w:r>
      <w:r w:rsidRPr="00380B24">
        <w:rPr>
          <w:rFonts w:cs="Times New Roman"/>
          <w:noProof/>
        </w:rPr>
        <w:t xml:space="preserve">certified. </w:t>
      </w:r>
      <w:r w:rsidR="00061242" w:rsidRPr="00380B24">
        <w:rPr>
          <w:rFonts w:cs="Times New Roman"/>
          <w:noProof/>
        </w:rPr>
        <w:t>S</w:t>
      </w:r>
      <w:r w:rsidRPr="00380B24">
        <w:rPr>
          <w:rFonts w:cs="Times New Roman"/>
          <w:noProof/>
        </w:rPr>
        <w:t xml:space="preserve">takeholders emphasised ECCF’s capacity to effectively </w:t>
      </w:r>
      <w:r w:rsidR="008D7DF9" w:rsidRPr="00380B24">
        <w:rPr>
          <w:rFonts w:cs="Times New Roman"/>
          <w:noProof/>
        </w:rPr>
        <w:t xml:space="preserve">improve cooperation between </w:t>
      </w:r>
      <w:r w:rsidRPr="00380B24">
        <w:rPr>
          <w:rFonts w:cs="Times New Roman"/>
          <w:noProof/>
        </w:rPr>
        <w:t xml:space="preserve">EU Member States and </w:t>
      </w:r>
      <w:r w:rsidR="008D7DF9" w:rsidRPr="00380B24">
        <w:rPr>
          <w:rFonts w:cs="Times New Roman"/>
          <w:noProof/>
        </w:rPr>
        <w:t xml:space="preserve">to </w:t>
      </w:r>
      <w:r w:rsidRPr="00380B24">
        <w:rPr>
          <w:rFonts w:cs="Times New Roman"/>
          <w:noProof/>
        </w:rPr>
        <w:t>streamline trade by providing a unified certification platform.</w:t>
      </w:r>
    </w:p>
    <w:p w14:paraId="706C660E" w14:textId="1213C44E" w:rsidR="00F5780A" w:rsidRPr="00380B24" w:rsidRDefault="00F5780A" w:rsidP="001C333D">
      <w:pPr>
        <w:spacing w:line="240" w:lineRule="auto"/>
        <w:jc w:val="both"/>
        <w:rPr>
          <w:rFonts w:cs="Times New Roman"/>
          <w:noProof/>
        </w:rPr>
      </w:pPr>
      <w:r w:rsidRPr="00380B24">
        <w:rPr>
          <w:rFonts w:cs="Times New Roman"/>
          <w:noProof/>
        </w:rPr>
        <w:t xml:space="preserve">The ECCF’s relevance is further </w:t>
      </w:r>
      <w:r w:rsidR="2B5CBEB5" w:rsidRPr="00380B24">
        <w:rPr>
          <w:rFonts w:cs="Times New Roman"/>
          <w:noProof/>
        </w:rPr>
        <w:t xml:space="preserve">underscored </w:t>
      </w:r>
      <w:r w:rsidRPr="00380B24">
        <w:rPr>
          <w:rFonts w:cs="Times New Roman"/>
          <w:noProof/>
        </w:rPr>
        <w:t xml:space="preserve">by </w:t>
      </w:r>
      <w:r w:rsidR="2B5CBEB5" w:rsidRPr="00380B24">
        <w:rPr>
          <w:rFonts w:cs="Times New Roman"/>
          <w:noProof/>
        </w:rPr>
        <w:t>reference</w:t>
      </w:r>
      <w:r w:rsidR="00B8662D" w:rsidRPr="00380B24">
        <w:rPr>
          <w:rFonts w:cs="Times New Roman"/>
          <w:noProof/>
        </w:rPr>
        <w:t>s to it</w:t>
      </w:r>
      <w:r w:rsidR="2B5CBEB5" w:rsidRPr="00380B24">
        <w:rPr>
          <w:rFonts w:cs="Times New Roman"/>
          <w:noProof/>
        </w:rPr>
        <w:t xml:space="preserve"> </w:t>
      </w:r>
      <w:r w:rsidRPr="00380B24">
        <w:rPr>
          <w:rFonts w:cs="Times New Roman"/>
          <w:noProof/>
        </w:rPr>
        <w:t xml:space="preserve">in other EU legislation, including the Cyber Resilience Act (CRA), </w:t>
      </w:r>
      <w:r w:rsidR="00B8662D" w:rsidRPr="00380B24">
        <w:rPr>
          <w:rFonts w:cs="Times New Roman"/>
          <w:noProof/>
        </w:rPr>
        <w:t xml:space="preserve">the </w:t>
      </w:r>
      <w:r w:rsidRPr="00380B24">
        <w:rPr>
          <w:rFonts w:cs="Times New Roman"/>
          <w:noProof/>
        </w:rPr>
        <w:t>NIS2 Directive</w:t>
      </w:r>
      <w:r w:rsidR="003E4572" w:rsidRPr="00380B24">
        <w:rPr>
          <w:rFonts w:cs="Times New Roman"/>
          <w:noProof/>
        </w:rPr>
        <w:t xml:space="preserve"> and</w:t>
      </w:r>
      <w:r w:rsidRPr="00380B24">
        <w:rPr>
          <w:rFonts w:cs="Times New Roman"/>
          <w:noProof/>
        </w:rPr>
        <w:t xml:space="preserve"> the European Digital Identity Regulation</w:t>
      </w:r>
      <w:r w:rsidR="2B5CBEB5" w:rsidRPr="00380B24">
        <w:rPr>
          <w:rFonts w:cs="Times New Roman"/>
          <w:noProof/>
        </w:rPr>
        <w:t xml:space="preserve">, which were all pending </w:t>
      </w:r>
      <w:r w:rsidR="280B5CB8" w:rsidRPr="00380B24">
        <w:rPr>
          <w:rFonts w:cs="Times New Roman"/>
          <w:noProof/>
        </w:rPr>
        <w:t>adoption by the co-legislators</w:t>
      </w:r>
      <w:r w:rsidR="2B5CBEB5" w:rsidRPr="00380B24">
        <w:rPr>
          <w:rFonts w:cs="Times New Roman"/>
          <w:noProof/>
        </w:rPr>
        <w:t xml:space="preserve"> or proposed at the time of </w:t>
      </w:r>
      <w:r w:rsidR="00A60EEF" w:rsidRPr="00380B24">
        <w:rPr>
          <w:rFonts w:cs="Times New Roman"/>
          <w:noProof/>
        </w:rPr>
        <w:t xml:space="preserve">the </w:t>
      </w:r>
      <w:r w:rsidR="2B5CBEB5" w:rsidRPr="00380B24">
        <w:rPr>
          <w:rFonts w:cs="Times New Roman"/>
          <w:noProof/>
        </w:rPr>
        <w:t>evaluation.</w:t>
      </w:r>
      <w:r w:rsidRPr="00380B24">
        <w:rPr>
          <w:rFonts w:cs="Times New Roman"/>
          <w:noProof/>
        </w:rPr>
        <w:t xml:space="preserve"> The CRA is expected to be </w:t>
      </w:r>
      <w:r w:rsidR="00610ED3" w:rsidRPr="00380B24">
        <w:rPr>
          <w:rFonts w:cs="Times New Roman"/>
          <w:noProof/>
        </w:rPr>
        <w:t xml:space="preserve">crucial </w:t>
      </w:r>
      <w:r w:rsidRPr="00380B24">
        <w:rPr>
          <w:rFonts w:cs="Times New Roman"/>
          <w:noProof/>
        </w:rPr>
        <w:t>in promoting</w:t>
      </w:r>
      <w:r w:rsidR="005E53F8" w:rsidRPr="00380B24">
        <w:rPr>
          <w:rFonts w:cs="Times New Roman"/>
          <w:noProof/>
        </w:rPr>
        <w:t xml:space="preserve"> the</w:t>
      </w:r>
      <w:r w:rsidRPr="00380B24">
        <w:rPr>
          <w:rFonts w:cs="Times New Roman"/>
          <w:noProof/>
        </w:rPr>
        <w:t xml:space="preserve"> certification of software and products with digital elements. The ECCF has provided input</w:t>
      </w:r>
      <w:r w:rsidR="004954A5" w:rsidRPr="00380B24">
        <w:rPr>
          <w:rFonts w:cs="Times New Roman"/>
          <w:noProof/>
        </w:rPr>
        <w:t xml:space="preserve"> to</w:t>
      </w:r>
      <w:r w:rsidRPr="00380B24">
        <w:rPr>
          <w:rFonts w:cs="Times New Roman"/>
          <w:noProof/>
        </w:rPr>
        <w:t xml:space="preserve"> </w:t>
      </w:r>
      <w:r w:rsidR="004954A5" w:rsidRPr="00380B24">
        <w:rPr>
          <w:rFonts w:cs="Times New Roman"/>
          <w:noProof/>
        </w:rPr>
        <w:t xml:space="preserve">the </w:t>
      </w:r>
      <w:r w:rsidRPr="00380B24">
        <w:rPr>
          <w:rFonts w:cs="Times New Roman"/>
          <w:noProof/>
        </w:rPr>
        <w:t>develop</w:t>
      </w:r>
      <w:r w:rsidR="004954A5" w:rsidRPr="00380B24">
        <w:rPr>
          <w:rFonts w:cs="Times New Roman"/>
          <w:noProof/>
        </w:rPr>
        <w:t>ment of</w:t>
      </w:r>
      <w:r w:rsidRPr="00380B24">
        <w:rPr>
          <w:rFonts w:cs="Times New Roman"/>
          <w:noProof/>
        </w:rPr>
        <w:t xml:space="preserve"> new standards </w:t>
      </w:r>
      <w:r w:rsidR="004954A5" w:rsidRPr="00380B24">
        <w:rPr>
          <w:rFonts w:cs="Times New Roman"/>
          <w:noProof/>
        </w:rPr>
        <w:t xml:space="preserve">and </w:t>
      </w:r>
      <w:r w:rsidR="003E640F" w:rsidRPr="00380B24">
        <w:rPr>
          <w:rFonts w:cs="Times New Roman"/>
          <w:noProof/>
        </w:rPr>
        <w:t xml:space="preserve">to addressing </w:t>
      </w:r>
      <w:r w:rsidRPr="00380B24">
        <w:rPr>
          <w:rFonts w:cs="Times New Roman"/>
          <w:noProof/>
        </w:rPr>
        <w:t xml:space="preserve">gaps in existing ones, such as for </w:t>
      </w:r>
      <w:r w:rsidR="003E640F" w:rsidRPr="00380B24">
        <w:rPr>
          <w:rFonts w:cs="Times New Roman"/>
          <w:noProof/>
        </w:rPr>
        <w:t xml:space="preserve">the </w:t>
      </w:r>
      <w:r w:rsidRPr="00380B24">
        <w:rPr>
          <w:rFonts w:cs="Times New Roman"/>
          <w:noProof/>
        </w:rPr>
        <w:t>cloud and 5G.</w:t>
      </w:r>
    </w:p>
    <w:p w14:paraId="2F9EA7D4" w14:textId="6EBEFA25" w:rsidR="00F5780A" w:rsidRPr="00380B24" w:rsidRDefault="003E640F" w:rsidP="5EE4E8B7">
      <w:pPr>
        <w:spacing w:line="240" w:lineRule="auto"/>
        <w:jc w:val="both"/>
        <w:rPr>
          <w:rFonts w:cs="Times New Roman"/>
          <w:noProof/>
        </w:rPr>
      </w:pPr>
      <w:r w:rsidRPr="00380B24">
        <w:rPr>
          <w:rFonts w:cs="Times New Roman"/>
          <w:noProof/>
        </w:rPr>
        <w:t>The m</w:t>
      </w:r>
      <w:r w:rsidR="00F5780A" w:rsidRPr="00380B24">
        <w:rPr>
          <w:rFonts w:cs="Times New Roman"/>
          <w:noProof/>
        </w:rPr>
        <w:t xml:space="preserve">utual recognition of </w:t>
      </w:r>
      <w:r w:rsidR="00F625F3" w:rsidRPr="00380B24">
        <w:rPr>
          <w:rFonts w:cs="Times New Roman"/>
          <w:noProof/>
        </w:rPr>
        <w:t>certified</w:t>
      </w:r>
      <w:r w:rsidR="00F5780A" w:rsidRPr="00380B24">
        <w:rPr>
          <w:rFonts w:cs="Times New Roman"/>
          <w:noProof/>
        </w:rPr>
        <w:t xml:space="preserve"> products, services</w:t>
      </w:r>
      <w:r w:rsidR="003E4572" w:rsidRPr="00380B24">
        <w:rPr>
          <w:rFonts w:cs="Times New Roman"/>
          <w:noProof/>
        </w:rPr>
        <w:t xml:space="preserve"> and</w:t>
      </w:r>
      <w:r w:rsidR="00F5780A" w:rsidRPr="00380B24">
        <w:rPr>
          <w:rFonts w:cs="Times New Roman"/>
          <w:noProof/>
        </w:rPr>
        <w:t xml:space="preserve"> processes across the </w:t>
      </w:r>
      <w:r w:rsidR="00610ED3" w:rsidRPr="00380B24">
        <w:rPr>
          <w:rFonts w:cs="Times New Roman"/>
          <w:noProof/>
        </w:rPr>
        <w:t xml:space="preserve">EU </w:t>
      </w:r>
      <w:r w:rsidR="00F5780A" w:rsidRPr="00380B24">
        <w:rPr>
          <w:rFonts w:cs="Times New Roman"/>
          <w:noProof/>
        </w:rPr>
        <w:t xml:space="preserve">is still considered an effective tool to reduce individual costs for enterprises, thereby </w:t>
      </w:r>
      <w:r w:rsidR="006B0240" w:rsidRPr="00380B24">
        <w:rPr>
          <w:rFonts w:cs="Times New Roman"/>
          <w:noProof/>
        </w:rPr>
        <w:t xml:space="preserve">strengthening </w:t>
      </w:r>
      <w:r w:rsidR="00F5780A" w:rsidRPr="00380B24">
        <w:rPr>
          <w:rFonts w:cs="Times New Roman"/>
          <w:noProof/>
        </w:rPr>
        <w:t>the single market and facilitating trade within the EU. The ECCF was also identified as a platform for cooperation among Member States at the EU level, aimed at fostering comprehensive evaluation and coordination.</w:t>
      </w:r>
    </w:p>
    <w:p w14:paraId="353DA48E" w14:textId="71A9CA34" w:rsidR="00F5780A" w:rsidRPr="00380B24" w:rsidRDefault="00F5780A" w:rsidP="001C333D">
      <w:pPr>
        <w:spacing w:line="240" w:lineRule="auto"/>
        <w:jc w:val="both"/>
        <w:rPr>
          <w:rFonts w:cs="Times New Roman"/>
          <w:noProof/>
        </w:rPr>
      </w:pPr>
      <w:r w:rsidRPr="00380B24">
        <w:rPr>
          <w:rFonts w:cs="Times New Roman"/>
          <w:noProof/>
        </w:rPr>
        <w:t>Survey respondents confirmed the relevance of the ECCF’s scope. Specifically, 86</w:t>
      </w:r>
      <w:r w:rsidR="00F3375E" w:rsidRPr="00380B24">
        <w:rPr>
          <w:rFonts w:cs="Times New Roman"/>
          <w:noProof/>
        </w:rPr>
        <w:t>%</w:t>
      </w:r>
      <w:r w:rsidRPr="00380B24">
        <w:rPr>
          <w:rFonts w:cs="Times New Roman"/>
          <w:noProof/>
        </w:rPr>
        <w:t xml:space="preserve"> agreed that the scope of the ECCF is sufficient in terms of the elements within each scheme (security objectives, assurance levels</w:t>
      </w:r>
      <w:r w:rsidR="00770A1F" w:rsidRPr="00380B24">
        <w:rPr>
          <w:rFonts w:cs="Times New Roman"/>
          <w:noProof/>
        </w:rPr>
        <w:t xml:space="preserve"> and</w:t>
      </w:r>
      <w:r w:rsidRPr="00380B24">
        <w:rPr>
          <w:rFonts w:cs="Times New Roman"/>
          <w:noProof/>
        </w:rPr>
        <w:t xml:space="preserve"> type</w:t>
      </w:r>
      <w:r w:rsidR="00770A1F" w:rsidRPr="00380B24">
        <w:rPr>
          <w:rFonts w:cs="Times New Roman"/>
          <w:noProof/>
        </w:rPr>
        <w:t>s</w:t>
      </w:r>
      <w:r w:rsidRPr="00380B24">
        <w:rPr>
          <w:rFonts w:cs="Times New Roman"/>
          <w:noProof/>
        </w:rPr>
        <w:t xml:space="preserve"> of requirement)</w:t>
      </w:r>
      <w:r w:rsidR="003E4572" w:rsidRPr="00380B24">
        <w:rPr>
          <w:rFonts w:cs="Times New Roman"/>
          <w:noProof/>
        </w:rPr>
        <w:t xml:space="preserve"> and</w:t>
      </w:r>
      <w:r w:rsidRPr="00380B24">
        <w:rPr>
          <w:rFonts w:cs="Times New Roman"/>
          <w:noProof/>
        </w:rPr>
        <w:t xml:space="preserve"> 88</w:t>
      </w:r>
      <w:r w:rsidR="00F3375E" w:rsidRPr="00380B24">
        <w:rPr>
          <w:rFonts w:cs="Times New Roman"/>
          <w:noProof/>
        </w:rPr>
        <w:t>%</w:t>
      </w:r>
      <w:r w:rsidRPr="00380B24">
        <w:rPr>
          <w:rFonts w:cs="Times New Roman"/>
          <w:noProof/>
        </w:rPr>
        <w:t xml:space="preserve"> agreed </w:t>
      </w:r>
      <w:r w:rsidR="00F625F3" w:rsidRPr="00380B24">
        <w:rPr>
          <w:rFonts w:cs="Times New Roman"/>
          <w:noProof/>
        </w:rPr>
        <w:t>that it is adequate to cover</w:t>
      </w:r>
      <w:r w:rsidRPr="00380B24">
        <w:rPr>
          <w:rFonts w:cs="Times New Roman"/>
          <w:noProof/>
        </w:rPr>
        <w:t xml:space="preserve"> ICT products</w:t>
      </w:r>
      <w:r w:rsidR="00F625F3" w:rsidRPr="00380B24">
        <w:rPr>
          <w:rFonts w:cs="Times New Roman"/>
          <w:noProof/>
        </w:rPr>
        <w:t>, processes</w:t>
      </w:r>
      <w:r w:rsidRPr="00380B24">
        <w:rPr>
          <w:rFonts w:cs="Times New Roman"/>
          <w:noProof/>
        </w:rPr>
        <w:t xml:space="preserve"> and services. </w:t>
      </w:r>
    </w:p>
    <w:p w14:paraId="40EBC8E2" w14:textId="003D9787" w:rsidR="00CC5AF8" w:rsidRPr="00380B24" w:rsidRDefault="78B2DE2D" w:rsidP="5EE4E8B7">
      <w:pPr>
        <w:spacing w:line="240" w:lineRule="auto"/>
        <w:jc w:val="both"/>
        <w:rPr>
          <w:rFonts w:cs="Times New Roman"/>
          <w:b/>
          <w:bCs/>
          <w:noProof/>
        </w:rPr>
      </w:pPr>
      <w:r w:rsidRPr="00380B24">
        <w:rPr>
          <w:rFonts w:cs="Times New Roman"/>
          <w:b/>
          <w:bCs/>
          <w:noProof/>
        </w:rPr>
        <w:t>Coherence</w:t>
      </w:r>
    </w:p>
    <w:p w14:paraId="18E9D545" w14:textId="7AA8060F" w:rsidR="002B7B63" w:rsidRPr="00380B24" w:rsidRDefault="002B7B63" w:rsidP="001C333D">
      <w:pPr>
        <w:spacing w:line="240" w:lineRule="auto"/>
        <w:jc w:val="both"/>
        <w:rPr>
          <w:rFonts w:cs="Times New Roman"/>
          <w:noProof/>
        </w:rPr>
      </w:pPr>
      <w:r w:rsidRPr="00380B24">
        <w:rPr>
          <w:rFonts w:cs="Times New Roman"/>
          <w:noProof/>
        </w:rPr>
        <w:t xml:space="preserve">The ECCF </w:t>
      </w:r>
      <w:r w:rsidR="00770A1F" w:rsidRPr="00380B24">
        <w:rPr>
          <w:rFonts w:cs="Times New Roman"/>
          <w:noProof/>
        </w:rPr>
        <w:t xml:space="preserve">has </w:t>
      </w:r>
      <w:r w:rsidRPr="00380B24">
        <w:rPr>
          <w:rFonts w:cs="Times New Roman"/>
          <w:noProof/>
        </w:rPr>
        <w:t xml:space="preserve">demonstrated coherence with </w:t>
      </w:r>
      <w:r w:rsidR="1CE41C09" w:rsidRPr="00380B24">
        <w:rPr>
          <w:rFonts w:cs="Times New Roman"/>
          <w:noProof/>
        </w:rPr>
        <w:t xml:space="preserve">existing </w:t>
      </w:r>
      <w:r w:rsidRPr="00380B24">
        <w:rPr>
          <w:rFonts w:cs="Times New Roman"/>
          <w:noProof/>
        </w:rPr>
        <w:t>cybersecurity legislation</w:t>
      </w:r>
      <w:r w:rsidR="003E4572" w:rsidRPr="00380B24">
        <w:rPr>
          <w:rFonts w:cs="Times New Roman"/>
          <w:noProof/>
        </w:rPr>
        <w:t xml:space="preserve"> and</w:t>
      </w:r>
      <w:r w:rsidRPr="00380B24">
        <w:rPr>
          <w:rFonts w:cs="Times New Roman"/>
          <w:noProof/>
        </w:rPr>
        <w:t xml:space="preserve"> its operation</w:t>
      </w:r>
      <w:r w:rsidR="081ED411" w:rsidRPr="00380B24">
        <w:rPr>
          <w:rFonts w:cs="Times New Roman"/>
          <w:noProof/>
        </w:rPr>
        <w:t>s</w:t>
      </w:r>
      <w:r w:rsidRPr="00380B24">
        <w:rPr>
          <w:rFonts w:cs="Times New Roman"/>
          <w:noProof/>
        </w:rPr>
        <w:t xml:space="preserve"> </w:t>
      </w:r>
      <w:r w:rsidR="1CE41C09" w:rsidRPr="00380B24">
        <w:rPr>
          <w:rFonts w:cs="Times New Roman"/>
          <w:noProof/>
        </w:rPr>
        <w:t xml:space="preserve">are expected </w:t>
      </w:r>
      <w:r w:rsidRPr="00380B24">
        <w:rPr>
          <w:rFonts w:cs="Times New Roman"/>
          <w:noProof/>
        </w:rPr>
        <w:t xml:space="preserve">to be influenced </w:t>
      </w:r>
      <w:r w:rsidR="007050D1" w:rsidRPr="00380B24">
        <w:rPr>
          <w:rFonts w:cs="Times New Roman"/>
          <w:noProof/>
        </w:rPr>
        <w:t>significantly</w:t>
      </w:r>
      <w:r w:rsidRPr="00380B24">
        <w:rPr>
          <w:rFonts w:cs="Times New Roman"/>
          <w:noProof/>
        </w:rPr>
        <w:t xml:space="preserve"> by the implementation of legislative measures such as the CRA,</w:t>
      </w:r>
      <w:r w:rsidR="009711A7" w:rsidRPr="00380B24">
        <w:rPr>
          <w:rFonts w:cs="Times New Roman"/>
          <w:noProof/>
        </w:rPr>
        <w:t xml:space="preserve"> the</w:t>
      </w:r>
      <w:r w:rsidRPr="00380B24">
        <w:rPr>
          <w:rFonts w:cs="Times New Roman"/>
          <w:noProof/>
        </w:rPr>
        <w:t xml:space="preserve"> E</w:t>
      </w:r>
      <w:r w:rsidR="00FF139B" w:rsidRPr="00380B24">
        <w:rPr>
          <w:rFonts w:cs="Times New Roman"/>
          <w:noProof/>
        </w:rPr>
        <w:t>uropean</w:t>
      </w:r>
      <w:r w:rsidRPr="00380B24">
        <w:rPr>
          <w:rFonts w:cs="Times New Roman"/>
          <w:noProof/>
        </w:rPr>
        <w:t xml:space="preserve"> Digital Identity </w:t>
      </w:r>
      <w:r w:rsidR="00FF139B" w:rsidRPr="00380B24">
        <w:rPr>
          <w:rFonts w:cs="Times New Roman"/>
          <w:noProof/>
        </w:rPr>
        <w:t>R</w:t>
      </w:r>
      <w:r w:rsidRPr="00380B24">
        <w:rPr>
          <w:rFonts w:cs="Times New Roman"/>
          <w:noProof/>
        </w:rPr>
        <w:t>egulation</w:t>
      </w:r>
      <w:r w:rsidR="003E4572" w:rsidRPr="00380B24">
        <w:rPr>
          <w:rFonts w:cs="Times New Roman"/>
          <w:noProof/>
        </w:rPr>
        <w:t xml:space="preserve"> and</w:t>
      </w:r>
      <w:r w:rsidR="009711A7" w:rsidRPr="00380B24">
        <w:rPr>
          <w:rFonts w:cs="Times New Roman"/>
          <w:noProof/>
        </w:rPr>
        <w:t xml:space="preserve"> the</w:t>
      </w:r>
      <w:r w:rsidRPr="00380B24">
        <w:rPr>
          <w:rFonts w:cs="Times New Roman"/>
          <w:noProof/>
        </w:rPr>
        <w:t xml:space="preserve"> NIS2 Directive</w:t>
      </w:r>
      <w:r w:rsidR="009711A7" w:rsidRPr="00380B24">
        <w:rPr>
          <w:rFonts w:cs="Times New Roman"/>
          <w:noProof/>
        </w:rPr>
        <w:t>, acco</w:t>
      </w:r>
      <w:r w:rsidR="007E1F69" w:rsidRPr="00380B24">
        <w:rPr>
          <w:rFonts w:cs="Times New Roman"/>
          <w:noProof/>
        </w:rPr>
        <w:t>rding to the survey</w:t>
      </w:r>
      <w:r w:rsidRPr="00380B24">
        <w:rPr>
          <w:rFonts w:cs="Times New Roman"/>
          <w:noProof/>
        </w:rPr>
        <w:t>. Some stakeholders expressed concern about the risk of potential overlaps between the CSA and the CRA</w:t>
      </w:r>
      <w:r w:rsidR="007E1F69" w:rsidRPr="00380B24">
        <w:rPr>
          <w:rFonts w:cs="Times New Roman"/>
          <w:noProof/>
        </w:rPr>
        <w:t>; this shows</w:t>
      </w:r>
      <w:r w:rsidR="56C5B469" w:rsidRPr="00380B24">
        <w:rPr>
          <w:rFonts w:cs="Times New Roman"/>
          <w:noProof/>
        </w:rPr>
        <w:t xml:space="preserve"> </w:t>
      </w:r>
      <w:r w:rsidR="46ACB5EC" w:rsidRPr="00380B24">
        <w:rPr>
          <w:rFonts w:cs="Times New Roman"/>
          <w:noProof/>
        </w:rPr>
        <w:t xml:space="preserve">that real-world integration </w:t>
      </w:r>
      <w:r w:rsidR="009F20FF" w:rsidRPr="00380B24">
        <w:rPr>
          <w:rFonts w:cs="Times New Roman"/>
          <w:noProof/>
        </w:rPr>
        <w:t xml:space="preserve">will be </w:t>
      </w:r>
      <w:r w:rsidR="028862D6" w:rsidRPr="00380B24">
        <w:rPr>
          <w:rFonts w:cs="Times New Roman"/>
          <w:noProof/>
        </w:rPr>
        <w:t>a challenge and will require oversight</w:t>
      </w:r>
      <w:r w:rsidRPr="00380B24">
        <w:rPr>
          <w:rFonts w:cs="Times New Roman"/>
          <w:noProof/>
        </w:rPr>
        <w:t>.</w:t>
      </w:r>
    </w:p>
    <w:p w14:paraId="7A908845" w14:textId="20AC032B" w:rsidR="002B7B63" w:rsidRPr="00380B24" w:rsidRDefault="002B7B63" w:rsidP="001C333D">
      <w:pPr>
        <w:spacing w:line="240" w:lineRule="auto"/>
        <w:jc w:val="both"/>
        <w:rPr>
          <w:rFonts w:cs="Times New Roman"/>
          <w:noProof/>
        </w:rPr>
      </w:pPr>
      <w:r w:rsidRPr="00380B24">
        <w:rPr>
          <w:rFonts w:cs="Times New Roman"/>
          <w:noProof/>
        </w:rPr>
        <w:t xml:space="preserve">Ensuring the CSA’s </w:t>
      </w:r>
      <w:r w:rsidR="007050D1" w:rsidRPr="00380B24">
        <w:rPr>
          <w:rFonts w:cs="Times New Roman"/>
          <w:noProof/>
        </w:rPr>
        <w:t xml:space="preserve">consistency </w:t>
      </w:r>
      <w:r w:rsidRPr="00380B24">
        <w:rPr>
          <w:rFonts w:cs="Times New Roman"/>
          <w:noProof/>
        </w:rPr>
        <w:t>with other EU policy and legislative measures, both cybersecurity-related (</w:t>
      </w:r>
      <w:r w:rsidR="00A12133" w:rsidRPr="00380B24">
        <w:rPr>
          <w:rFonts w:cs="Times New Roman"/>
          <w:noProof/>
        </w:rPr>
        <w:t>e.g.</w:t>
      </w:r>
      <w:r w:rsidRPr="00380B24">
        <w:rPr>
          <w:rFonts w:cs="Times New Roman"/>
          <w:noProof/>
        </w:rPr>
        <w:t xml:space="preserve"> </w:t>
      </w:r>
      <w:r w:rsidR="00C24DF4" w:rsidRPr="00380B24">
        <w:rPr>
          <w:rFonts w:cs="Times New Roman"/>
          <w:noProof/>
        </w:rPr>
        <w:t xml:space="preserve">the </w:t>
      </w:r>
      <w:r w:rsidRPr="00380B24">
        <w:rPr>
          <w:rFonts w:cs="Times New Roman"/>
          <w:noProof/>
        </w:rPr>
        <w:t>NIS2 Directive</w:t>
      </w:r>
      <w:r w:rsidR="00C24DF4" w:rsidRPr="00380B24">
        <w:rPr>
          <w:rFonts w:cs="Times New Roman"/>
          <w:noProof/>
        </w:rPr>
        <w:t xml:space="preserve"> and the</w:t>
      </w:r>
      <w:r w:rsidRPr="00380B24">
        <w:rPr>
          <w:rFonts w:cs="Times New Roman"/>
          <w:noProof/>
        </w:rPr>
        <w:t xml:space="preserve"> CRA) and sectoral (</w:t>
      </w:r>
      <w:r w:rsidR="00A12133" w:rsidRPr="00380B24">
        <w:rPr>
          <w:rFonts w:cs="Times New Roman"/>
          <w:noProof/>
        </w:rPr>
        <w:t>e.g.</w:t>
      </w:r>
      <w:r w:rsidR="00C24DF4" w:rsidRPr="00380B24">
        <w:rPr>
          <w:rFonts w:cs="Times New Roman"/>
          <w:noProof/>
        </w:rPr>
        <w:t xml:space="preserve"> the</w:t>
      </w:r>
      <w:r w:rsidRPr="00380B24">
        <w:rPr>
          <w:rFonts w:cs="Times New Roman"/>
          <w:noProof/>
        </w:rPr>
        <w:t xml:space="preserve"> European Digital Identity </w:t>
      </w:r>
      <w:r w:rsidR="00C24DF4" w:rsidRPr="00380B24">
        <w:rPr>
          <w:rFonts w:cs="Times New Roman"/>
          <w:noProof/>
        </w:rPr>
        <w:t>R</w:t>
      </w:r>
      <w:r w:rsidRPr="00380B24">
        <w:rPr>
          <w:rFonts w:cs="Times New Roman"/>
          <w:noProof/>
        </w:rPr>
        <w:t xml:space="preserve">egulation), is essential for facilitating compliance and ensuring successful implementation of the ECCF. According to the survey, </w:t>
      </w:r>
      <w:r w:rsidR="409E0226" w:rsidRPr="00380B24">
        <w:rPr>
          <w:rFonts w:cs="Times New Roman"/>
          <w:noProof/>
        </w:rPr>
        <w:t>83</w:t>
      </w:r>
      <w:r w:rsidR="00F3375E" w:rsidRPr="00380B24">
        <w:rPr>
          <w:rFonts w:cs="Times New Roman"/>
          <w:noProof/>
        </w:rPr>
        <w:t>%</w:t>
      </w:r>
      <w:r w:rsidRPr="00380B24">
        <w:rPr>
          <w:rFonts w:cs="Times New Roman"/>
          <w:noProof/>
        </w:rPr>
        <w:t xml:space="preserve"> of stakeholders found the framework to be coherent with </w:t>
      </w:r>
      <w:r w:rsidR="5BBA915D" w:rsidRPr="00380B24">
        <w:rPr>
          <w:rFonts w:cs="Times New Roman"/>
          <w:noProof/>
        </w:rPr>
        <w:t xml:space="preserve">existing </w:t>
      </w:r>
      <w:r w:rsidRPr="00380B24">
        <w:rPr>
          <w:rFonts w:cs="Times New Roman"/>
          <w:noProof/>
        </w:rPr>
        <w:t>instruments in the EU regulatory framework, with 55</w:t>
      </w:r>
      <w:r w:rsidR="00F3375E" w:rsidRPr="00380B24">
        <w:rPr>
          <w:rFonts w:cs="Times New Roman"/>
          <w:noProof/>
        </w:rPr>
        <w:t>%</w:t>
      </w:r>
      <w:r w:rsidRPr="00380B24">
        <w:rPr>
          <w:rFonts w:cs="Times New Roman"/>
          <w:noProof/>
        </w:rPr>
        <w:t xml:space="preserve"> answering </w:t>
      </w:r>
      <w:r w:rsidR="00A12133" w:rsidRPr="00380B24">
        <w:rPr>
          <w:rFonts w:cs="Times New Roman"/>
          <w:noProof/>
        </w:rPr>
        <w:t>‘</w:t>
      </w:r>
      <w:r w:rsidRPr="00380B24">
        <w:rPr>
          <w:rFonts w:cs="Times New Roman"/>
          <w:noProof/>
        </w:rPr>
        <w:t>fairly coherent,</w:t>
      </w:r>
      <w:r w:rsidR="00A12133" w:rsidRPr="00380B24">
        <w:rPr>
          <w:rFonts w:cs="Times New Roman"/>
          <w:noProof/>
        </w:rPr>
        <w:t>’</w:t>
      </w:r>
      <w:r w:rsidRPr="00380B24">
        <w:rPr>
          <w:rFonts w:cs="Times New Roman"/>
          <w:noProof/>
        </w:rPr>
        <w:t xml:space="preserve"> 23</w:t>
      </w:r>
      <w:r w:rsidR="00F3375E" w:rsidRPr="00380B24">
        <w:rPr>
          <w:rFonts w:cs="Times New Roman"/>
          <w:noProof/>
        </w:rPr>
        <w:t>%</w:t>
      </w:r>
      <w:r w:rsidRPr="00380B24">
        <w:rPr>
          <w:rFonts w:cs="Times New Roman"/>
          <w:noProof/>
        </w:rPr>
        <w:t xml:space="preserve"> </w:t>
      </w:r>
      <w:r w:rsidR="00A12133" w:rsidRPr="00380B24">
        <w:rPr>
          <w:rFonts w:cs="Times New Roman"/>
          <w:noProof/>
        </w:rPr>
        <w:t>‘</w:t>
      </w:r>
      <w:r w:rsidRPr="00380B24">
        <w:rPr>
          <w:rFonts w:cs="Times New Roman"/>
          <w:noProof/>
        </w:rPr>
        <w:t>very coherent,</w:t>
      </w:r>
      <w:r w:rsidR="00A12133" w:rsidRPr="00380B24">
        <w:rPr>
          <w:rFonts w:cs="Times New Roman"/>
          <w:noProof/>
        </w:rPr>
        <w:t>’</w:t>
      </w:r>
      <w:r w:rsidRPr="00380B24">
        <w:rPr>
          <w:rFonts w:cs="Times New Roman"/>
          <w:noProof/>
        </w:rPr>
        <w:t xml:space="preserve"> and 5</w:t>
      </w:r>
      <w:r w:rsidR="00F3375E" w:rsidRPr="00380B24">
        <w:rPr>
          <w:rFonts w:cs="Times New Roman"/>
          <w:noProof/>
        </w:rPr>
        <w:t>%</w:t>
      </w:r>
      <w:r w:rsidRPr="00380B24">
        <w:rPr>
          <w:rFonts w:cs="Times New Roman"/>
          <w:noProof/>
        </w:rPr>
        <w:t xml:space="preserve"> </w:t>
      </w:r>
      <w:r w:rsidR="00A12133" w:rsidRPr="00380B24">
        <w:rPr>
          <w:rFonts w:cs="Times New Roman"/>
          <w:noProof/>
        </w:rPr>
        <w:t>‘</w:t>
      </w:r>
      <w:r w:rsidRPr="00380B24">
        <w:rPr>
          <w:rFonts w:cs="Times New Roman"/>
          <w:noProof/>
        </w:rPr>
        <w:t>perfectly coherent.</w:t>
      </w:r>
      <w:r w:rsidR="00A12133" w:rsidRPr="00380B24">
        <w:rPr>
          <w:rFonts w:cs="Times New Roman"/>
          <w:noProof/>
        </w:rPr>
        <w:t>’</w:t>
      </w:r>
      <w:r w:rsidRPr="00380B24">
        <w:rPr>
          <w:rFonts w:cs="Times New Roman"/>
          <w:noProof/>
        </w:rPr>
        <w:t xml:space="preserve"> </w:t>
      </w:r>
    </w:p>
    <w:p w14:paraId="4EE06886" w14:textId="0D8171F3" w:rsidR="002B7B63" w:rsidRPr="00380B24" w:rsidRDefault="002B7B63" w:rsidP="5EE4E8B7">
      <w:pPr>
        <w:spacing w:before="240" w:line="240" w:lineRule="auto"/>
        <w:jc w:val="both"/>
        <w:rPr>
          <w:rFonts w:cs="Times New Roman"/>
          <w:noProof/>
        </w:rPr>
      </w:pPr>
      <w:r w:rsidRPr="00380B24">
        <w:rPr>
          <w:rFonts w:cs="Times New Roman"/>
          <w:noProof/>
        </w:rPr>
        <w:t>A broad majority</w:t>
      </w:r>
      <w:r w:rsidR="00334B5D" w:rsidRPr="00380B24">
        <w:rPr>
          <w:rFonts w:cs="Times New Roman"/>
          <w:noProof/>
        </w:rPr>
        <w:t xml:space="preserve"> –</w:t>
      </w:r>
      <w:r w:rsidRPr="00380B24">
        <w:rPr>
          <w:rFonts w:cs="Times New Roman"/>
          <w:noProof/>
        </w:rPr>
        <w:t xml:space="preserve"> 72</w:t>
      </w:r>
      <w:r w:rsidR="00F3375E" w:rsidRPr="00380B24">
        <w:rPr>
          <w:rFonts w:cs="Times New Roman"/>
          <w:noProof/>
        </w:rPr>
        <w:t>%</w:t>
      </w:r>
      <w:r w:rsidRPr="00380B24">
        <w:rPr>
          <w:rFonts w:cs="Times New Roman"/>
          <w:noProof/>
        </w:rPr>
        <w:t xml:space="preserve"> of survey respondents</w:t>
      </w:r>
      <w:r w:rsidR="00334B5D" w:rsidRPr="00380B24">
        <w:rPr>
          <w:rFonts w:cs="Times New Roman"/>
          <w:noProof/>
        </w:rPr>
        <w:t xml:space="preserve"> –</w:t>
      </w:r>
      <w:r w:rsidRPr="00380B24">
        <w:rPr>
          <w:rFonts w:cs="Times New Roman"/>
          <w:noProof/>
        </w:rPr>
        <w:t xml:space="preserve"> agreed that the</w:t>
      </w:r>
      <w:r w:rsidR="00EA07A4" w:rsidRPr="00380B24">
        <w:rPr>
          <w:rFonts w:cs="Times New Roman"/>
          <w:noProof/>
        </w:rPr>
        <w:t xml:space="preserve"> then-</w:t>
      </w:r>
      <w:r w:rsidR="003B532C" w:rsidRPr="00380B24">
        <w:rPr>
          <w:rFonts w:cs="Times New Roman"/>
          <w:noProof/>
        </w:rPr>
        <w:t>planned</w:t>
      </w:r>
      <w:r w:rsidRPr="00380B24">
        <w:rPr>
          <w:rFonts w:cs="Times New Roman"/>
          <w:noProof/>
        </w:rPr>
        <w:t xml:space="preserve"> adoption of the CRA would have a </w:t>
      </w:r>
      <w:r w:rsidR="003B532C" w:rsidRPr="00380B24">
        <w:rPr>
          <w:rFonts w:cs="Times New Roman"/>
          <w:noProof/>
        </w:rPr>
        <w:t xml:space="preserve">significant </w:t>
      </w:r>
      <w:r w:rsidRPr="00380B24">
        <w:rPr>
          <w:rFonts w:cs="Times New Roman"/>
          <w:noProof/>
        </w:rPr>
        <w:t>effect on the ECCF. The CRA is expected to introduce mandatory conformity assessment of cybersecurity requirements</w:t>
      </w:r>
      <w:r w:rsidR="009F65A4" w:rsidRPr="00380B24">
        <w:rPr>
          <w:rFonts w:cs="Times New Roman"/>
          <w:noProof/>
        </w:rPr>
        <w:t>;</w:t>
      </w:r>
      <w:r w:rsidR="003E4572" w:rsidRPr="00380B24">
        <w:rPr>
          <w:rFonts w:cs="Times New Roman"/>
          <w:noProof/>
        </w:rPr>
        <w:t xml:space="preserve"> </w:t>
      </w:r>
      <w:r w:rsidRPr="00380B24">
        <w:rPr>
          <w:rFonts w:cs="Times New Roman"/>
          <w:noProof/>
        </w:rPr>
        <w:t xml:space="preserve">existing certificates under an EU scheme may </w:t>
      </w:r>
      <w:r w:rsidR="004304BD" w:rsidRPr="00380B24">
        <w:rPr>
          <w:rFonts w:cs="Times New Roman"/>
          <w:noProof/>
        </w:rPr>
        <w:t xml:space="preserve">offer a </w:t>
      </w:r>
      <w:r w:rsidRPr="00380B24">
        <w:rPr>
          <w:rFonts w:cs="Times New Roman"/>
          <w:noProof/>
        </w:rPr>
        <w:t xml:space="preserve">presumption of conformity. While the CSA and CRA legal texts seemed fairly coherent, Member States stressed that it will be </w:t>
      </w:r>
      <w:r w:rsidR="003C1C46" w:rsidRPr="00380B24">
        <w:rPr>
          <w:rFonts w:cs="Times New Roman"/>
          <w:noProof/>
        </w:rPr>
        <w:t xml:space="preserve">important </w:t>
      </w:r>
      <w:r w:rsidRPr="00380B24">
        <w:rPr>
          <w:rFonts w:cs="Times New Roman"/>
          <w:noProof/>
        </w:rPr>
        <w:t xml:space="preserve">to ensure a </w:t>
      </w:r>
      <w:r w:rsidR="00B22BAE" w:rsidRPr="00380B24">
        <w:rPr>
          <w:rFonts w:cs="Times New Roman"/>
          <w:noProof/>
        </w:rPr>
        <w:t xml:space="preserve">consistent </w:t>
      </w:r>
      <w:r w:rsidRPr="00380B24">
        <w:rPr>
          <w:rFonts w:cs="Times New Roman"/>
          <w:noProof/>
        </w:rPr>
        <w:t xml:space="preserve">implementation of the two acts. </w:t>
      </w:r>
    </w:p>
    <w:p w14:paraId="60757582" w14:textId="417D440A" w:rsidR="000B5F1C" w:rsidRPr="00380B24" w:rsidRDefault="000B5F1C" w:rsidP="000B5F1C">
      <w:pPr>
        <w:pStyle w:val="Caption"/>
        <w:keepNext/>
        <w:jc w:val="both"/>
        <w:rPr>
          <w:noProof/>
        </w:rPr>
      </w:pPr>
      <w:bookmarkStart w:id="174" w:name="_Toc218702475"/>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14</w:t>
      </w:r>
      <w:r w:rsidRPr="00380B24">
        <w:rPr>
          <w:noProof/>
        </w:rPr>
        <w:fldChar w:fldCharType="end"/>
      </w:r>
      <w:r w:rsidRPr="00380B24">
        <w:rPr>
          <w:noProof/>
        </w:rPr>
        <w:t xml:space="preserve"> Impact of the CRA proposal on the ECCF</w:t>
      </w:r>
      <w:bookmarkEnd w:id="174"/>
    </w:p>
    <w:p w14:paraId="6D158990" w14:textId="77777777" w:rsidR="00E255D2" w:rsidRPr="00380B24" w:rsidRDefault="00E255D2" w:rsidP="001C333D">
      <w:pPr>
        <w:spacing w:after="0" w:line="240" w:lineRule="auto"/>
        <w:jc w:val="both"/>
        <w:rPr>
          <w:rFonts w:cs="Times New Roman"/>
          <w:noProof/>
          <w:lang w:eastAsia="ja-JP"/>
        </w:rPr>
      </w:pPr>
      <w:r w:rsidRPr="00380B24">
        <w:rPr>
          <w:rFonts w:cs="Times New Roman"/>
          <w:noProof/>
          <w:lang w:eastAsia="en-GB"/>
        </w:rPr>
        <w:drawing>
          <wp:inline distT="0" distB="0" distL="0" distR="0" wp14:anchorId="5B349498" wp14:editId="2336F870">
            <wp:extent cx="5472000" cy="1174750"/>
            <wp:effectExtent l="0" t="0" r="14605" b="6350"/>
            <wp:docPr id="2125510038" name="Chart 1">
              <a:extLst xmlns:a="http://schemas.openxmlformats.org/drawingml/2006/main">
                <a:ext uri="{FF2B5EF4-FFF2-40B4-BE49-F238E27FC236}">
                  <a16:creationId xmlns:a16="http://schemas.microsoft.com/office/drawing/2014/main" id="{3457EFED-A0BB-F3DB-B62C-D49F4059D95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6E4B5624" w14:textId="728ED187" w:rsidR="00E255D2" w:rsidRPr="00380B24" w:rsidRDefault="00E255D2" w:rsidP="00E255D2">
      <w:pPr>
        <w:pStyle w:val="Body"/>
        <w:spacing w:after="0"/>
        <w:rPr>
          <w:rStyle w:val="SourceChar"/>
          <w:rFonts w:ascii="Times New Roman" w:hAnsi="Times New Roman"/>
          <w:lang w:val="en-GB"/>
        </w:rPr>
      </w:pPr>
      <w:r w:rsidRPr="00380B24">
        <w:rPr>
          <w:rStyle w:val="SourceChar"/>
          <w:rFonts w:ascii="Times New Roman" w:hAnsi="Times New Roman"/>
          <w:lang w:val="en-GB"/>
        </w:rPr>
        <w:t xml:space="preserve">Source: </w:t>
      </w:r>
      <w:r w:rsidR="001C333D" w:rsidRPr="00380B24">
        <w:rPr>
          <w:rStyle w:val="SourceChar"/>
          <w:rFonts w:ascii="Times New Roman" w:hAnsi="Times New Roman"/>
          <w:lang w:val="en-GB"/>
        </w:rPr>
        <w:t>PPMI, Intellera Consulting and PwC (2024). Study to support the evaluation of the European Union Agency for Cybersecurity (ENISA) and the European Cybersecurity Certification Framework – Final Report</w:t>
      </w:r>
      <w:r w:rsidR="00614847" w:rsidRPr="00380B24">
        <w:rPr>
          <w:rStyle w:val="SourceChar"/>
          <w:rFonts w:ascii="Times New Roman" w:hAnsi="Times New Roman"/>
          <w:lang w:val="en-GB"/>
        </w:rPr>
        <w:t>. S</w:t>
      </w:r>
      <w:r w:rsidRPr="00380B24">
        <w:rPr>
          <w:rStyle w:val="SourceChar"/>
          <w:rFonts w:ascii="Times New Roman" w:hAnsi="Times New Roman"/>
          <w:lang w:val="en-GB"/>
        </w:rPr>
        <w:t xml:space="preserve">urvey of stakeholders, question 63: </w:t>
      </w:r>
      <w:r w:rsidR="00A12133" w:rsidRPr="00380B24">
        <w:rPr>
          <w:rStyle w:val="SourceChar"/>
          <w:rFonts w:ascii="Times New Roman" w:hAnsi="Times New Roman"/>
          <w:lang w:val="en-GB"/>
        </w:rPr>
        <w:t>‘</w:t>
      </w:r>
      <w:r w:rsidRPr="00380B24">
        <w:rPr>
          <w:rStyle w:val="SourceChar"/>
          <w:rFonts w:ascii="Times New Roman" w:hAnsi="Times New Roman"/>
          <w:lang w:val="en-GB"/>
        </w:rPr>
        <w:t>In your view, to what extent will the impact of the ECCF increase because of the adoption of the proposed Cyber Resilience Act (CRA)?</w:t>
      </w:r>
      <w:r w:rsidR="0017356C" w:rsidRPr="00380B24">
        <w:rPr>
          <w:rStyle w:val="SourceChar"/>
          <w:rFonts w:ascii="Times New Roman" w:hAnsi="Times New Roman"/>
          <w:lang w:val="en-GB"/>
        </w:rPr>
        <w:t>'</w:t>
      </w:r>
    </w:p>
    <w:p w14:paraId="0C7EBCD4" w14:textId="797E3442" w:rsidR="002B7B63" w:rsidRPr="00380B24" w:rsidRDefault="002B7B63" w:rsidP="00F954DA">
      <w:pPr>
        <w:spacing w:before="240" w:line="240" w:lineRule="auto"/>
        <w:jc w:val="both"/>
        <w:rPr>
          <w:rFonts w:cs="Times New Roman"/>
          <w:noProof/>
        </w:rPr>
      </w:pPr>
      <w:r w:rsidRPr="00380B24">
        <w:rPr>
          <w:rFonts w:cs="Times New Roman"/>
          <w:noProof/>
        </w:rPr>
        <w:t xml:space="preserve">Despite </w:t>
      </w:r>
      <w:r w:rsidR="006D2CC9" w:rsidRPr="00380B24">
        <w:rPr>
          <w:rFonts w:cs="Times New Roman"/>
          <w:noProof/>
        </w:rPr>
        <w:t xml:space="preserve">recognising </w:t>
      </w:r>
      <w:r w:rsidRPr="00380B24">
        <w:rPr>
          <w:rFonts w:cs="Times New Roman"/>
          <w:noProof/>
        </w:rPr>
        <w:t>the overall coherence</w:t>
      </w:r>
      <w:r w:rsidR="00307E60" w:rsidRPr="00380B24">
        <w:rPr>
          <w:rFonts w:cs="Times New Roman"/>
          <w:noProof/>
        </w:rPr>
        <w:t>,</w:t>
      </w:r>
      <w:r w:rsidR="00F06FDE" w:rsidRPr="00380B24">
        <w:rPr>
          <w:rFonts w:cs="Times New Roman"/>
          <w:noProof/>
        </w:rPr>
        <w:t xml:space="preserve"> </w:t>
      </w:r>
      <w:r w:rsidR="0CD2F91D" w:rsidRPr="00380B24">
        <w:rPr>
          <w:rFonts w:cs="Times New Roman"/>
          <w:noProof/>
        </w:rPr>
        <w:t>m</w:t>
      </w:r>
      <w:r w:rsidR="31D3FC63" w:rsidRPr="00380B24">
        <w:rPr>
          <w:rFonts w:cs="Times New Roman"/>
          <w:noProof/>
        </w:rPr>
        <w:t xml:space="preserve">ore than half of respondents </w:t>
      </w:r>
      <w:r w:rsidR="00B30B90" w:rsidRPr="00380B24">
        <w:rPr>
          <w:rFonts w:cs="Times New Roman"/>
          <w:noProof/>
        </w:rPr>
        <w:t xml:space="preserve">(54%) </w:t>
      </w:r>
      <w:r w:rsidR="31D3FC63" w:rsidRPr="00380B24">
        <w:rPr>
          <w:rFonts w:cs="Times New Roman"/>
          <w:noProof/>
        </w:rPr>
        <w:t>identified overlaps between the ECCF and other EU initiatives.</w:t>
      </w:r>
      <w:r w:rsidRPr="00380B24">
        <w:rPr>
          <w:rFonts w:cs="Times New Roman"/>
          <w:noProof/>
        </w:rPr>
        <w:t xml:space="preserve"> Stakeholder contributions indicated that this concern stemmed from a potential overlap with the CRA, which could result in </w:t>
      </w:r>
      <w:r w:rsidR="00B65738" w:rsidRPr="00380B24">
        <w:rPr>
          <w:rFonts w:cs="Times New Roman"/>
          <w:noProof/>
        </w:rPr>
        <w:t xml:space="preserve">a </w:t>
      </w:r>
      <w:r w:rsidRPr="00380B24">
        <w:rPr>
          <w:rFonts w:cs="Times New Roman"/>
          <w:noProof/>
        </w:rPr>
        <w:t>duplication of efforts</w:t>
      </w:r>
      <w:r w:rsidR="1A917837" w:rsidRPr="00380B24">
        <w:rPr>
          <w:rFonts w:cs="Times New Roman"/>
          <w:noProof/>
        </w:rPr>
        <w:t xml:space="preserve"> and inconsistent requirements</w:t>
      </w:r>
      <w:r w:rsidRPr="00380B24">
        <w:rPr>
          <w:rFonts w:cs="Times New Roman"/>
          <w:noProof/>
        </w:rPr>
        <w:t xml:space="preserve">. Member States also reported a risk of </w:t>
      </w:r>
      <w:r w:rsidR="2826F25A" w:rsidRPr="00380B24">
        <w:rPr>
          <w:rFonts w:cs="Times New Roman"/>
          <w:noProof/>
        </w:rPr>
        <w:t>overlap</w:t>
      </w:r>
      <w:r w:rsidR="008D7AE2" w:rsidRPr="00380B24">
        <w:rPr>
          <w:rFonts w:cs="Times New Roman"/>
          <w:noProof/>
        </w:rPr>
        <w:t>s</w:t>
      </w:r>
      <w:r w:rsidR="2826F25A" w:rsidRPr="00380B24">
        <w:rPr>
          <w:rFonts w:cs="Times New Roman"/>
          <w:noProof/>
        </w:rPr>
        <w:t xml:space="preserve"> and</w:t>
      </w:r>
      <w:r w:rsidRPr="00380B24">
        <w:rPr>
          <w:rFonts w:cs="Times New Roman"/>
          <w:noProof/>
        </w:rPr>
        <w:t xml:space="preserve"> </w:t>
      </w:r>
      <w:r w:rsidR="008D7AE2" w:rsidRPr="00380B24">
        <w:rPr>
          <w:rFonts w:cs="Times New Roman"/>
          <w:noProof/>
        </w:rPr>
        <w:t xml:space="preserve">noted </w:t>
      </w:r>
      <w:r w:rsidRPr="00380B24">
        <w:rPr>
          <w:rFonts w:cs="Times New Roman"/>
          <w:noProof/>
        </w:rPr>
        <w:t xml:space="preserve">the challenges </w:t>
      </w:r>
      <w:r w:rsidR="008D7AE2" w:rsidRPr="00380B24">
        <w:rPr>
          <w:rFonts w:cs="Times New Roman"/>
          <w:noProof/>
        </w:rPr>
        <w:t xml:space="preserve">involved in </w:t>
      </w:r>
      <w:r w:rsidRPr="00380B24">
        <w:rPr>
          <w:rFonts w:cs="Times New Roman"/>
          <w:noProof/>
        </w:rPr>
        <w:t xml:space="preserve">aligning the ECCF with </w:t>
      </w:r>
      <w:r w:rsidR="69F3F921" w:rsidRPr="00380B24">
        <w:rPr>
          <w:rFonts w:cs="Times New Roman"/>
          <w:noProof/>
        </w:rPr>
        <w:t xml:space="preserve">international and European </w:t>
      </w:r>
      <w:r w:rsidRPr="00380B24">
        <w:rPr>
          <w:rFonts w:cs="Times New Roman"/>
          <w:noProof/>
        </w:rPr>
        <w:t xml:space="preserve">standardisation processes. They emphasised the need to establish a communication channel with international </w:t>
      </w:r>
      <w:r w:rsidR="0CCDA8A9" w:rsidRPr="00380B24">
        <w:rPr>
          <w:rFonts w:cs="Times New Roman"/>
          <w:noProof/>
        </w:rPr>
        <w:t xml:space="preserve">standardisation </w:t>
      </w:r>
      <w:r w:rsidRPr="00380B24">
        <w:rPr>
          <w:rFonts w:cs="Times New Roman"/>
          <w:noProof/>
        </w:rPr>
        <w:t xml:space="preserve">organisations to leverage existing European or international standards and prevent inconsistencies between standards developed at the EU and international levels. </w:t>
      </w:r>
    </w:p>
    <w:p w14:paraId="209F45F5" w14:textId="06F5BC62" w:rsidR="002B7B63" w:rsidRPr="00380B24" w:rsidRDefault="002B7B63" w:rsidP="001C333D">
      <w:pPr>
        <w:spacing w:line="240" w:lineRule="auto"/>
        <w:jc w:val="both"/>
        <w:rPr>
          <w:rFonts w:cs="Times New Roman"/>
          <w:noProof/>
        </w:rPr>
      </w:pPr>
      <w:r w:rsidRPr="00380B24">
        <w:rPr>
          <w:rFonts w:cs="Times New Roman"/>
          <w:noProof/>
        </w:rPr>
        <w:t xml:space="preserve">In summary, </w:t>
      </w:r>
      <w:r w:rsidR="452647D6" w:rsidRPr="00380B24">
        <w:rPr>
          <w:rFonts w:cs="Times New Roman"/>
          <w:noProof/>
        </w:rPr>
        <w:t xml:space="preserve">stakeholders found </w:t>
      </w:r>
      <w:r w:rsidRPr="00380B24">
        <w:rPr>
          <w:rFonts w:cs="Times New Roman"/>
          <w:noProof/>
        </w:rPr>
        <w:t xml:space="preserve">the ECCF </w:t>
      </w:r>
      <w:r w:rsidR="452647D6" w:rsidRPr="00380B24">
        <w:rPr>
          <w:rFonts w:cs="Times New Roman"/>
          <w:noProof/>
        </w:rPr>
        <w:t>to be</w:t>
      </w:r>
      <w:r w:rsidRPr="00380B24">
        <w:rPr>
          <w:rFonts w:cs="Times New Roman"/>
          <w:noProof/>
        </w:rPr>
        <w:t xml:space="preserve"> largely </w:t>
      </w:r>
      <w:r w:rsidR="00BB5E5F" w:rsidRPr="00380B24">
        <w:rPr>
          <w:rFonts w:cs="Times New Roman"/>
          <w:noProof/>
        </w:rPr>
        <w:t xml:space="preserve">consistent </w:t>
      </w:r>
      <w:r w:rsidRPr="00380B24">
        <w:rPr>
          <w:rFonts w:cs="Times New Roman"/>
          <w:noProof/>
        </w:rPr>
        <w:t xml:space="preserve">with </w:t>
      </w:r>
      <w:r w:rsidR="00BB5E5F" w:rsidRPr="00380B24">
        <w:rPr>
          <w:rFonts w:cs="Times New Roman"/>
          <w:noProof/>
        </w:rPr>
        <w:t xml:space="preserve">the </w:t>
      </w:r>
      <w:r w:rsidR="452647D6" w:rsidRPr="00380B24">
        <w:rPr>
          <w:rFonts w:cs="Times New Roman"/>
          <w:noProof/>
        </w:rPr>
        <w:t>existing</w:t>
      </w:r>
      <w:r w:rsidR="6CFB9FC0" w:rsidRPr="00380B24">
        <w:rPr>
          <w:rFonts w:cs="Times New Roman"/>
          <w:noProof/>
        </w:rPr>
        <w:t xml:space="preserve"> </w:t>
      </w:r>
      <w:r w:rsidRPr="00380B24">
        <w:rPr>
          <w:rFonts w:cs="Times New Roman"/>
          <w:noProof/>
        </w:rPr>
        <w:t xml:space="preserve">EU regulatory framework, but </w:t>
      </w:r>
      <w:r w:rsidR="452647D6" w:rsidRPr="00380B24">
        <w:rPr>
          <w:rFonts w:cs="Times New Roman"/>
          <w:noProof/>
        </w:rPr>
        <w:t>also</w:t>
      </w:r>
      <w:r w:rsidRPr="00380B24">
        <w:rPr>
          <w:rFonts w:cs="Times New Roman"/>
          <w:noProof/>
        </w:rPr>
        <w:t xml:space="preserve"> highlighted the importance of ensuring </w:t>
      </w:r>
      <w:r w:rsidR="452647D6" w:rsidRPr="00380B24">
        <w:rPr>
          <w:rFonts w:cs="Times New Roman"/>
          <w:noProof/>
        </w:rPr>
        <w:t xml:space="preserve">consistent </w:t>
      </w:r>
      <w:r w:rsidRPr="00380B24">
        <w:rPr>
          <w:rFonts w:cs="Times New Roman"/>
          <w:noProof/>
        </w:rPr>
        <w:t xml:space="preserve">alignment with </w:t>
      </w:r>
      <w:r w:rsidR="00BB5E5F" w:rsidRPr="00380B24">
        <w:rPr>
          <w:rFonts w:cs="Times New Roman"/>
          <w:noProof/>
        </w:rPr>
        <w:t>forth</w:t>
      </w:r>
      <w:r w:rsidRPr="00380B24">
        <w:rPr>
          <w:rFonts w:cs="Times New Roman"/>
          <w:noProof/>
        </w:rPr>
        <w:t>coming legislation and avoiding overlaps with other initiatives. Continued attention to terminology and standardisation processes will be necessary to maintain coherence as the framework evolves.</w:t>
      </w:r>
    </w:p>
    <w:p w14:paraId="5859EBD0" w14:textId="77777777" w:rsidR="00CC5AF8" w:rsidRPr="00380B24" w:rsidRDefault="00CC5AF8" w:rsidP="00F954DA">
      <w:pPr>
        <w:keepNext/>
        <w:spacing w:line="240" w:lineRule="auto"/>
        <w:jc w:val="both"/>
        <w:rPr>
          <w:rFonts w:cs="Times New Roman"/>
          <w:b/>
          <w:noProof/>
        </w:rPr>
      </w:pPr>
      <w:r w:rsidRPr="00380B24">
        <w:rPr>
          <w:rFonts w:cs="Times New Roman"/>
          <w:b/>
          <w:noProof/>
        </w:rPr>
        <w:t>EU Added Value</w:t>
      </w:r>
    </w:p>
    <w:p w14:paraId="380FE828" w14:textId="1C48AFFB" w:rsidR="002C47EC" w:rsidRPr="00380B24" w:rsidRDefault="63865D45" w:rsidP="001C333D">
      <w:pPr>
        <w:spacing w:line="240" w:lineRule="auto"/>
        <w:jc w:val="both"/>
        <w:rPr>
          <w:rFonts w:cs="Times New Roman"/>
          <w:noProof/>
          <w:szCs w:val="24"/>
        </w:rPr>
      </w:pPr>
      <w:r w:rsidRPr="00380B24">
        <w:rPr>
          <w:rFonts w:cs="Times New Roman"/>
          <w:noProof/>
        </w:rPr>
        <w:t xml:space="preserve">Stakeholders broadly agreed that the ECCF brings clear EU added value compared to what could have been achieved by Member States alone. The framework’s harmonised approach to cybersecurity certification across all Member States provides a common EU baseline </w:t>
      </w:r>
      <w:r w:rsidR="00615E48" w:rsidRPr="00380B24">
        <w:rPr>
          <w:rFonts w:cs="Times New Roman"/>
          <w:noProof/>
        </w:rPr>
        <w:t xml:space="preserve">of </w:t>
      </w:r>
      <w:r w:rsidRPr="00380B24">
        <w:rPr>
          <w:rFonts w:cs="Times New Roman"/>
          <w:noProof/>
        </w:rPr>
        <w:t>security requirements for digital products, processes</w:t>
      </w:r>
      <w:r w:rsidR="003E4572" w:rsidRPr="00380B24">
        <w:rPr>
          <w:rFonts w:cs="Times New Roman"/>
          <w:noProof/>
        </w:rPr>
        <w:t xml:space="preserve"> and</w:t>
      </w:r>
      <w:r w:rsidRPr="00380B24">
        <w:rPr>
          <w:rFonts w:cs="Times New Roman"/>
          <w:noProof/>
        </w:rPr>
        <w:t xml:space="preserve"> services within the EU single market. This builds trust among consumers and businesses and promotes cross-border cooperation. Most stakeholders recognised the added value of the ECCF in achieving a more secure, transparent</w:t>
      </w:r>
      <w:r w:rsidR="003E4572" w:rsidRPr="00380B24">
        <w:rPr>
          <w:rFonts w:cs="Times New Roman"/>
          <w:noProof/>
        </w:rPr>
        <w:t xml:space="preserve"> and</w:t>
      </w:r>
      <w:r w:rsidRPr="00380B24">
        <w:rPr>
          <w:rFonts w:cs="Times New Roman"/>
          <w:noProof/>
        </w:rPr>
        <w:t xml:space="preserve"> cohesive internal market for ICT products, services</w:t>
      </w:r>
      <w:r w:rsidR="003E4572" w:rsidRPr="00380B24">
        <w:rPr>
          <w:rFonts w:cs="Times New Roman"/>
          <w:noProof/>
        </w:rPr>
        <w:t xml:space="preserve"> and</w:t>
      </w:r>
      <w:r w:rsidRPr="00380B24">
        <w:rPr>
          <w:rFonts w:cs="Times New Roman"/>
          <w:noProof/>
        </w:rPr>
        <w:t xml:space="preserve"> </w:t>
      </w:r>
      <w:r w:rsidRPr="00380B24">
        <w:rPr>
          <w:rFonts w:cs="Times New Roman"/>
          <w:noProof/>
          <w:szCs w:val="24"/>
        </w:rPr>
        <w:t>processes.</w:t>
      </w:r>
    </w:p>
    <w:p w14:paraId="6DDD8007" w14:textId="302DB48D" w:rsidR="007A1D59" w:rsidRPr="00380B24" w:rsidRDefault="002C47EC" w:rsidP="001C333D">
      <w:pPr>
        <w:pStyle w:val="Caption"/>
        <w:spacing w:line="240" w:lineRule="auto"/>
        <w:jc w:val="both"/>
        <w:rPr>
          <w:rFonts w:ascii="Times New Roman" w:eastAsiaTheme="minorHAnsi" w:hAnsi="Times New Roman"/>
          <w:b w:val="0"/>
          <w:bCs w:val="0"/>
          <w:iCs w:val="0"/>
          <w:noProof/>
          <w:color w:val="auto"/>
          <w:sz w:val="24"/>
          <w:szCs w:val="22"/>
          <w:lang w:eastAsia="en-US"/>
        </w:rPr>
      </w:pPr>
      <w:r w:rsidRPr="00380B24">
        <w:rPr>
          <w:rFonts w:ascii="Times New Roman" w:eastAsiaTheme="minorHAnsi" w:hAnsi="Times New Roman"/>
          <w:b w:val="0"/>
          <w:bCs w:val="0"/>
          <w:iCs w:val="0"/>
          <w:noProof/>
          <w:color w:val="auto"/>
          <w:sz w:val="24"/>
          <w:szCs w:val="22"/>
          <w:lang w:eastAsia="en-US"/>
        </w:rPr>
        <w:t>According to the survey, 84</w:t>
      </w:r>
      <w:r w:rsidR="00F3375E" w:rsidRPr="00380B24">
        <w:rPr>
          <w:rFonts w:ascii="Times New Roman" w:eastAsiaTheme="minorHAnsi" w:hAnsi="Times New Roman"/>
          <w:b w:val="0"/>
          <w:bCs w:val="0"/>
          <w:iCs w:val="0"/>
          <w:noProof/>
          <w:color w:val="auto"/>
          <w:sz w:val="24"/>
          <w:szCs w:val="22"/>
          <w:lang w:eastAsia="en-US"/>
        </w:rPr>
        <w:t>%</w:t>
      </w:r>
      <w:r w:rsidRPr="00380B24">
        <w:rPr>
          <w:rFonts w:ascii="Times New Roman" w:eastAsiaTheme="minorHAnsi" w:hAnsi="Times New Roman"/>
          <w:b w:val="0"/>
          <w:bCs w:val="0"/>
          <w:iCs w:val="0"/>
          <w:noProof/>
          <w:color w:val="auto"/>
          <w:sz w:val="24"/>
          <w:szCs w:val="22"/>
          <w:lang w:eastAsia="en-US"/>
        </w:rPr>
        <w:t xml:space="preserve"> of stakeholders believed that Member States alone could increase the uptake of certification only to some</w:t>
      </w:r>
      <w:r w:rsidR="00E7529F" w:rsidRPr="00380B24">
        <w:rPr>
          <w:rFonts w:ascii="Times New Roman" w:eastAsiaTheme="minorHAnsi" w:hAnsi="Times New Roman"/>
          <w:b w:val="0"/>
          <w:bCs w:val="0"/>
          <w:iCs w:val="0"/>
          <w:noProof/>
          <w:color w:val="auto"/>
          <w:sz w:val="24"/>
          <w:szCs w:val="22"/>
          <w:lang w:eastAsia="en-US"/>
        </w:rPr>
        <w:t xml:space="preserve"> extent</w:t>
      </w:r>
      <w:r w:rsidRPr="00380B24">
        <w:rPr>
          <w:rFonts w:ascii="Times New Roman" w:eastAsiaTheme="minorHAnsi" w:hAnsi="Times New Roman"/>
          <w:b w:val="0"/>
          <w:bCs w:val="0"/>
          <w:iCs w:val="0"/>
          <w:noProof/>
          <w:color w:val="auto"/>
          <w:sz w:val="24"/>
          <w:szCs w:val="22"/>
          <w:lang w:eastAsia="en-US"/>
        </w:rPr>
        <w:t xml:space="preserve"> or </w:t>
      </w:r>
      <w:r w:rsidR="00E7529F" w:rsidRPr="00380B24">
        <w:rPr>
          <w:rFonts w:ascii="Times New Roman" w:eastAsiaTheme="minorHAnsi" w:hAnsi="Times New Roman"/>
          <w:b w:val="0"/>
          <w:bCs w:val="0"/>
          <w:iCs w:val="0"/>
          <w:noProof/>
          <w:color w:val="auto"/>
          <w:sz w:val="24"/>
          <w:szCs w:val="22"/>
          <w:lang w:eastAsia="en-US"/>
        </w:rPr>
        <w:t xml:space="preserve">to </w:t>
      </w:r>
      <w:r w:rsidRPr="00380B24">
        <w:rPr>
          <w:rFonts w:ascii="Times New Roman" w:eastAsiaTheme="minorHAnsi" w:hAnsi="Times New Roman"/>
          <w:b w:val="0"/>
          <w:bCs w:val="0"/>
          <w:iCs w:val="0"/>
          <w:noProof/>
          <w:color w:val="auto"/>
          <w:sz w:val="24"/>
          <w:szCs w:val="22"/>
          <w:lang w:eastAsia="en-US"/>
        </w:rPr>
        <w:t>a limited extent. Furthermore, 92</w:t>
      </w:r>
      <w:r w:rsidR="00F3375E" w:rsidRPr="00380B24">
        <w:rPr>
          <w:rFonts w:ascii="Times New Roman" w:eastAsiaTheme="minorHAnsi" w:hAnsi="Times New Roman"/>
          <w:b w:val="0"/>
          <w:bCs w:val="0"/>
          <w:iCs w:val="0"/>
          <w:noProof/>
          <w:color w:val="auto"/>
          <w:sz w:val="24"/>
          <w:szCs w:val="22"/>
          <w:lang w:eastAsia="en-US"/>
        </w:rPr>
        <w:t>%</w:t>
      </w:r>
      <w:r w:rsidRPr="00380B24">
        <w:rPr>
          <w:rFonts w:ascii="Times New Roman" w:eastAsiaTheme="minorHAnsi" w:hAnsi="Times New Roman"/>
          <w:b w:val="0"/>
          <w:bCs w:val="0"/>
          <w:iCs w:val="0"/>
          <w:noProof/>
          <w:color w:val="auto"/>
          <w:sz w:val="24"/>
          <w:szCs w:val="22"/>
          <w:lang w:eastAsia="en-US"/>
        </w:rPr>
        <w:t xml:space="preserve"> of stakeholders believed that Member States alone could not have achieved more streamlined and cost-effective certification processes. For example, 41</w:t>
      </w:r>
      <w:r w:rsidR="00F3375E" w:rsidRPr="00380B24">
        <w:rPr>
          <w:rFonts w:ascii="Times New Roman" w:eastAsiaTheme="minorHAnsi" w:hAnsi="Times New Roman"/>
          <w:b w:val="0"/>
          <w:bCs w:val="0"/>
          <w:iCs w:val="0"/>
          <w:noProof/>
          <w:color w:val="auto"/>
          <w:sz w:val="24"/>
          <w:szCs w:val="22"/>
          <w:lang w:eastAsia="en-US"/>
        </w:rPr>
        <w:t>%</w:t>
      </w:r>
      <w:r w:rsidRPr="00380B24">
        <w:rPr>
          <w:rFonts w:ascii="Times New Roman" w:eastAsiaTheme="minorHAnsi" w:hAnsi="Times New Roman"/>
          <w:b w:val="0"/>
          <w:bCs w:val="0"/>
          <w:iCs w:val="0"/>
          <w:noProof/>
          <w:color w:val="auto"/>
          <w:sz w:val="24"/>
          <w:szCs w:val="22"/>
          <w:lang w:eastAsia="en-US"/>
        </w:rPr>
        <w:t xml:space="preserve"> of respondents said Member States could not have achieved more streamlined and cost-effective certification processes at all</w:t>
      </w:r>
      <w:r w:rsidR="003E4572" w:rsidRPr="00380B24">
        <w:rPr>
          <w:rFonts w:ascii="Times New Roman" w:eastAsiaTheme="minorHAnsi" w:hAnsi="Times New Roman"/>
          <w:b w:val="0"/>
          <w:bCs w:val="0"/>
          <w:iCs w:val="0"/>
          <w:noProof/>
          <w:color w:val="auto"/>
          <w:sz w:val="24"/>
          <w:szCs w:val="22"/>
          <w:lang w:eastAsia="en-US"/>
        </w:rPr>
        <w:t xml:space="preserve"> and</w:t>
      </w:r>
      <w:r w:rsidRPr="00380B24">
        <w:rPr>
          <w:rFonts w:ascii="Times New Roman" w:eastAsiaTheme="minorHAnsi" w:hAnsi="Times New Roman"/>
          <w:b w:val="0"/>
          <w:bCs w:val="0"/>
          <w:iCs w:val="0"/>
          <w:noProof/>
          <w:color w:val="auto"/>
          <w:sz w:val="24"/>
          <w:szCs w:val="22"/>
          <w:lang w:eastAsia="en-US"/>
        </w:rPr>
        <w:t xml:space="preserve"> 33</w:t>
      </w:r>
      <w:r w:rsidR="00F3375E" w:rsidRPr="00380B24">
        <w:rPr>
          <w:rFonts w:ascii="Times New Roman" w:eastAsiaTheme="minorHAnsi" w:hAnsi="Times New Roman"/>
          <w:b w:val="0"/>
          <w:bCs w:val="0"/>
          <w:iCs w:val="0"/>
          <w:noProof/>
          <w:color w:val="auto"/>
          <w:sz w:val="24"/>
          <w:szCs w:val="22"/>
          <w:lang w:eastAsia="en-US"/>
        </w:rPr>
        <w:t>%</w:t>
      </w:r>
      <w:r w:rsidRPr="00380B24">
        <w:rPr>
          <w:rFonts w:ascii="Times New Roman" w:eastAsiaTheme="minorHAnsi" w:hAnsi="Times New Roman"/>
          <w:b w:val="0"/>
          <w:bCs w:val="0"/>
          <w:iCs w:val="0"/>
          <w:noProof/>
          <w:color w:val="auto"/>
          <w:sz w:val="24"/>
          <w:szCs w:val="22"/>
          <w:lang w:eastAsia="en-US"/>
        </w:rPr>
        <w:t xml:space="preserve"> said </w:t>
      </w:r>
      <w:r w:rsidR="0073559F" w:rsidRPr="00380B24">
        <w:rPr>
          <w:rFonts w:ascii="Times New Roman" w:eastAsiaTheme="minorHAnsi" w:hAnsi="Times New Roman"/>
          <w:b w:val="0"/>
          <w:bCs w:val="0"/>
          <w:iCs w:val="0"/>
          <w:noProof/>
          <w:color w:val="auto"/>
          <w:sz w:val="24"/>
          <w:szCs w:val="22"/>
          <w:lang w:eastAsia="en-US"/>
        </w:rPr>
        <w:t xml:space="preserve">they could have done so </w:t>
      </w:r>
      <w:r w:rsidRPr="00380B24">
        <w:rPr>
          <w:rFonts w:ascii="Times New Roman" w:eastAsiaTheme="minorHAnsi" w:hAnsi="Times New Roman"/>
          <w:b w:val="0"/>
          <w:bCs w:val="0"/>
          <w:iCs w:val="0"/>
          <w:noProof/>
          <w:color w:val="auto"/>
          <w:sz w:val="24"/>
          <w:szCs w:val="22"/>
          <w:lang w:eastAsia="en-US"/>
        </w:rPr>
        <w:t xml:space="preserve">only to a small extent. </w:t>
      </w:r>
      <w:bookmarkStart w:id="175" w:name="_Toc182580127"/>
    </w:p>
    <w:p w14:paraId="0080B756" w14:textId="6E1038CD" w:rsidR="000B5F1C" w:rsidRPr="00380B24" w:rsidRDefault="000B5F1C" w:rsidP="000B5F1C">
      <w:pPr>
        <w:pStyle w:val="Caption"/>
        <w:keepNext/>
        <w:jc w:val="both"/>
        <w:rPr>
          <w:noProof/>
        </w:rPr>
      </w:pPr>
      <w:bookmarkStart w:id="176" w:name="_Toc218702476"/>
      <w:bookmarkEnd w:id="175"/>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15</w:t>
      </w:r>
      <w:r w:rsidRPr="00380B24">
        <w:rPr>
          <w:noProof/>
        </w:rPr>
        <w:fldChar w:fldCharType="end"/>
      </w:r>
      <w:r w:rsidRPr="00380B24">
        <w:rPr>
          <w:noProof/>
        </w:rPr>
        <w:t xml:space="preserve"> ECCF added value</w:t>
      </w:r>
      <w:bookmarkEnd w:id="176"/>
    </w:p>
    <w:p w14:paraId="246CED60" w14:textId="77777777" w:rsidR="004E4FBF" w:rsidRPr="00380B24" w:rsidRDefault="004E4FBF" w:rsidP="001C333D">
      <w:pPr>
        <w:spacing w:after="0" w:line="240" w:lineRule="auto"/>
        <w:jc w:val="both"/>
        <w:rPr>
          <w:rFonts w:cs="Times New Roman"/>
          <w:noProof/>
        </w:rPr>
      </w:pPr>
      <w:r w:rsidRPr="00380B24">
        <w:rPr>
          <w:rFonts w:cs="Times New Roman"/>
          <w:noProof/>
          <w:lang w:eastAsia="en-GB"/>
        </w:rPr>
        <w:drawing>
          <wp:inline distT="0" distB="0" distL="0" distR="0" wp14:anchorId="50F0BEA7" wp14:editId="053EFD7D">
            <wp:extent cx="5472000" cy="1574800"/>
            <wp:effectExtent l="0" t="0" r="14605" b="6350"/>
            <wp:docPr id="1477907536" name="Chart 1">
              <a:extLst xmlns:a="http://schemas.openxmlformats.org/drawingml/2006/main">
                <a:ext uri="{FF2B5EF4-FFF2-40B4-BE49-F238E27FC236}">
                  <a16:creationId xmlns:a16="http://schemas.microsoft.com/office/drawing/2014/main" id="{C91D613E-621B-6DB1-A1A6-646ED72B833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01DB30EE" w14:textId="26FB6FB2" w:rsidR="004E4FBF" w:rsidRPr="00380B24" w:rsidRDefault="004E4FBF" w:rsidP="004E4FBF">
      <w:pPr>
        <w:pStyle w:val="Body"/>
        <w:spacing w:after="0"/>
        <w:rPr>
          <w:rStyle w:val="SourceChar"/>
          <w:rFonts w:ascii="Times New Roman" w:hAnsi="Times New Roman"/>
          <w:lang w:val="en-GB"/>
        </w:rPr>
      </w:pPr>
      <w:r w:rsidRPr="00380B24">
        <w:rPr>
          <w:rStyle w:val="SourceChar"/>
          <w:rFonts w:ascii="Times New Roman" w:hAnsi="Times New Roman"/>
          <w:lang w:val="en-GB"/>
        </w:rPr>
        <w:t xml:space="preserve">Source: </w:t>
      </w:r>
      <w:r w:rsidR="001C333D" w:rsidRPr="00380B24">
        <w:rPr>
          <w:rStyle w:val="SourceChar"/>
          <w:rFonts w:ascii="Times New Roman" w:hAnsi="Times New Roman"/>
          <w:lang w:val="en-GB"/>
        </w:rPr>
        <w:t>PPMI, Intellera Consulting and PwC (2024). Study to support the evaluation of the European Union Agency for Cybersecurity (ENISA) and the European Cybersecurity Certification Framework – Final Report</w:t>
      </w:r>
      <w:r w:rsidR="00EE4AF3" w:rsidRPr="00380B24">
        <w:rPr>
          <w:rStyle w:val="SourceChar"/>
          <w:rFonts w:ascii="Times New Roman" w:hAnsi="Times New Roman"/>
          <w:lang w:val="en-GB"/>
        </w:rPr>
        <w:t>. S</w:t>
      </w:r>
      <w:r w:rsidRPr="00380B24">
        <w:rPr>
          <w:rStyle w:val="SourceChar"/>
          <w:rFonts w:ascii="Times New Roman" w:hAnsi="Times New Roman"/>
          <w:lang w:val="en-GB"/>
        </w:rPr>
        <w:t xml:space="preserve">urvey of stakeholders, question 60: </w:t>
      </w:r>
      <w:r w:rsidR="00A12133" w:rsidRPr="00380B24">
        <w:rPr>
          <w:rStyle w:val="SourceChar"/>
          <w:rFonts w:ascii="Times New Roman" w:hAnsi="Times New Roman"/>
          <w:lang w:val="en-GB"/>
        </w:rPr>
        <w:t>‘</w:t>
      </w:r>
      <w:r w:rsidRPr="00380B24">
        <w:rPr>
          <w:rStyle w:val="SourceChar"/>
          <w:rFonts w:ascii="Times New Roman" w:hAnsi="Times New Roman"/>
          <w:lang w:val="en-GB"/>
        </w:rPr>
        <w:t>Do you agree with the following statements?</w:t>
      </w:r>
      <w:r w:rsidR="0073559F" w:rsidRPr="00380B24">
        <w:rPr>
          <w:rStyle w:val="SourceChar"/>
          <w:rFonts w:ascii="Times New Roman" w:hAnsi="Times New Roman"/>
          <w:lang w:val="en-GB"/>
        </w:rPr>
        <w:t>’</w:t>
      </w:r>
      <w:r w:rsidRPr="00380B24">
        <w:rPr>
          <w:rStyle w:val="SourceChar"/>
          <w:rFonts w:ascii="Times New Roman" w:hAnsi="Times New Roman"/>
          <w:lang w:val="en-GB"/>
        </w:rPr>
        <w:t xml:space="preserve">: </w:t>
      </w:r>
      <w:r w:rsidR="0073559F" w:rsidRPr="00380B24">
        <w:rPr>
          <w:rStyle w:val="SourceChar"/>
          <w:rFonts w:ascii="Times New Roman" w:hAnsi="Times New Roman"/>
          <w:lang w:val="en-GB"/>
        </w:rPr>
        <w:t>‘</w:t>
      </w:r>
      <w:r w:rsidRPr="00380B24">
        <w:rPr>
          <w:rStyle w:val="SourceChar"/>
          <w:rFonts w:ascii="Times New Roman" w:hAnsi="Times New Roman"/>
          <w:lang w:val="en-GB"/>
        </w:rPr>
        <w:t>Due to the delay in the adoption of European cybersecurity certification schemes, Member States alone could have increased the uptake of cybersecurity certification more than what the ECCF has done</w:t>
      </w:r>
      <w:r w:rsidR="00A12133" w:rsidRPr="00380B24">
        <w:rPr>
          <w:rStyle w:val="SourceChar"/>
          <w:rFonts w:ascii="Times New Roman" w:hAnsi="Times New Roman"/>
          <w:lang w:val="en-GB"/>
        </w:rPr>
        <w:t>’</w:t>
      </w:r>
      <w:r w:rsidRPr="00380B24">
        <w:rPr>
          <w:rStyle w:val="SourceChar"/>
          <w:rFonts w:ascii="Times New Roman" w:hAnsi="Times New Roman"/>
          <w:lang w:val="en-GB"/>
        </w:rPr>
        <w:t xml:space="preserve"> and </w:t>
      </w:r>
      <w:r w:rsidR="00A12133" w:rsidRPr="00380B24">
        <w:rPr>
          <w:rStyle w:val="SourceChar"/>
          <w:rFonts w:ascii="Times New Roman" w:hAnsi="Times New Roman"/>
          <w:lang w:val="en-GB"/>
        </w:rPr>
        <w:t>‘</w:t>
      </w:r>
      <w:r w:rsidRPr="00380B24">
        <w:rPr>
          <w:rStyle w:val="SourceChar"/>
          <w:rFonts w:ascii="Times New Roman" w:hAnsi="Times New Roman"/>
          <w:lang w:val="en-GB"/>
        </w:rPr>
        <w:t>Due to the delay in the adoption of European cybersecurity certification schemes, Member States alone could have achieved more streamlined and cost-effective certification processes than what the ECCF has done</w:t>
      </w:r>
      <w:r w:rsidR="000657BB" w:rsidRPr="00380B24">
        <w:rPr>
          <w:rStyle w:val="SourceChar"/>
          <w:rFonts w:ascii="Times New Roman" w:hAnsi="Times New Roman"/>
          <w:lang w:val="en-GB"/>
        </w:rPr>
        <w:t>.</w:t>
      </w:r>
      <w:r w:rsidR="00A12133" w:rsidRPr="00380B24">
        <w:rPr>
          <w:rStyle w:val="SourceChar"/>
          <w:rFonts w:ascii="Times New Roman" w:hAnsi="Times New Roman"/>
          <w:lang w:val="en-GB"/>
        </w:rPr>
        <w:t>’</w:t>
      </w:r>
    </w:p>
    <w:p w14:paraId="4FC43AA7" w14:textId="098AFBE7" w:rsidR="002C47EC" w:rsidRPr="00380B24" w:rsidRDefault="63865D45" w:rsidP="00F954DA">
      <w:pPr>
        <w:spacing w:before="360" w:line="240" w:lineRule="auto"/>
        <w:jc w:val="both"/>
        <w:rPr>
          <w:rFonts w:cs="Times New Roman"/>
          <w:noProof/>
        </w:rPr>
      </w:pPr>
      <w:r w:rsidRPr="00380B24">
        <w:rPr>
          <w:rFonts w:cs="Times New Roman"/>
          <w:noProof/>
        </w:rPr>
        <w:t xml:space="preserve">When considering the benefit of the ECCF on </w:t>
      </w:r>
      <w:r w:rsidR="00FD443A" w:rsidRPr="00380B24">
        <w:rPr>
          <w:rFonts w:cs="Times New Roman"/>
          <w:noProof/>
        </w:rPr>
        <w:t xml:space="preserve">increasing levels of </w:t>
      </w:r>
      <w:r w:rsidRPr="00380B24">
        <w:rPr>
          <w:rFonts w:cs="Times New Roman"/>
          <w:noProof/>
        </w:rPr>
        <w:t>trust, 88</w:t>
      </w:r>
      <w:r w:rsidR="00F3375E" w:rsidRPr="00380B24">
        <w:rPr>
          <w:rFonts w:cs="Times New Roman"/>
          <w:noProof/>
        </w:rPr>
        <w:t>%</w:t>
      </w:r>
      <w:r w:rsidRPr="00380B24">
        <w:rPr>
          <w:rFonts w:cs="Times New Roman"/>
          <w:noProof/>
        </w:rPr>
        <w:t xml:space="preserve"> of stakeholders agreed that Member States </w:t>
      </w:r>
      <w:r w:rsidR="008471C4" w:rsidRPr="00380B24">
        <w:rPr>
          <w:rFonts w:cs="Times New Roman"/>
          <w:noProof/>
        </w:rPr>
        <w:t xml:space="preserve">alone </w:t>
      </w:r>
      <w:r w:rsidRPr="00380B24">
        <w:rPr>
          <w:rFonts w:cs="Times New Roman"/>
          <w:noProof/>
        </w:rPr>
        <w:t xml:space="preserve">might not be able, or able only in a limited way, to increase trust and awareness </w:t>
      </w:r>
      <w:r w:rsidR="00F401A5" w:rsidRPr="00380B24">
        <w:rPr>
          <w:rFonts w:cs="Times New Roman"/>
          <w:noProof/>
        </w:rPr>
        <w:t xml:space="preserve">among the public </w:t>
      </w:r>
      <w:r w:rsidRPr="00380B24">
        <w:rPr>
          <w:rFonts w:cs="Times New Roman"/>
          <w:noProof/>
        </w:rPr>
        <w:t>and businesses about the cybersecurity of ICT products, processes</w:t>
      </w:r>
      <w:r w:rsidR="003E4572" w:rsidRPr="00380B24">
        <w:rPr>
          <w:rFonts w:cs="Times New Roman"/>
          <w:noProof/>
        </w:rPr>
        <w:t xml:space="preserve"> and</w:t>
      </w:r>
      <w:r w:rsidRPr="00380B24">
        <w:rPr>
          <w:rFonts w:cs="Times New Roman"/>
          <w:noProof/>
        </w:rPr>
        <w:t xml:space="preserve"> services. Additionally, 92</w:t>
      </w:r>
      <w:r w:rsidR="00F3375E" w:rsidRPr="00380B24">
        <w:rPr>
          <w:rFonts w:cs="Times New Roman"/>
          <w:noProof/>
        </w:rPr>
        <w:t>%</w:t>
      </w:r>
      <w:r w:rsidRPr="00380B24">
        <w:rPr>
          <w:rFonts w:cs="Times New Roman"/>
          <w:noProof/>
        </w:rPr>
        <w:t xml:space="preserve"> of stakeholders agreed that Member States alone could not have </w:t>
      </w:r>
      <w:r w:rsidR="008471C4" w:rsidRPr="00380B24">
        <w:rPr>
          <w:rFonts w:cs="Times New Roman"/>
          <w:noProof/>
        </w:rPr>
        <w:t xml:space="preserve">increased </w:t>
      </w:r>
      <w:r w:rsidRPr="00380B24">
        <w:rPr>
          <w:rFonts w:cs="Times New Roman"/>
          <w:noProof/>
        </w:rPr>
        <w:t xml:space="preserve">trust and confidence in the single market more than the ECCF </w:t>
      </w:r>
      <w:r w:rsidR="0082743B" w:rsidRPr="00380B24">
        <w:rPr>
          <w:rFonts w:cs="Times New Roman"/>
          <w:noProof/>
        </w:rPr>
        <w:t>had done</w:t>
      </w:r>
      <w:r w:rsidRPr="00380B24">
        <w:rPr>
          <w:rFonts w:cs="Times New Roman"/>
          <w:noProof/>
        </w:rPr>
        <w:t>. Regarding transparency challenges, 88</w:t>
      </w:r>
      <w:r w:rsidR="00F3375E" w:rsidRPr="00380B24">
        <w:rPr>
          <w:rFonts w:cs="Times New Roman"/>
          <w:noProof/>
        </w:rPr>
        <w:t>%</w:t>
      </w:r>
      <w:r w:rsidRPr="00380B24">
        <w:rPr>
          <w:rFonts w:cs="Times New Roman"/>
          <w:noProof/>
        </w:rPr>
        <w:t xml:space="preserve"> of stakeholders agreed that Member States alone could have increased </w:t>
      </w:r>
      <w:r w:rsidR="000657BB" w:rsidRPr="00380B24">
        <w:rPr>
          <w:rFonts w:cs="Times New Roman"/>
          <w:noProof/>
        </w:rPr>
        <w:t xml:space="preserve">the </w:t>
      </w:r>
      <w:r w:rsidRPr="00380B24">
        <w:rPr>
          <w:rFonts w:cs="Times New Roman"/>
          <w:noProof/>
        </w:rPr>
        <w:t>transparency of ICT products and services, ensuring security by default and design, only to a limited extent. For example, 48</w:t>
      </w:r>
      <w:r w:rsidR="00F3375E" w:rsidRPr="00380B24">
        <w:rPr>
          <w:rFonts w:cs="Times New Roman"/>
          <w:noProof/>
        </w:rPr>
        <w:t>%</w:t>
      </w:r>
      <w:r w:rsidRPr="00380B24">
        <w:rPr>
          <w:rFonts w:cs="Times New Roman"/>
          <w:noProof/>
        </w:rPr>
        <w:t xml:space="preserve"> of respondents said Member States could not have enhanced trust and confidence in the single market at all</w:t>
      </w:r>
      <w:r w:rsidR="003E4572" w:rsidRPr="00380B24">
        <w:rPr>
          <w:rFonts w:cs="Times New Roman"/>
          <w:noProof/>
        </w:rPr>
        <w:t xml:space="preserve"> and</w:t>
      </w:r>
      <w:r w:rsidRPr="00380B24">
        <w:rPr>
          <w:rFonts w:cs="Times New Roman"/>
          <w:noProof/>
        </w:rPr>
        <w:t xml:space="preserve"> 28</w:t>
      </w:r>
      <w:r w:rsidR="00F3375E" w:rsidRPr="00380B24">
        <w:rPr>
          <w:rFonts w:cs="Times New Roman"/>
          <w:noProof/>
        </w:rPr>
        <w:t>%</w:t>
      </w:r>
      <w:r w:rsidRPr="00380B24">
        <w:rPr>
          <w:rFonts w:cs="Times New Roman"/>
          <w:noProof/>
        </w:rPr>
        <w:t xml:space="preserve"> said </w:t>
      </w:r>
      <w:r w:rsidR="000657BB" w:rsidRPr="00380B24">
        <w:rPr>
          <w:rFonts w:cs="Times New Roman"/>
          <w:noProof/>
        </w:rPr>
        <w:t xml:space="preserve">they could have done so </w:t>
      </w:r>
      <w:r w:rsidRPr="00380B24">
        <w:rPr>
          <w:rFonts w:cs="Times New Roman"/>
          <w:noProof/>
        </w:rPr>
        <w:t xml:space="preserve">only to a small extent. </w:t>
      </w:r>
    </w:p>
    <w:p w14:paraId="70089537" w14:textId="335942D0" w:rsidR="000B5F1C" w:rsidRPr="00380B24" w:rsidRDefault="000B5F1C" w:rsidP="000B5F1C">
      <w:pPr>
        <w:pStyle w:val="Caption"/>
        <w:keepNext/>
        <w:jc w:val="both"/>
        <w:rPr>
          <w:noProof/>
        </w:rPr>
      </w:pPr>
      <w:bookmarkStart w:id="177" w:name="_Toc218702477"/>
      <w:r w:rsidRPr="00380B24">
        <w:rPr>
          <w:noProof/>
        </w:rPr>
        <w:t xml:space="preserve">Figure </w:t>
      </w:r>
      <w:r w:rsidRPr="00380B24">
        <w:rPr>
          <w:noProof/>
        </w:rPr>
        <w:fldChar w:fldCharType="begin"/>
      </w:r>
      <w:r w:rsidRPr="00380B24">
        <w:rPr>
          <w:noProof/>
        </w:rPr>
        <w:instrText xml:space="preserve"> SEQ Figure \* ARABIC </w:instrText>
      </w:r>
      <w:r w:rsidRPr="00380B24">
        <w:rPr>
          <w:noProof/>
        </w:rPr>
        <w:fldChar w:fldCharType="separate"/>
      </w:r>
      <w:r w:rsidRPr="00380B24">
        <w:rPr>
          <w:noProof/>
        </w:rPr>
        <w:t>16</w:t>
      </w:r>
      <w:r w:rsidRPr="00380B24">
        <w:rPr>
          <w:noProof/>
        </w:rPr>
        <w:fldChar w:fldCharType="end"/>
      </w:r>
      <w:r w:rsidRPr="00380B24">
        <w:rPr>
          <w:noProof/>
        </w:rPr>
        <w:t xml:space="preserve"> ECCF trust and transparency added value</w:t>
      </w:r>
      <w:bookmarkEnd w:id="177"/>
    </w:p>
    <w:p w14:paraId="35687D13" w14:textId="77777777" w:rsidR="001E177F" w:rsidRPr="00380B24" w:rsidRDefault="001E177F" w:rsidP="001C333D">
      <w:pPr>
        <w:spacing w:after="0" w:line="240" w:lineRule="auto"/>
        <w:jc w:val="both"/>
        <w:rPr>
          <w:rFonts w:cs="Times New Roman"/>
          <w:noProof/>
        </w:rPr>
      </w:pPr>
      <w:r w:rsidRPr="00380B24">
        <w:rPr>
          <w:rFonts w:cs="Times New Roman"/>
          <w:noProof/>
          <w:lang w:eastAsia="en-GB"/>
        </w:rPr>
        <w:drawing>
          <wp:inline distT="0" distB="0" distL="0" distR="0" wp14:anchorId="17E758DE" wp14:editId="6D994704">
            <wp:extent cx="5472000" cy="1993900"/>
            <wp:effectExtent l="0" t="0" r="14605" b="6350"/>
            <wp:docPr id="1605228524" name="Chart 1">
              <a:extLst xmlns:a="http://schemas.openxmlformats.org/drawingml/2006/main">
                <a:ext uri="{FF2B5EF4-FFF2-40B4-BE49-F238E27FC236}">
                  <a16:creationId xmlns:a16="http://schemas.microsoft.com/office/drawing/2014/main" id="{180FAF77-33A3-6D58-D9B6-CC4D4AFCF7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360AFC40" w14:textId="42E8033F" w:rsidR="002C47EC" w:rsidRPr="00380B24" w:rsidRDefault="71CC694B" w:rsidP="001C333D">
      <w:pPr>
        <w:spacing w:line="240" w:lineRule="auto"/>
        <w:jc w:val="both"/>
        <w:rPr>
          <w:rFonts w:cs="Times New Roman"/>
          <w:noProof/>
          <w:sz w:val="16"/>
          <w:szCs w:val="20"/>
          <w:lang w:eastAsia="ja-JP"/>
        </w:rPr>
      </w:pPr>
      <w:r w:rsidRPr="00380B24">
        <w:rPr>
          <w:rStyle w:val="SourceChar"/>
          <w:rFonts w:ascii="Times New Roman" w:eastAsiaTheme="minorEastAsia" w:hAnsi="Times New Roman"/>
          <w:noProof/>
          <w:lang w:val="en-GB"/>
        </w:rPr>
        <w:t xml:space="preserve">Source: </w:t>
      </w:r>
      <w:r w:rsidR="04CAB6D2" w:rsidRPr="00380B24">
        <w:rPr>
          <w:rStyle w:val="SourceChar"/>
          <w:rFonts w:ascii="Times New Roman" w:eastAsiaTheme="minorEastAsia" w:hAnsi="Times New Roman"/>
          <w:noProof/>
          <w:lang w:val="en-GB"/>
        </w:rPr>
        <w:t xml:space="preserve">PPMI, Intellera Consulting and PwC (2024). Study to support the evaluation of the European Union Agency for Cybersecurity (ENISA) and the European Cybersecurity Certification Framework – Final </w:t>
      </w:r>
      <w:r w:rsidR="00086134" w:rsidRPr="00380B24">
        <w:rPr>
          <w:rStyle w:val="SourceChar"/>
          <w:rFonts w:ascii="Times New Roman" w:eastAsiaTheme="minorEastAsia" w:hAnsi="Times New Roman"/>
          <w:noProof/>
          <w:lang w:val="en-GB"/>
        </w:rPr>
        <w:t xml:space="preserve">Report. Survey </w:t>
      </w:r>
      <w:r w:rsidRPr="00380B24">
        <w:rPr>
          <w:rStyle w:val="SourceChar"/>
          <w:rFonts w:ascii="Times New Roman" w:eastAsiaTheme="minorEastAsia" w:hAnsi="Times New Roman"/>
          <w:noProof/>
          <w:lang w:val="en-GB"/>
        </w:rPr>
        <w:t xml:space="preserve">of stakeholders, question 60: </w:t>
      </w:r>
      <w:r w:rsidR="00A12133" w:rsidRPr="00380B24">
        <w:rPr>
          <w:rStyle w:val="SourceChar"/>
          <w:rFonts w:ascii="Times New Roman" w:eastAsiaTheme="minorEastAsia" w:hAnsi="Times New Roman"/>
          <w:noProof/>
          <w:lang w:val="en-GB"/>
        </w:rPr>
        <w:t>‘</w:t>
      </w:r>
      <w:r w:rsidRPr="00380B24">
        <w:rPr>
          <w:rStyle w:val="SourceChar"/>
          <w:rFonts w:ascii="Times New Roman" w:eastAsiaTheme="minorEastAsia" w:hAnsi="Times New Roman"/>
          <w:noProof/>
          <w:lang w:val="en-GB"/>
        </w:rPr>
        <w:t>Do you agree with the following statements</w:t>
      </w:r>
      <w:r w:rsidR="000657BB" w:rsidRPr="00380B24">
        <w:rPr>
          <w:rStyle w:val="SourceChar"/>
          <w:rFonts w:ascii="Times New Roman" w:eastAsiaTheme="minorEastAsia" w:hAnsi="Times New Roman"/>
          <w:noProof/>
          <w:lang w:val="en-GB"/>
        </w:rPr>
        <w:t>’</w:t>
      </w:r>
      <w:r w:rsidRPr="00380B24">
        <w:rPr>
          <w:rStyle w:val="SourceChar"/>
          <w:rFonts w:ascii="Times New Roman" w:eastAsiaTheme="minorEastAsia" w:hAnsi="Times New Roman"/>
          <w:noProof/>
          <w:lang w:val="en-GB"/>
        </w:rPr>
        <w:t>:</w:t>
      </w:r>
      <w:r w:rsidR="000657BB" w:rsidRPr="00380B24">
        <w:rPr>
          <w:rStyle w:val="SourceChar"/>
          <w:rFonts w:ascii="Times New Roman" w:eastAsiaTheme="minorEastAsia" w:hAnsi="Times New Roman"/>
          <w:noProof/>
          <w:lang w:val="en-GB"/>
        </w:rPr>
        <w:t>’</w:t>
      </w:r>
      <w:r w:rsidRPr="00380B24">
        <w:rPr>
          <w:rStyle w:val="SourceChar"/>
          <w:rFonts w:ascii="Times New Roman" w:eastAsiaTheme="minorEastAsia" w:hAnsi="Times New Roman"/>
          <w:noProof/>
          <w:lang w:val="en-GB"/>
        </w:rPr>
        <w:t xml:space="preserve"> Due to the delay in the adoption of European cybersecurity certification schemes, Member States alone could have enhanced the trust and awareness of citizens and businesses about cybersecurity of ICT products, processes and services more than what the ECCF has done</w:t>
      </w:r>
      <w:r w:rsidR="00A12133" w:rsidRPr="00380B24">
        <w:rPr>
          <w:rStyle w:val="SourceChar"/>
          <w:rFonts w:ascii="Times New Roman" w:eastAsiaTheme="minorEastAsia" w:hAnsi="Times New Roman"/>
          <w:noProof/>
          <w:lang w:val="en-GB"/>
        </w:rPr>
        <w:t>’</w:t>
      </w:r>
      <w:r w:rsidRPr="00380B24">
        <w:rPr>
          <w:rStyle w:val="SourceChar"/>
          <w:rFonts w:ascii="Times New Roman" w:eastAsiaTheme="minorEastAsia" w:hAnsi="Times New Roman"/>
          <w:noProof/>
          <w:lang w:val="en-GB"/>
        </w:rPr>
        <w:t xml:space="preserve">, </w:t>
      </w:r>
      <w:r w:rsidR="00A12133" w:rsidRPr="00380B24">
        <w:rPr>
          <w:rStyle w:val="SourceChar"/>
          <w:rFonts w:ascii="Times New Roman" w:eastAsiaTheme="minorEastAsia" w:hAnsi="Times New Roman"/>
          <w:noProof/>
          <w:lang w:val="en-GB"/>
        </w:rPr>
        <w:t>‘</w:t>
      </w:r>
      <w:r w:rsidRPr="00380B24">
        <w:rPr>
          <w:rStyle w:val="SourceChar"/>
          <w:rFonts w:ascii="Times New Roman" w:eastAsiaTheme="minorEastAsia" w:hAnsi="Times New Roman"/>
          <w:noProof/>
          <w:lang w:val="en-GB"/>
        </w:rPr>
        <w:t>Due to the delay in the adoption of European cybersecurity certification schemes, Member States alone could have enhanced trust and confidence in the single market more than what the ECCF has done</w:t>
      </w:r>
      <w:r w:rsidR="00A12133" w:rsidRPr="00380B24">
        <w:rPr>
          <w:rStyle w:val="SourceChar"/>
          <w:rFonts w:ascii="Times New Roman" w:eastAsiaTheme="minorEastAsia" w:hAnsi="Times New Roman"/>
          <w:noProof/>
          <w:lang w:val="en-GB"/>
        </w:rPr>
        <w:t>’</w:t>
      </w:r>
      <w:r w:rsidR="003E4572" w:rsidRPr="00380B24">
        <w:rPr>
          <w:rStyle w:val="SourceChar"/>
          <w:rFonts w:ascii="Times New Roman" w:eastAsiaTheme="minorEastAsia" w:hAnsi="Times New Roman"/>
          <w:noProof/>
          <w:lang w:val="en-GB"/>
        </w:rPr>
        <w:t xml:space="preserve"> and</w:t>
      </w:r>
      <w:r w:rsidRPr="00380B24">
        <w:rPr>
          <w:rStyle w:val="SourceChar"/>
          <w:rFonts w:ascii="Times New Roman" w:eastAsiaTheme="minorEastAsia" w:hAnsi="Times New Roman"/>
          <w:noProof/>
          <w:lang w:val="en-GB"/>
        </w:rPr>
        <w:t xml:space="preserve"> </w:t>
      </w:r>
      <w:r w:rsidR="00A12133" w:rsidRPr="00380B24">
        <w:rPr>
          <w:rStyle w:val="SourceChar"/>
          <w:rFonts w:ascii="Times New Roman" w:eastAsiaTheme="minorEastAsia" w:hAnsi="Times New Roman"/>
          <w:noProof/>
          <w:lang w:val="en-GB"/>
        </w:rPr>
        <w:t>‘</w:t>
      </w:r>
      <w:r w:rsidRPr="00380B24">
        <w:rPr>
          <w:rStyle w:val="SourceChar"/>
          <w:rFonts w:ascii="Times New Roman" w:eastAsiaTheme="minorEastAsia" w:hAnsi="Times New Roman"/>
          <w:noProof/>
          <w:lang w:val="en-GB"/>
        </w:rPr>
        <w:t>Due to the delay in the adoption of European cybersecurity certification schemes, Member States alone could have enhanced the overall transparency of ICT products and services, ensuring security by default and design</w:t>
      </w:r>
      <w:r w:rsidR="003E4572" w:rsidRPr="00380B24">
        <w:rPr>
          <w:rStyle w:val="SourceChar"/>
          <w:rFonts w:ascii="Times New Roman" w:eastAsiaTheme="minorEastAsia" w:hAnsi="Times New Roman"/>
          <w:noProof/>
          <w:lang w:val="en-GB"/>
        </w:rPr>
        <w:t xml:space="preserve"> and</w:t>
      </w:r>
      <w:r w:rsidRPr="00380B24">
        <w:rPr>
          <w:rStyle w:val="SourceChar"/>
          <w:rFonts w:ascii="Times New Roman" w:eastAsiaTheme="minorEastAsia" w:hAnsi="Times New Roman"/>
          <w:noProof/>
          <w:lang w:val="en-GB"/>
        </w:rPr>
        <w:t xml:space="preserve"> addressing vulnerabilities more than what the ECCF has done</w:t>
      </w:r>
      <w:r w:rsidR="000657BB" w:rsidRPr="00380B24">
        <w:rPr>
          <w:rStyle w:val="SourceChar"/>
          <w:rFonts w:ascii="Times New Roman" w:eastAsiaTheme="minorEastAsia" w:hAnsi="Times New Roman"/>
          <w:noProof/>
          <w:lang w:val="en-GB"/>
        </w:rPr>
        <w:t>.</w:t>
      </w:r>
      <w:r w:rsidR="00A12133" w:rsidRPr="00380B24">
        <w:rPr>
          <w:rStyle w:val="SourceChar"/>
          <w:rFonts w:ascii="Times New Roman" w:eastAsiaTheme="minorEastAsia" w:hAnsi="Times New Roman"/>
          <w:noProof/>
          <w:lang w:val="en-GB"/>
        </w:rPr>
        <w:t>’</w:t>
      </w:r>
    </w:p>
    <w:p w14:paraId="2F6FC148" w14:textId="2F8B9549" w:rsidR="002C47EC" w:rsidRPr="00380B24" w:rsidRDefault="63865D45" w:rsidP="001C333D">
      <w:pPr>
        <w:spacing w:line="240" w:lineRule="auto"/>
        <w:jc w:val="both"/>
        <w:rPr>
          <w:rFonts w:cs="Times New Roman"/>
          <w:noProof/>
        </w:rPr>
      </w:pPr>
      <w:r w:rsidRPr="00380B24">
        <w:rPr>
          <w:rFonts w:cs="Times New Roman"/>
          <w:noProof/>
        </w:rPr>
        <w:t>In summary, the ECCF’s EU added value is widely recognised by stakeholders. The framework enables harmonised certification, increases trust and transparency</w:t>
      </w:r>
      <w:r w:rsidR="003E4572" w:rsidRPr="00380B24">
        <w:rPr>
          <w:rFonts w:cs="Times New Roman"/>
          <w:noProof/>
        </w:rPr>
        <w:t xml:space="preserve"> and</w:t>
      </w:r>
      <w:r w:rsidRPr="00380B24">
        <w:rPr>
          <w:rFonts w:cs="Times New Roman"/>
          <w:noProof/>
        </w:rPr>
        <w:t xml:space="preserve"> streamlines processes across the EU, achieving outcomes that would be difficult for Member States to accomplish </w:t>
      </w:r>
      <w:r w:rsidR="00605C63" w:rsidRPr="00380B24">
        <w:rPr>
          <w:rFonts w:cs="Times New Roman"/>
          <w:noProof/>
        </w:rPr>
        <w:t>on their own</w:t>
      </w:r>
      <w:r w:rsidRPr="00380B24">
        <w:rPr>
          <w:rFonts w:cs="Times New Roman"/>
          <w:noProof/>
        </w:rPr>
        <w:t>.</w:t>
      </w:r>
    </w:p>
    <w:p w14:paraId="6C87B069" w14:textId="5F7C9374" w:rsidR="00BC7E1F" w:rsidRPr="00380B24" w:rsidRDefault="005B42CD" w:rsidP="00A77E8F">
      <w:pPr>
        <w:pStyle w:val="Heading2"/>
        <w:rPr>
          <w:noProof/>
        </w:rPr>
      </w:pPr>
      <w:bookmarkStart w:id="178" w:name="_Toc218855980"/>
      <w:r w:rsidRPr="00380B24">
        <w:rPr>
          <w:noProof/>
        </w:rPr>
        <w:t xml:space="preserve">6. </w:t>
      </w:r>
      <w:r w:rsidR="00C21B13" w:rsidRPr="00380B24">
        <w:rPr>
          <w:noProof/>
        </w:rPr>
        <w:t>Targeted consultation (interviews)</w:t>
      </w:r>
      <w:bookmarkEnd w:id="178"/>
    </w:p>
    <w:p w14:paraId="4B229E25" w14:textId="10692E78" w:rsidR="003E110E" w:rsidRPr="00380B24" w:rsidRDefault="349448F1" w:rsidP="001C333D">
      <w:pPr>
        <w:spacing w:line="240" w:lineRule="auto"/>
        <w:jc w:val="both"/>
        <w:rPr>
          <w:rFonts w:cs="Times New Roman"/>
          <w:noProof/>
        </w:rPr>
      </w:pPr>
      <w:r w:rsidRPr="00380B24">
        <w:rPr>
          <w:rFonts w:cs="Times New Roman"/>
          <w:noProof/>
        </w:rPr>
        <w:t>As part of the evaluation of ENISA and the ECCF, a structured interview programme was implemented to collect qualitative insights from key stakeholders. In total, 49 interviews were conducted for ENISA and 13 interviews for the ECCF, involving a diverse range of participants including ENISA staff</w:t>
      </w:r>
      <w:r w:rsidR="00C73C96" w:rsidRPr="00380B24">
        <w:rPr>
          <w:rFonts w:cs="Times New Roman"/>
          <w:noProof/>
        </w:rPr>
        <w:t xml:space="preserve"> and</w:t>
      </w:r>
      <w:r w:rsidRPr="00380B24">
        <w:rPr>
          <w:rFonts w:cs="Times New Roman"/>
          <w:noProof/>
        </w:rPr>
        <w:t xml:space="preserve"> representatives of the Commission, national cybersecurity authorities, industry associations</w:t>
      </w:r>
      <w:r w:rsidR="003E4572" w:rsidRPr="00380B24">
        <w:rPr>
          <w:rFonts w:cs="Times New Roman"/>
          <w:noProof/>
        </w:rPr>
        <w:t xml:space="preserve"> and</w:t>
      </w:r>
      <w:r w:rsidRPr="00380B24">
        <w:rPr>
          <w:rFonts w:cs="Times New Roman"/>
          <w:noProof/>
        </w:rPr>
        <w:t xml:space="preserve"> international organisations. The interviews were designed to complement the survey and </w:t>
      </w:r>
      <w:r w:rsidR="3A354F16" w:rsidRPr="00380B24">
        <w:rPr>
          <w:rFonts w:cs="Times New Roman"/>
          <w:noProof/>
        </w:rPr>
        <w:t>the call for evidence</w:t>
      </w:r>
      <w:r w:rsidRPr="00380B24">
        <w:rPr>
          <w:rFonts w:cs="Times New Roman"/>
          <w:noProof/>
        </w:rPr>
        <w:t xml:space="preserve"> by providing detailed perspectives on the implementation of ENISA’s mandate, the functioning of the ECCF</w:t>
      </w:r>
      <w:r w:rsidR="003E4572" w:rsidRPr="00380B24">
        <w:rPr>
          <w:rFonts w:cs="Times New Roman"/>
          <w:noProof/>
        </w:rPr>
        <w:t xml:space="preserve"> and</w:t>
      </w:r>
      <w:r w:rsidRPr="00380B24">
        <w:rPr>
          <w:rFonts w:cs="Times New Roman"/>
          <w:noProof/>
        </w:rPr>
        <w:t xml:space="preserve"> the practical challenges and opportunities encountered by those directly involved in the European cybersecurity ecosystem.</w:t>
      </w:r>
    </w:p>
    <w:p w14:paraId="187073A9" w14:textId="77777777" w:rsidR="003E110E" w:rsidRPr="00380B24" w:rsidRDefault="349448F1" w:rsidP="5EE4E8B7">
      <w:pPr>
        <w:keepNext/>
        <w:spacing w:line="240" w:lineRule="auto"/>
        <w:jc w:val="both"/>
        <w:rPr>
          <w:rFonts w:cs="Times New Roman"/>
          <w:b/>
          <w:bCs/>
          <w:noProof/>
        </w:rPr>
      </w:pPr>
      <w:r w:rsidRPr="00380B24">
        <w:rPr>
          <w:rFonts w:cs="Times New Roman"/>
          <w:b/>
          <w:bCs/>
          <w:noProof/>
        </w:rPr>
        <w:t>ENISA</w:t>
      </w:r>
    </w:p>
    <w:p w14:paraId="4EC3D8A0" w14:textId="08BCBB62" w:rsidR="003E110E" w:rsidRPr="00380B24" w:rsidRDefault="349448F1" w:rsidP="001C333D">
      <w:pPr>
        <w:spacing w:line="240" w:lineRule="auto"/>
        <w:jc w:val="both"/>
        <w:rPr>
          <w:rFonts w:cs="Times New Roman"/>
          <w:noProof/>
        </w:rPr>
      </w:pPr>
      <w:r w:rsidRPr="00380B24">
        <w:rPr>
          <w:rFonts w:cs="Times New Roman"/>
          <w:noProof/>
        </w:rPr>
        <w:t xml:space="preserve">Interviewees consistently recognised ENISA’s </w:t>
      </w:r>
      <w:r w:rsidR="00496C04" w:rsidRPr="00380B24">
        <w:rPr>
          <w:rFonts w:cs="Times New Roman"/>
          <w:noProof/>
        </w:rPr>
        <w:t>changing</w:t>
      </w:r>
      <w:r w:rsidRPr="00380B24">
        <w:rPr>
          <w:rFonts w:cs="Times New Roman"/>
          <w:noProof/>
        </w:rPr>
        <w:t xml:space="preserve"> and increasingly central role in the EU cybersecurity landscape. ENISA was widely regarded as a trusted coordinator and facilitator, particularly valued for its support to Member States, its expertise in policy </w:t>
      </w:r>
      <w:r w:rsidR="5118A24B" w:rsidRPr="00380B24">
        <w:rPr>
          <w:rFonts w:cs="Times New Roman"/>
          <w:noProof/>
        </w:rPr>
        <w:t xml:space="preserve">implementation </w:t>
      </w:r>
      <w:r w:rsidR="003E4572" w:rsidRPr="00380B24">
        <w:rPr>
          <w:rFonts w:cs="Times New Roman"/>
          <w:noProof/>
        </w:rPr>
        <w:t>and</w:t>
      </w:r>
      <w:r w:rsidRPr="00380B24">
        <w:rPr>
          <w:rFonts w:cs="Times New Roman"/>
          <w:noProof/>
        </w:rPr>
        <w:t xml:space="preserve"> its contribution to operational cooperation. However, resource constraints were frequently mentioned as a limiting factor, with stakeholders noting that ENISA’s expanding mandate and growing responsibilities were not always matched by </w:t>
      </w:r>
      <w:r w:rsidR="096B1D15" w:rsidRPr="00380B24">
        <w:rPr>
          <w:rFonts w:cs="Times New Roman"/>
          <w:noProof/>
        </w:rPr>
        <w:t>adequate allocation or reallocation of financial and human resources</w:t>
      </w:r>
      <w:r w:rsidRPr="00380B24">
        <w:rPr>
          <w:rFonts w:cs="Times New Roman"/>
          <w:noProof/>
        </w:rPr>
        <w:t xml:space="preserve">. The agency’s matrix-based organisational model and </w:t>
      </w:r>
      <w:r w:rsidR="777CBA98" w:rsidRPr="00380B24">
        <w:rPr>
          <w:rFonts w:cs="Times New Roman"/>
          <w:noProof/>
        </w:rPr>
        <w:t>its</w:t>
      </w:r>
      <w:r w:rsidRPr="00380B24">
        <w:rPr>
          <w:rFonts w:cs="Times New Roman"/>
          <w:noProof/>
        </w:rPr>
        <w:t xml:space="preserve"> governance structure were viewed positively, but interviewees called for further strengthening of internal coordination and prioritisation mechanisms to manage periods of high workload and to ensure the efficient delivery of outputs.</w:t>
      </w:r>
      <w:r w:rsidR="00F303FF" w:rsidRPr="00380B24">
        <w:rPr>
          <w:rFonts w:cs="Times New Roman"/>
          <w:noProof/>
        </w:rPr>
        <w:t xml:space="preserve"> </w:t>
      </w:r>
      <w:r w:rsidRPr="00380B24">
        <w:rPr>
          <w:rFonts w:cs="Times New Roman"/>
          <w:noProof/>
        </w:rPr>
        <w:t>Stakeholders from national authorities and EU institutions emphasised ENISA’s valuable support in the implementation of cybersecurity policies, including the NIS Directive, the NIS2 Directive</w:t>
      </w:r>
      <w:r w:rsidR="003E4572" w:rsidRPr="00380B24">
        <w:rPr>
          <w:rFonts w:cs="Times New Roman"/>
          <w:noProof/>
        </w:rPr>
        <w:t xml:space="preserve"> and</w:t>
      </w:r>
      <w:r w:rsidRPr="00380B24">
        <w:rPr>
          <w:rFonts w:cs="Times New Roman"/>
          <w:noProof/>
        </w:rPr>
        <w:t xml:space="preserve"> sector-specific regulations. ENISA’s technical guidance, best practice</w:t>
      </w:r>
      <w:r w:rsidR="00A001B9" w:rsidRPr="00380B24">
        <w:rPr>
          <w:rFonts w:cs="Times New Roman"/>
          <w:noProof/>
        </w:rPr>
        <w:t>-</w:t>
      </w:r>
      <w:r w:rsidRPr="00380B24">
        <w:rPr>
          <w:rFonts w:cs="Times New Roman"/>
          <w:noProof/>
        </w:rPr>
        <w:t>sharing</w:t>
      </w:r>
      <w:r w:rsidR="003E4572" w:rsidRPr="00380B24">
        <w:rPr>
          <w:rFonts w:cs="Times New Roman"/>
          <w:noProof/>
        </w:rPr>
        <w:t xml:space="preserve"> and</w:t>
      </w:r>
      <w:r w:rsidRPr="00380B24">
        <w:rPr>
          <w:rFonts w:cs="Times New Roman"/>
          <w:noProof/>
        </w:rPr>
        <w:t xml:space="preserve"> capacity-building initiatives were cited as particularly beneficial for smaller Member States and </w:t>
      </w:r>
      <w:r w:rsidR="00B72783" w:rsidRPr="00380B24">
        <w:rPr>
          <w:rFonts w:cs="Times New Roman"/>
          <w:noProof/>
        </w:rPr>
        <w:t xml:space="preserve">as being effective in </w:t>
      </w:r>
      <w:r w:rsidRPr="00380B24">
        <w:rPr>
          <w:rFonts w:cs="Times New Roman"/>
          <w:noProof/>
        </w:rPr>
        <w:t xml:space="preserve">harmonising approaches across the EU. However, some stakeholders expressed a need for more tailored, sector-specific guidance and for </w:t>
      </w:r>
      <w:r w:rsidR="00CE2353" w:rsidRPr="00380B24">
        <w:rPr>
          <w:rFonts w:cs="Times New Roman"/>
          <w:noProof/>
        </w:rPr>
        <w:t xml:space="preserve">better </w:t>
      </w:r>
      <w:r w:rsidRPr="00380B24">
        <w:rPr>
          <w:rFonts w:cs="Times New Roman"/>
          <w:noProof/>
        </w:rPr>
        <w:t>dissemination of ENISA’s outputs to ensure the</w:t>
      </w:r>
      <w:r w:rsidR="0005231D" w:rsidRPr="00380B24">
        <w:rPr>
          <w:rFonts w:cs="Times New Roman"/>
          <w:noProof/>
        </w:rPr>
        <w:t xml:space="preserve">y are taken up in </w:t>
      </w:r>
      <w:r w:rsidRPr="00380B24">
        <w:rPr>
          <w:rFonts w:cs="Times New Roman"/>
          <w:noProof/>
        </w:rPr>
        <w:t>practic</w:t>
      </w:r>
      <w:r w:rsidR="0005231D" w:rsidRPr="00380B24">
        <w:rPr>
          <w:rFonts w:cs="Times New Roman"/>
          <w:noProof/>
        </w:rPr>
        <w:t>e</w:t>
      </w:r>
      <w:r w:rsidRPr="00380B24">
        <w:rPr>
          <w:rFonts w:cs="Times New Roman"/>
          <w:noProof/>
        </w:rPr>
        <w:t xml:space="preserve"> by a wider range of stakeholders.</w:t>
      </w:r>
    </w:p>
    <w:p w14:paraId="04076115" w14:textId="70D6552C" w:rsidR="003E110E" w:rsidRPr="00380B24" w:rsidRDefault="349448F1" w:rsidP="001C333D">
      <w:pPr>
        <w:spacing w:line="240" w:lineRule="auto"/>
        <w:jc w:val="both"/>
        <w:rPr>
          <w:rFonts w:cs="Times New Roman"/>
          <w:noProof/>
        </w:rPr>
      </w:pPr>
      <w:r w:rsidRPr="00380B24">
        <w:rPr>
          <w:rFonts w:cs="Times New Roman"/>
          <w:noProof/>
        </w:rPr>
        <w:t xml:space="preserve">The interviews highlighted ENISA’s </w:t>
      </w:r>
      <w:r w:rsidR="2B739CB0" w:rsidRPr="00380B24">
        <w:rPr>
          <w:rFonts w:cs="Times New Roman"/>
          <w:noProof/>
        </w:rPr>
        <w:t>added value</w:t>
      </w:r>
      <w:r w:rsidRPr="00380B24">
        <w:rPr>
          <w:rFonts w:cs="Times New Roman"/>
          <w:noProof/>
        </w:rPr>
        <w:t xml:space="preserve"> in fostering cooperation and knowledge</w:t>
      </w:r>
      <w:r w:rsidR="004E3F97" w:rsidRPr="00380B24">
        <w:rPr>
          <w:rFonts w:cs="Times New Roman"/>
          <w:noProof/>
        </w:rPr>
        <w:t>-</w:t>
      </w:r>
      <w:r w:rsidRPr="00380B24">
        <w:rPr>
          <w:rFonts w:cs="Times New Roman"/>
          <w:noProof/>
        </w:rPr>
        <w:t>sharing among Member States, EU institutions</w:t>
      </w:r>
      <w:r w:rsidR="003E4572" w:rsidRPr="00380B24">
        <w:rPr>
          <w:rFonts w:cs="Times New Roman"/>
          <w:noProof/>
        </w:rPr>
        <w:t xml:space="preserve"> and</w:t>
      </w:r>
      <w:r w:rsidRPr="00380B24">
        <w:rPr>
          <w:rFonts w:cs="Times New Roman"/>
          <w:noProof/>
        </w:rPr>
        <w:t xml:space="preserve"> other stakeholders. The agency’s role as a facilitator of networks such as the CSIRTs </w:t>
      </w:r>
      <w:r w:rsidR="00583D67" w:rsidRPr="00380B24">
        <w:rPr>
          <w:rFonts w:cs="Times New Roman"/>
          <w:noProof/>
        </w:rPr>
        <w:t>n</w:t>
      </w:r>
      <w:r w:rsidRPr="00380B24">
        <w:rPr>
          <w:rFonts w:cs="Times New Roman"/>
          <w:noProof/>
        </w:rPr>
        <w:t xml:space="preserve">etwork and EU-CyCLONe was </w:t>
      </w:r>
      <w:r w:rsidR="62B21149" w:rsidRPr="00380B24">
        <w:rPr>
          <w:rFonts w:cs="Times New Roman"/>
          <w:noProof/>
        </w:rPr>
        <w:t xml:space="preserve">also </w:t>
      </w:r>
      <w:r w:rsidRPr="00380B24">
        <w:rPr>
          <w:rFonts w:cs="Times New Roman"/>
          <w:noProof/>
        </w:rPr>
        <w:t>appreciated. Nonetheless, several interviewees identified areas for improvement, including the need for more structured and regular engagement with industry, SMEs</w:t>
      </w:r>
      <w:r w:rsidR="003E4572" w:rsidRPr="00380B24">
        <w:rPr>
          <w:rFonts w:cs="Times New Roman"/>
          <w:noProof/>
        </w:rPr>
        <w:t xml:space="preserve"> and</w:t>
      </w:r>
      <w:r w:rsidRPr="00380B24">
        <w:rPr>
          <w:rFonts w:cs="Times New Roman"/>
          <w:noProof/>
        </w:rPr>
        <w:t xml:space="preserve"> civil society, as well as greater transparency and inclusiveness in stakeholder consultations. Some stakeholders suggested that ENISA could further strengthen its engagement with international partners and standardisation bodies to </w:t>
      </w:r>
      <w:r w:rsidR="00F1402D" w:rsidRPr="00380B24">
        <w:rPr>
          <w:rFonts w:cs="Times New Roman"/>
          <w:noProof/>
        </w:rPr>
        <w:t xml:space="preserve">augment </w:t>
      </w:r>
      <w:r w:rsidRPr="00380B24">
        <w:rPr>
          <w:rFonts w:cs="Times New Roman"/>
          <w:noProof/>
        </w:rPr>
        <w:t>the global relevance of EU cybersecurity policies and certification schemes.</w:t>
      </w:r>
    </w:p>
    <w:p w14:paraId="42A7FB8E" w14:textId="25251C9C" w:rsidR="003E110E" w:rsidRPr="00380B24" w:rsidRDefault="003E110E" w:rsidP="001C333D">
      <w:pPr>
        <w:spacing w:line="240" w:lineRule="auto"/>
        <w:jc w:val="both"/>
        <w:rPr>
          <w:rFonts w:cs="Times New Roman"/>
          <w:noProof/>
        </w:rPr>
      </w:pPr>
      <w:r w:rsidRPr="00380B24">
        <w:rPr>
          <w:rFonts w:cs="Times New Roman"/>
          <w:noProof/>
        </w:rPr>
        <w:t>Across all interviews, there was a clear call for greater clarity, flexibility</w:t>
      </w:r>
      <w:r w:rsidR="003E4572" w:rsidRPr="00380B24">
        <w:rPr>
          <w:rFonts w:cs="Times New Roman"/>
          <w:noProof/>
        </w:rPr>
        <w:t xml:space="preserve"> and</w:t>
      </w:r>
      <w:r w:rsidRPr="00380B24">
        <w:rPr>
          <w:rFonts w:cs="Times New Roman"/>
          <w:noProof/>
        </w:rPr>
        <w:t xml:space="preserve"> resourcing at both the EU and national levels. Stakeholders recommended </w:t>
      </w:r>
      <w:r w:rsidR="006E7B2C" w:rsidRPr="00380B24">
        <w:rPr>
          <w:rFonts w:cs="Times New Roman"/>
          <w:noProof/>
        </w:rPr>
        <w:t>beefing up</w:t>
      </w:r>
      <w:r w:rsidRPr="00380B24">
        <w:rPr>
          <w:rFonts w:cs="Times New Roman"/>
          <w:noProof/>
        </w:rPr>
        <w:t xml:space="preserve"> ENISA’s mandate and resources to enable the agency to fulfil its expanding responsibilities, particularly in the areas of operational cooperation, policy support</w:t>
      </w:r>
      <w:r w:rsidR="003E4572" w:rsidRPr="00380B24">
        <w:rPr>
          <w:rFonts w:cs="Times New Roman"/>
          <w:noProof/>
        </w:rPr>
        <w:t xml:space="preserve"> and</w:t>
      </w:r>
      <w:r w:rsidRPr="00380B24">
        <w:rPr>
          <w:rFonts w:cs="Times New Roman"/>
          <w:noProof/>
        </w:rPr>
        <w:t xml:space="preserve"> certification scheme development. Suggestions included formalising ENISA’s leadership in key networks, improving internal coordination</w:t>
      </w:r>
      <w:r w:rsidR="003918CA" w:rsidRPr="00380B24">
        <w:rPr>
          <w:rFonts w:cs="Times New Roman"/>
          <w:noProof/>
        </w:rPr>
        <w:t xml:space="preserve"> and</w:t>
      </w:r>
      <w:r w:rsidRPr="00380B24">
        <w:rPr>
          <w:rFonts w:cs="Times New Roman"/>
          <w:noProof/>
        </w:rPr>
        <w:t xml:space="preserve"> increasing the frequency and depth of stakeholder engagement. Interviewees also emphasised the need for ongoing investment in capacity</w:t>
      </w:r>
      <w:r w:rsidR="0017356C" w:rsidRPr="00380B24">
        <w:rPr>
          <w:rFonts w:cs="Times New Roman"/>
          <w:noProof/>
        </w:rPr>
        <w:t xml:space="preserve"> </w:t>
      </w:r>
      <w:r w:rsidRPr="00380B24">
        <w:rPr>
          <w:rFonts w:cs="Times New Roman"/>
          <w:noProof/>
        </w:rPr>
        <w:t>building, knowledge</w:t>
      </w:r>
      <w:r w:rsidR="00715ED6" w:rsidRPr="00380B24">
        <w:rPr>
          <w:rFonts w:cs="Times New Roman"/>
          <w:noProof/>
        </w:rPr>
        <w:t>-</w:t>
      </w:r>
      <w:r w:rsidRPr="00380B24">
        <w:rPr>
          <w:rFonts w:cs="Times New Roman"/>
          <w:noProof/>
        </w:rPr>
        <w:t>sharing</w:t>
      </w:r>
      <w:r w:rsidR="003E4572" w:rsidRPr="00380B24">
        <w:rPr>
          <w:rFonts w:cs="Times New Roman"/>
          <w:noProof/>
        </w:rPr>
        <w:t xml:space="preserve"> and</w:t>
      </w:r>
      <w:r w:rsidRPr="00380B24">
        <w:rPr>
          <w:rFonts w:cs="Times New Roman"/>
          <w:noProof/>
        </w:rPr>
        <w:t xml:space="preserve"> the development of sector-specific guidance.</w:t>
      </w:r>
    </w:p>
    <w:p w14:paraId="247A0FD8" w14:textId="77777777" w:rsidR="003E110E" w:rsidRPr="00380B24" w:rsidRDefault="003E110E" w:rsidP="001C333D">
      <w:pPr>
        <w:spacing w:line="240" w:lineRule="auto"/>
        <w:jc w:val="both"/>
        <w:rPr>
          <w:rFonts w:cs="Times New Roman"/>
          <w:b/>
          <w:noProof/>
        </w:rPr>
      </w:pPr>
      <w:r w:rsidRPr="00380B24">
        <w:rPr>
          <w:rFonts w:cs="Times New Roman"/>
          <w:b/>
          <w:noProof/>
        </w:rPr>
        <w:t>ECCF</w:t>
      </w:r>
    </w:p>
    <w:p w14:paraId="1F496F35" w14:textId="34305EDE" w:rsidR="003E110E" w:rsidRPr="00380B24" w:rsidRDefault="349448F1" w:rsidP="001C333D">
      <w:pPr>
        <w:spacing w:line="240" w:lineRule="auto"/>
        <w:jc w:val="both"/>
        <w:rPr>
          <w:rFonts w:cs="Times New Roman"/>
          <w:noProof/>
        </w:rPr>
      </w:pPr>
      <w:r w:rsidRPr="00380B24">
        <w:rPr>
          <w:rFonts w:cs="Times New Roman"/>
          <w:noProof/>
        </w:rPr>
        <w:t>Interviewees provided detailed feedback on the implementation and governance of the ECCF. While the framework was recognised as a valuable tool for harmonising cybersecurity certification across the EU, stakeholders identified several challenges. Delays in the adoption of certification schemes, particularly the EUCC and EUCS, were attributed to complex technical requirements, political sensitivities</w:t>
      </w:r>
      <w:r w:rsidR="003E4572" w:rsidRPr="00380B24">
        <w:rPr>
          <w:rFonts w:cs="Times New Roman"/>
          <w:noProof/>
        </w:rPr>
        <w:t xml:space="preserve"> and</w:t>
      </w:r>
      <w:r w:rsidRPr="00380B24">
        <w:rPr>
          <w:rFonts w:cs="Times New Roman"/>
          <w:noProof/>
        </w:rPr>
        <w:t xml:space="preserve"> coordination difficulties among Member States and EU institutions. Industry representatives and national authorities expressed concerns about insufficient involvement in scheme development, limited transparency in decision-making processes</w:t>
      </w:r>
      <w:r w:rsidR="003E4572" w:rsidRPr="00380B24">
        <w:rPr>
          <w:rFonts w:cs="Times New Roman"/>
          <w:noProof/>
        </w:rPr>
        <w:t xml:space="preserve"> and</w:t>
      </w:r>
      <w:r w:rsidRPr="00380B24">
        <w:rPr>
          <w:rFonts w:cs="Times New Roman"/>
          <w:noProof/>
        </w:rPr>
        <w:t xml:space="preserve"> the need for clearer roles and responsibilities among key actors, including ENISA, the Commission</w:t>
      </w:r>
      <w:r w:rsidR="003E4572" w:rsidRPr="00380B24">
        <w:rPr>
          <w:rFonts w:cs="Times New Roman"/>
          <w:noProof/>
        </w:rPr>
        <w:t xml:space="preserve"> and</w:t>
      </w:r>
      <w:r w:rsidRPr="00380B24">
        <w:rPr>
          <w:rFonts w:cs="Times New Roman"/>
          <w:noProof/>
        </w:rPr>
        <w:t xml:space="preserve"> the ECCG and SCCG groups.</w:t>
      </w:r>
    </w:p>
    <w:p w14:paraId="1B0E8D6F" w14:textId="4BAA71B7" w:rsidR="003E110E" w:rsidRPr="00380B24" w:rsidRDefault="349448F1" w:rsidP="001C333D">
      <w:pPr>
        <w:spacing w:line="240" w:lineRule="auto"/>
        <w:jc w:val="both"/>
        <w:rPr>
          <w:rFonts w:cs="Times New Roman"/>
          <w:noProof/>
        </w:rPr>
      </w:pPr>
      <w:r w:rsidRPr="00380B24">
        <w:rPr>
          <w:rFonts w:cs="Times New Roman"/>
          <w:noProof/>
        </w:rPr>
        <w:t xml:space="preserve">Interviewees also highlighted the importance of aligning certification schemes with international standards and ensuring </w:t>
      </w:r>
      <w:r w:rsidR="007F1595" w:rsidRPr="00380B24">
        <w:rPr>
          <w:rFonts w:cs="Times New Roman"/>
          <w:noProof/>
        </w:rPr>
        <w:t xml:space="preserve">consistency </w:t>
      </w:r>
      <w:r w:rsidRPr="00380B24">
        <w:rPr>
          <w:rFonts w:cs="Times New Roman"/>
          <w:noProof/>
        </w:rPr>
        <w:t xml:space="preserve">with other EU legislative instruments, such as the NIS2 Directive and the </w:t>
      </w:r>
      <w:r w:rsidR="6B2AB61C" w:rsidRPr="00380B24">
        <w:rPr>
          <w:rFonts w:cs="Times New Roman"/>
          <w:noProof/>
        </w:rPr>
        <w:t xml:space="preserve">proposed </w:t>
      </w:r>
      <w:r w:rsidRPr="00380B24">
        <w:rPr>
          <w:rFonts w:cs="Times New Roman"/>
          <w:noProof/>
        </w:rPr>
        <w:t>CRA. The voluntary nature of schemes was not seen as a major</w:t>
      </w:r>
      <w:r w:rsidR="002172E2" w:rsidRPr="00380B24">
        <w:rPr>
          <w:rFonts w:cs="Times New Roman"/>
          <w:noProof/>
        </w:rPr>
        <w:t xml:space="preserve"> problem</w:t>
      </w:r>
      <w:r w:rsidRPr="00380B24">
        <w:rPr>
          <w:rFonts w:cs="Times New Roman"/>
          <w:noProof/>
        </w:rPr>
        <w:t>, but the lack of experience in developing certification schemes contributed to delays and uncertainty. Stakeholders called for more structured engagement in the framework through clear processes and realistic timelines, as well as for regular meetings with clear objectives and sufficient time to prepare.</w:t>
      </w:r>
    </w:p>
    <w:p w14:paraId="3C5AF35A" w14:textId="64D94E1C" w:rsidR="00571A64" w:rsidRPr="00380B24" w:rsidRDefault="003E110E" w:rsidP="001C333D">
      <w:pPr>
        <w:spacing w:line="240" w:lineRule="auto"/>
        <w:jc w:val="both"/>
        <w:rPr>
          <w:rFonts w:cs="Times New Roman"/>
          <w:noProof/>
        </w:rPr>
      </w:pPr>
      <w:r w:rsidRPr="00380B24">
        <w:rPr>
          <w:rFonts w:cs="Times New Roman"/>
          <w:noProof/>
        </w:rPr>
        <w:t>There was a strong emphasis on the need for more effective mechanisms to resolve political and technical deadlocks during scheme development, as well as for greater transparency and information</w:t>
      </w:r>
      <w:r w:rsidR="006B06E7" w:rsidRPr="00380B24">
        <w:rPr>
          <w:rFonts w:cs="Times New Roman"/>
          <w:noProof/>
        </w:rPr>
        <w:t>-</w:t>
      </w:r>
      <w:r w:rsidRPr="00380B24">
        <w:rPr>
          <w:rFonts w:cs="Times New Roman"/>
          <w:noProof/>
        </w:rPr>
        <w:t>sharing throughout the process. Interviewees stressed that the ECCF’s added value would only be fully realised if these governance and operational challenges were addressed, enabling the framework to deliver on its promise of a harmonised and effective European cybersecurity certification landscape.</w:t>
      </w:r>
    </w:p>
    <w:p w14:paraId="215ED970" w14:textId="2C626DE9" w:rsidR="000D7B94" w:rsidRPr="00380B24" w:rsidRDefault="000D7B94" w:rsidP="00582C9B">
      <w:pPr>
        <w:pStyle w:val="Heading2"/>
        <w:rPr>
          <w:noProof/>
        </w:rPr>
      </w:pPr>
      <w:bookmarkStart w:id="179" w:name="_Toc218855981"/>
      <w:r w:rsidRPr="00380B24">
        <w:rPr>
          <w:noProof/>
        </w:rPr>
        <w:t>7. SWOT and recommendations workshops</w:t>
      </w:r>
      <w:bookmarkEnd w:id="179"/>
    </w:p>
    <w:p w14:paraId="3A7369F8" w14:textId="7F967B68" w:rsidR="00582C9B" w:rsidRPr="00380B24" w:rsidRDefault="78761570" w:rsidP="00582C9B">
      <w:pPr>
        <w:pStyle w:val="Text1"/>
        <w:ind w:left="0"/>
        <w:rPr>
          <w:noProof/>
        </w:rPr>
      </w:pPr>
      <w:r w:rsidRPr="00380B24">
        <w:rPr>
          <w:noProof/>
        </w:rPr>
        <w:t>As part of the evaluation process for ENISA and the ECCF, two dedicated workshops were organised to facilitate collaborative analysis and gather targeted recommendations. These workshops brought together a wide range of stakeholders, including experts from academia</w:t>
      </w:r>
      <w:r w:rsidR="00DD3984" w:rsidRPr="00380B24">
        <w:rPr>
          <w:noProof/>
        </w:rPr>
        <w:t xml:space="preserve"> and</w:t>
      </w:r>
      <w:r w:rsidRPr="00380B24">
        <w:rPr>
          <w:noProof/>
        </w:rPr>
        <w:t xml:space="preserve"> representatives from ENISA, DG CNECT, Member States</w:t>
      </w:r>
      <w:r w:rsidR="003E4572" w:rsidRPr="00380B24">
        <w:rPr>
          <w:noProof/>
        </w:rPr>
        <w:t xml:space="preserve"> and</w:t>
      </w:r>
      <w:r w:rsidRPr="00380B24">
        <w:rPr>
          <w:noProof/>
        </w:rPr>
        <w:t xml:space="preserve"> the study team. The workshops were conducted online and structured to maximise technical exchange, validation of findings</w:t>
      </w:r>
      <w:r w:rsidR="003E4572" w:rsidRPr="00380B24">
        <w:rPr>
          <w:noProof/>
        </w:rPr>
        <w:t xml:space="preserve"> and</w:t>
      </w:r>
      <w:r w:rsidRPr="00380B24">
        <w:rPr>
          <w:noProof/>
        </w:rPr>
        <w:t xml:space="preserve"> the formulation of actionable suggestions for future improvements.</w:t>
      </w:r>
    </w:p>
    <w:p w14:paraId="57499D82" w14:textId="04A290B7" w:rsidR="00582C9B" w:rsidRPr="00380B24" w:rsidRDefault="78761570" w:rsidP="5EE4E8B7">
      <w:pPr>
        <w:pStyle w:val="Heading3"/>
        <w:spacing w:after="240" w:line="240" w:lineRule="auto"/>
        <w:jc w:val="both"/>
        <w:rPr>
          <w:rFonts w:cs="Times New Roman"/>
          <w:noProof/>
        </w:rPr>
      </w:pPr>
      <w:bookmarkStart w:id="180" w:name="_Toc218855982"/>
      <w:r w:rsidRPr="00380B24">
        <w:rPr>
          <w:rFonts w:cs="Times New Roman"/>
          <w:noProof/>
        </w:rPr>
        <w:t>7.1 SWOT Workshop</w:t>
      </w:r>
      <w:bookmarkEnd w:id="180"/>
    </w:p>
    <w:p w14:paraId="3E2C55AD" w14:textId="1B399245" w:rsidR="00582C9B" w:rsidRPr="00380B24" w:rsidRDefault="00582C9B" w:rsidP="00582C9B">
      <w:pPr>
        <w:pStyle w:val="Text1"/>
        <w:ind w:left="0"/>
        <w:rPr>
          <w:noProof/>
        </w:rPr>
      </w:pPr>
      <w:r w:rsidRPr="00380B24">
        <w:rPr>
          <w:noProof/>
        </w:rPr>
        <w:t>The SWOT workshop was held on 21</w:t>
      </w:r>
      <w:r w:rsidR="00A12133" w:rsidRPr="00380B24">
        <w:rPr>
          <w:noProof/>
        </w:rPr>
        <w:t> </w:t>
      </w:r>
      <w:r w:rsidRPr="00380B24">
        <w:rPr>
          <w:noProof/>
        </w:rPr>
        <w:t>May 2024 via MS Teams, with 32 participants</w:t>
      </w:r>
      <w:r w:rsidR="007F33A9" w:rsidRPr="00380B24">
        <w:rPr>
          <w:noProof/>
        </w:rPr>
        <w:t>,</w:t>
      </w:r>
      <w:r w:rsidRPr="00380B24">
        <w:rPr>
          <w:noProof/>
        </w:rPr>
        <w:t xml:space="preserve"> including six study team members. The objective was to conduct a</w:t>
      </w:r>
      <w:r w:rsidR="00485BAC" w:rsidRPr="00380B24">
        <w:rPr>
          <w:noProof/>
        </w:rPr>
        <w:t xml:space="preserve">n </w:t>
      </w:r>
      <w:r w:rsidRPr="00380B24">
        <w:rPr>
          <w:noProof/>
        </w:rPr>
        <w:t xml:space="preserve">analysis of ENISA and the ECCF, using data collated by the study team and direct input from stakeholders. The workshop aimed to </w:t>
      </w:r>
      <w:r w:rsidR="00596D7B" w:rsidRPr="00380B24">
        <w:rPr>
          <w:noProof/>
        </w:rPr>
        <w:t xml:space="preserve">improve </w:t>
      </w:r>
      <w:r w:rsidRPr="00380B24">
        <w:rPr>
          <w:noProof/>
        </w:rPr>
        <w:t>understanding of the strengths, weaknesses, opportunities</w:t>
      </w:r>
      <w:r w:rsidR="003E4572" w:rsidRPr="00380B24">
        <w:rPr>
          <w:noProof/>
        </w:rPr>
        <w:t xml:space="preserve"> and</w:t>
      </w:r>
      <w:r w:rsidRPr="00380B24">
        <w:rPr>
          <w:noProof/>
        </w:rPr>
        <w:t xml:space="preserve"> threats facing both ENISA and the ECCF</w:t>
      </w:r>
      <w:r w:rsidR="003E4572" w:rsidRPr="00380B24">
        <w:rPr>
          <w:noProof/>
        </w:rPr>
        <w:t xml:space="preserve"> and</w:t>
      </w:r>
      <w:r w:rsidRPr="00380B24">
        <w:rPr>
          <w:noProof/>
        </w:rPr>
        <w:t xml:space="preserve"> to foster dialogue on potential </w:t>
      </w:r>
      <w:r w:rsidR="007440C2" w:rsidRPr="00380B24">
        <w:rPr>
          <w:noProof/>
        </w:rPr>
        <w:t xml:space="preserve">improvements </w:t>
      </w:r>
      <w:r w:rsidRPr="00380B24">
        <w:rPr>
          <w:noProof/>
        </w:rPr>
        <w:t>to the Cybersecurity Act.</w:t>
      </w:r>
    </w:p>
    <w:p w14:paraId="38A7B840" w14:textId="1EB31BB1" w:rsidR="00582C9B" w:rsidRPr="00380B24" w:rsidRDefault="78761570" w:rsidP="00F954DA">
      <w:pPr>
        <w:keepNext/>
        <w:spacing w:line="240" w:lineRule="auto"/>
        <w:rPr>
          <w:rFonts w:cs="Times New Roman"/>
          <w:b/>
          <w:bCs/>
          <w:noProof/>
        </w:rPr>
      </w:pPr>
      <w:r w:rsidRPr="00380B24">
        <w:rPr>
          <w:rFonts w:cs="Times New Roman"/>
          <w:b/>
          <w:bCs/>
          <w:noProof/>
        </w:rPr>
        <w:t>ENISA SWOT Results</w:t>
      </w:r>
    </w:p>
    <w:p w14:paraId="5C56F69B" w14:textId="28B641E4" w:rsidR="00582C9B" w:rsidRPr="00380B24" w:rsidRDefault="78761570" w:rsidP="00582C9B">
      <w:pPr>
        <w:pStyle w:val="Text1"/>
        <w:ind w:left="0"/>
        <w:rPr>
          <w:noProof/>
        </w:rPr>
      </w:pPr>
      <w:r w:rsidRPr="00380B24">
        <w:rPr>
          <w:noProof/>
        </w:rPr>
        <w:t>Stakeholders confirmed the strengths identified by the study team, including ENISA’s positive reputation within the EU cybersecurity community, the quality of its publications, effective collaboration among Member States, harmonisation efforts</w:t>
      </w:r>
      <w:r w:rsidR="003E4572" w:rsidRPr="00380B24">
        <w:rPr>
          <w:noProof/>
        </w:rPr>
        <w:t xml:space="preserve"> and</w:t>
      </w:r>
      <w:r w:rsidRPr="00380B24">
        <w:rPr>
          <w:noProof/>
        </w:rPr>
        <w:t xml:space="preserve"> capacity</w:t>
      </w:r>
      <w:r w:rsidR="0017356C" w:rsidRPr="00380B24">
        <w:rPr>
          <w:noProof/>
        </w:rPr>
        <w:t xml:space="preserve"> </w:t>
      </w:r>
      <w:r w:rsidRPr="00380B24">
        <w:rPr>
          <w:noProof/>
        </w:rPr>
        <w:t xml:space="preserve">building. </w:t>
      </w:r>
      <w:r w:rsidR="0006700F" w:rsidRPr="00380B24">
        <w:rPr>
          <w:noProof/>
        </w:rPr>
        <w:t>Its w</w:t>
      </w:r>
      <w:r w:rsidRPr="00380B24">
        <w:rPr>
          <w:noProof/>
        </w:rPr>
        <w:t xml:space="preserve">eaknesses were also </w:t>
      </w:r>
      <w:r w:rsidR="00146C59" w:rsidRPr="00380B24">
        <w:rPr>
          <w:noProof/>
        </w:rPr>
        <w:t>attested</w:t>
      </w:r>
      <w:r w:rsidRPr="00380B24">
        <w:rPr>
          <w:noProof/>
        </w:rPr>
        <w:t xml:space="preserve">, including resource </w:t>
      </w:r>
      <w:r w:rsidR="00864B7C" w:rsidRPr="00380B24">
        <w:rPr>
          <w:noProof/>
        </w:rPr>
        <w:t>shortages</w:t>
      </w:r>
      <w:r w:rsidRPr="00380B24">
        <w:rPr>
          <w:noProof/>
        </w:rPr>
        <w:t>, strategic rigidity, potential delays, lack of clarity o</w:t>
      </w:r>
      <w:r w:rsidR="004A1A0E" w:rsidRPr="00380B24">
        <w:rPr>
          <w:noProof/>
        </w:rPr>
        <w:t>f</w:t>
      </w:r>
      <w:r w:rsidRPr="00380B24">
        <w:rPr>
          <w:noProof/>
        </w:rPr>
        <w:t xml:space="preserve"> ENISA’s policy role</w:t>
      </w:r>
      <w:r w:rsidR="003E4572" w:rsidRPr="00380B24">
        <w:rPr>
          <w:noProof/>
        </w:rPr>
        <w:t xml:space="preserve"> and</w:t>
      </w:r>
      <w:r w:rsidRPr="00380B24">
        <w:rPr>
          <w:noProof/>
        </w:rPr>
        <w:t xml:space="preserve"> limited operational support. Opportunities identified included </w:t>
      </w:r>
      <w:r w:rsidR="004B7D5F" w:rsidRPr="00380B24">
        <w:rPr>
          <w:noProof/>
        </w:rPr>
        <w:t xml:space="preserve">increased </w:t>
      </w:r>
      <w:r w:rsidRPr="00380B24">
        <w:rPr>
          <w:noProof/>
        </w:rPr>
        <w:t xml:space="preserve">impact and services, collaborative training initiatives, </w:t>
      </w:r>
      <w:r w:rsidR="009070BC" w:rsidRPr="00380B24">
        <w:rPr>
          <w:noProof/>
        </w:rPr>
        <w:t xml:space="preserve">the </w:t>
      </w:r>
      <w:r w:rsidRPr="00380B24">
        <w:rPr>
          <w:noProof/>
        </w:rPr>
        <w:t>harmonisation</w:t>
      </w:r>
      <w:r w:rsidR="009070BC" w:rsidRPr="00380B24">
        <w:rPr>
          <w:noProof/>
        </w:rPr>
        <w:t xml:space="preserve"> </w:t>
      </w:r>
      <w:r w:rsidR="00316CD0" w:rsidRPr="00380B24">
        <w:rPr>
          <w:noProof/>
        </w:rPr>
        <w:t xml:space="preserve">of </w:t>
      </w:r>
      <w:r w:rsidR="009070BC" w:rsidRPr="00380B24">
        <w:rPr>
          <w:noProof/>
        </w:rPr>
        <w:t>standards</w:t>
      </w:r>
      <w:r w:rsidRPr="00380B24">
        <w:rPr>
          <w:noProof/>
        </w:rPr>
        <w:t>, policy engagement</w:t>
      </w:r>
      <w:r w:rsidR="003E4572" w:rsidRPr="00380B24">
        <w:rPr>
          <w:noProof/>
        </w:rPr>
        <w:t xml:space="preserve"> and</w:t>
      </w:r>
      <w:r w:rsidRPr="00380B24">
        <w:rPr>
          <w:noProof/>
        </w:rPr>
        <w:t xml:space="preserve"> an expanded mandate for more direct operational roles. Threats discussed included rapid technological advancement, </w:t>
      </w:r>
      <w:r w:rsidR="00316CD0" w:rsidRPr="00380B24">
        <w:rPr>
          <w:noProof/>
        </w:rPr>
        <w:t xml:space="preserve">the </w:t>
      </w:r>
      <w:r w:rsidRPr="00380B24">
        <w:rPr>
          <w:noProof/>
        </w:rPr>
        <w:t>proliferation of funding initiatives, unexpected resource constraints, complacency</w:t>
      </w:r>
      <w:r w:rsidR="003E4572" w:rsidRPr="00380B24">
        <w:rPr>
          <w:noProof/>
        </w:rPr>
        <w:t xml:space="preserve"> and</w:t>
      </w:r>
      <w:r w:rsidRPr="00380B24">
        <w:rPr>
          <w:noProof/>
        </w:rPr>
        <w:t xml:space="preserve"> geopolitical instability.</w:t>
      </w:r>
    </w:p>
    <w:p w14:paraId="0D7A585F" w14:textId="3C0783CD" w:rsidR="00582C9B" w:rsidRPr="00380B24" w:rsidRDefault="78761570" w:rsidP="5EE4E8B7">
      <w:pPr>
        <w:spacing w:line="240" w:lineRule="auto"/>
        <w:rPr>
          <w:rFonts w:cs="Times New Roman"/>
          <w:b/>
          <w:bCs/>
          <w:noProof/>
        </w:rPr>
      </w:pPr>
      <w:r w:rsidRPr="00380B24">
        <w:rPr>
          <w:rFonts w:cs="Times New Roman"/>
          <w:b/>
          <w:bCs/>
          <w:noProof/>
        </w:rPr>
        <w:t>ECCF SWOT Results</w:t>
      </w:r>
    </w:p>
    <w:p w14:paraId="02C1CEFE" w14:textId="532D4571" w:rsidR="00582C9B" w:rsidRPr="00380B24" w:rsidRDefault="00582C9B" w:rsidP="00582C9B">
      <w:pPr>
        <w:pStyle w:val="Text1"/>
        <w:ind w:left="0"/>
        <w:rPr>
          <w:noProof/>
        </w:rPr>
      </w:pPr>
      <w:r w:rsidRPr="00380B24">
        <w:rPr>
          <w:noProof/>
        </w:rPr>
        <w:t xml:space="preserve">The ECCF SWOT analysis was similarly </w:t>
      </w:r>
      <w:r w:rsidR="008931E0" w:rsidRPr="00380B24">
        <w:rPr>
          <w:noProof/>
        </w:rPr>
        <w:t xml:space="preserve">confirmed </w:t>
      </w:r>
      <w:r w:rsidRPr="00380B24">
        <w:rPr>
          <w:noProof/>
        </w:rPr>
        <w:t xml:space="preserve">by participants. Strengths included </w:t>
      </w:r>
      <w:r w:rsidR="008931E0" w:rsidRPr="00380B24">
        <w:rPr>
          <w:noProof/>
        </w:rPr>
        <w:t xml:space="preserve">boosting </w:t>
      </w:r>
      <w:r w:rsidRPr="00380B24">
        <w:rPr>
          <w:noProof/>
        </w:rPr>
        <w:t xml:space="preserve">cooperation at EU level, adaptability to evolving technologies and legislative frameworks, the ability to mobilise experts and contribute to </w:t>
      </w:r>
      <w:r w:rsidR="008931E0" w:rsidRPr="00380B24">
        <w:rPr>
          <w:noProof/>
        </w:rPr>
        <w:t xml:space="preserve">the </w:t>
      </w:r>
      <w:r w:rsidRPr="00380B24">
        <w:rPr>
          <w:noProof/>
        </w:rPr>
        <w:t>development</w:t>
      </w:r>
      <w:r w:rsidR="008931E0" w:rsidRPr="00380B24">
        <w:rPr>
          <w:noProof/>
        </w:rPr>
        <w:t xml:space="preserve"> of standard</w:t>
      </w:r>
      <w:r w:rsidR="00F73C96" w:rsidRPr="00380B24">
        <w:rPr>
          <w:noProof/>
        </w:rPr>
        <w:t>s</w:t>
      </w:r>
      <w:r w:rsidRPr="00380B24">
        <w:rPr>
          <w:noProof/>
        </w:rPr>
        <w:t xml:space="preserve">, ENISA’s capacity to ensure smooth scheme adoption, </w:t>
      </w:r>
      <w:r w:rsidR="00F0016D" w:rsidRPr="00380B24">
        <w:rPr>
          <w:noProof/>
        </w:rPr>
        <w:t xml:space="preserve">its </w:t>
      </w:r>
      <w:r w:rsidRPr="00380B24">
        <w:rPr>
          <w:noProof/>
        </w:rPr>
        <w:t>relevance for internal market objectives</w:t>
      </w:r>
      <w:r w:rsidR="003E4572" w:rsidRPr="00380B24">
        <w:rPr>
          <w:noProof/>
        </w:rPr>
        <w:t xml:space="preserve"> and</w:t>
      </w:r>
      <w:r w:rsidRPr="00380B24">
        <w:rPr>
          <w:noProof/>
        </w:rPr>
        <w:t xml:space="preserve"> the added value of EU </w:t>
      </w:r>
      <w:r w:rsidR="00F73C96" w:rsidRPr="00380B24">
        <w:rPr>
          <w:noProof/>
        </w:rPr>
        <w:t>action</w:t>
      </w:r>
      <w:r w:rsidRPr="00380B24">
        <w:rPr>
          <w:noProof/>
        </w:rPr>
        <w:t xml:space="preserve">. Weaknesses </w:t>
      </w:r>
      <w:r w:rsidR="00A848D4" w:rsidRPr="00380B24">
        <w:rPr>
          <w:noProof/>
        </w:rPr>
        <w:t xml:space="preserve">raised were </w:t>
      </w:r>
      <w:r w:rsidR="007D4D8D" w:rsidRPr="00380B24">
        <w:rPr>
          <w:noProof/>
        </w:rPr>
        <w:t>the</w:t>
      </w:r>
      <w:r w:rsidRPr="00380B24">
        <w:rPr>
          <w:noProof/>
        </w:rPr>
        <w:t xml:space="preserve"> time-consuming scheme adoption processes, complexity in scheme development, susceptibility to geopolitical pressure</w:t>
      </w:r>
      <w:r w:rsidR="00296933" w:rsidRPr="00380B24">
        <w:rPr>
          <w:noProof/>
        </w:rPr>
        <w:t xml:space="preserve"> and</w:t>
      </w:r>
      <w:r w:rsidRPr="00380B24">
        <w:rPr>
          <w:noProof/>
        </w:rPr>
        <w:t xml:space="preserve"> policy priority changes, </w:t>
      </w:r>
      <w:r w:rsidR="00B72CC1" w:rsidRPr="00380B24">
        <w:rPr>
          <w:noProof/>
        </w:rPr>
        <w:t>a</w:t>
      </w:r>
      <w:r w:rsidRPr="00380B24">
        <w:rPr>
          <w:noProof/>
        </w:rPr>
        <w:t xml:space="preserve"> perceived lack of involvement of industry and external stakeholders</w:t>
      </w:r>
      <w:r w:rsidR="003E4572" w:rsidRPr="00380B24">
        <w:rPr>
          <w:noProof/>
        </w:rPr>
        <w:t xml:space="preserve"> and</w:t>
      </w:r>
      <w:r w:rsidRPr="00380B24">
        <w:rPr>
          <w:noProof/>
        </w:rPr>
        <w:t xml:space="preserve"> </w:t>
      </w:r>
      <w:r w:rsidR="00B72CC1" w:rsidRPr="00380B24">
        <w:rPr>
          <w:noProof/>
        </w:rPr>
        <w:t>an</w:t>
      </w:r>
      <w:r w:rsidRPr="00380B24">
        <w:rPr>
          <w:noProof/>
        </w:rPr>
        <w:t xml:space="preserve"> unproven capacity to support cybersecurity preparedness and transparency.</w:t>
      </w:r>
    </w:p>
    <w:p w14:paraId="76A20E5C" w14:textId="5AEAB5B9" w:rsidR="00582C9B" w:rsidRPr="00380B24" w:rsidRDefault="00582C9B" w:rsidP="00582C9B">
      <w:pPr>
        <w:pStyle w:val="Text1"/>
        <w:ind w:left="0"/>
        <w:rPr>
          <w:noProof/>
        </w:rPr>
      </w:pPr>
      <w:r w:rsidRPr="00380B24">
        <w:rPr>
          <w:noProof/>
        </w:rPr>
        <w:t xml:space="preserve">Opportunities identified included </w:t>
      </w:r>
      <w:r w:rsidR="002C6389" w:rsidRPr="00380B24">
        <w:rPr>
          <w:noProof/>
        </w:rPr>
        <w:t xml:space="preserve">greater </w:t>
      </w:r>
      <w:r w:rsidRPr="00380B24">
        <w:rPr>
          <w:noProof/>
        </w:rPr>
        <w:t xml:space="preserve">flexibility and usefulness in tackling emerging threats such as artificial intelligence, strengthening Member State capabilities, the possibility of using certification as a presumption of conformity, potential mandatory requirements from upcoming legislation, </w:t>
      </w:r>
      <w:r w:rsidR="003B0F5D" w:rsidRPr="00380B24">
        <w:rPr>
          <w:noProof/>
        </w:rPr>
        <w:t xml:space="preserve">the </w:t>
      </w:r>
      <w:r w:rsidRPr="00380B24">
        <w:rPr>
          <w:noProof/>
        </w:rPr>
        <w:t xml:space="preserve">extension of </w:t>
      </w:r>
      <w:r w:rsidR="003B0F5D" w:rsidRPr="00380B24">
        <w:rPr>
          <w:noProof/>
        </w:rPr>
        <w:t>its</w:t>
      </w:r>
      <w:r w:rsidRPr="00380B24">
        <w:rPr>
          <w:noProof/>
        </w:rPr>
        <w:t xml:space="preserve"> scope to managed security services</w:t>
      </w:r>
      <w:r w:rsidR="00467DAE" w:rsidRPr="00380B24">
        <w:rPr>
          <w:noProof/>
        </w:rPr>
        <w:t>,</w:t>
      </w:r>
      <w:r w:rsidR="003E4572" w:rsidRPr="00380B24">
        <w:rPr>
          <w:noProof/>
        </w:rPr>
        <w:t xml:space="preserve"> and</w:t>
      </w:r>
      <w:r w:rsidRPr="00380B24">
        <w:rPr>
          <w:noProof/>
        </w:rPr>
        <w:t xml:space="preserve"> providing impetus to standardisation processes. Threats included </w:t>
      </w:r>
      <w:r w:rsidR="00C82BA7" w:rsidRPr="00380B24">
        <w:rPr>
          <w:noProof/>
        </w:rPr>
        <w:t xml:space="preserve">a </w:t>
      </w:r>
      <w:r w:rsidRPr="00380B24">
        <w:rPr>
          <w:noProof/>
        </w:rPr>
        <w:t xml:space="preserve">lack of resources, potential shifts in policy priorities, increasing geopolitical instability, </w:t>
      </w:r>
      <w:r w:rsidR="00C82BA7" w:rsidRPr="00380B24">
        <w:rPr>
          <w:noProof/>
        </w:rPr>
        <w:t xml:space="preserve">the </w:t>
      </w:r>
      <w:r w:rsidRPr="00380B24">
        <w:rPr>
          <w:noProof/>
        </w:rPr>
        <w:t>risk of overlaps with other EU legislation</w:t>
      </w:r>
      <w:r w:rsidR="003E4572" w:rsidRPr="00380B24">
        <w:rPr>
          <w:noProof/>
        </w:rPr>
        <w:t xml:space="preserve"> and</w:t>
      </w:r>
      <w:r w:rsidRPr="00380B24">
        <w:rPr>
          <w:noProof/>
        </w:rPr>
        <w:t xml:space="preserve"> </w:t>
      </w:r>
      <w:r w:rsidR="006508A5" w:rsidRPr="00380B24">
        <w:rPr>
          <w:noProof/>
        </w:rPr>
        <w:t xml:space="preserve">a </w:t>
      </w:r>
      <w:r w:rsidRPr="00380B24">
        <w:rPr>
          <w:noProof/>
        </w:rPr>
        <w:t>risk of internal market distortions due to national cybersecurity requirements.</w:t>
      </w:r>
    </w:p>
    <w:p w14:paraId="06B5F84D" w14:textId="0B9E3A75" w:rsidR="00582C9B" w:rsidRPr="00380B24" w:rsidRDefault="78761570" w:rsidP="5EE4E8B7">
      <w:pPr>
        <w:pStyle w:val="Heading3"/>
        <w:spacing w:after="240" w:line="240" w:lineRule="auto"/>
        <w:rPr>
          <w:rFonts w:cs="Times New Roman"/>
          <w:noProof/>
        </w:rPr>
      </w:pPr>
      <w:bookmarkStart w:id="181" w:name="_Toc218855983"/>
      <w:r w:rsidRPr="00380B24">
        <w:rPr>
          <w:rFonts w:cs="Times New Roman"/>
          <w:noProof/>
        </w:rPr>
        <w:t>7.2 Recommendations Workshop</w:t>
      </w:r>
      <w:bookmarkEnd w:id="181"/>
    </w:p>
    <w:p w14:paraId="331597C5" w14:textId="0ACDE761" w:rsidR="00F838F2" w:rsidRPr="00380B24" w:rsidRDefault="78761570" w:rsidP="5EE4E8B7">
      <w:pPr>
        <w:spacing w:line="240" w:lineRule="auto"/>
        <w:jc w:val="both"/>
        <w:rPr>
          <w:noProof/>
        </w:rPr>
      </w:pPr>
      <w:r w:rsidRPr="00380B24">
        <w:rPr>
          <w:noProof/>
        </w:rPr>
        <w:t>The recommendations workshop took place on 12</w:t>
      </w:r>
      <w:r w:rsidR="00A12133" w:rsidRPr="00380B24">
        <w:rPr>
          <w:noProof/>
        </w:rPr>
        <w:t> </w:t>
      </w:r>
      <w:r w:rsidRPr="00380B24">
        <w:rPr>
          <w:noProof/>
        </w:rPr>
        <w:t>July 2024, also via MS Teams, with 77 participants</w:t>
      </w:r>
      <w:r w:rsidR="00DB521C" w:rsidRPr="00380B24">
        <w:rPr>
          <w:noProof/>
        </w:rPr>
        <w:t>,</w:t>
      </w:r>
      <w:r w:rsidRPr="00380B24">
        <w:rPr>
          <w:noProof/>
        </w:rPr>
        <w:t xml:space="preserve"> including seven study team members. The aim was to gather ideas for improving the performance of ENISA and the ECCF, drawing on the evaluation results and stakeholder input. </w:t>
      </w:r>
    </w:p>
    <w:p w14:paraId="4C26A45A" w14:textId="5EE255ED" w:rsidR="00582C9B" w:rsidRPr="00380B24" w:rsidRDefault="78761570" w:rsidP="5EE4E8B7">
      <w:pPr>
        <w:spacing w:line="240" w:lineRule="auto"/>
        <w:rPr>
          <w:rFonts w:cs="Times New Roman"/>
          <w:b/>
          <w:bCs/>
          <w:noProof/>
        </w:rPr>
      </w:pPr>
      <w:r w:rsidRPr="00380B24">
        <w:rPr>
          <w:rFonts w:cs="Times New Roman"/>
          <w:b/>
          <w:bCs/>
          <w:noProof/>
        </w:rPr>
        <w:t>ENISA Recommendations</w:t>
      </w:r>
    </w:p>
    <w:p w14:paraId="08EA2691" w14:textId="59F06935" w:rsidR="00582C9B" w:rsidRPr="00380B24" w:rsidRDefault="78761570" w:rsidP="00582C9B">
      <w:pPr>
        <w:pStyle w:val="Text1"/>
        <w:ind w:left="0"/>
        <w:rPr>
          <w:noProof/>
        </w:rPr>
      </w:pPr>
      <w:r w:rsidRPr="00380B24">
        <w:rPr>
          <w:noProof/>
        </w:rPr>
        <w:t>Polling results showed an average score of 3.9</w:t>
      </w:r>
      <w:r w:rsidR="00022B70" w:rsidRPr="00380B24">
        <w:rPr>
          <w:noProof/>
        </w:rPr>
        <w:t xml:space="preserve"> (on a scale from 1</w:t>
      </w:r>
      <w:r w:rsidR="00544C0C" w:rsidRPr="00380B24">
        <w:rPr>
          <w:noProof/>
        </w:rPr>
        <w:t xml:space="preserve"> (not at all)</w:t>
      </w:r>
      <w:r w:rsidR="00022B70" w:rsidRPr="00380B24">
        <w:rPr>
          <w:noProof/>
        </w:rPr>
        <w:t xml:space="preserve"> to 5</w:t>
      </w:r>
      <w:r w:rsidR="00544C0C" w:rsidRPr="00380B24">
        <w:rPr>
          <w:noProof/>
        </w:rPr>
        <w:t xml:space="preserve"> (completely</w:t>
      </w:r>
      <w:r w:rsidR="007B335F" w:rsidRPr="00380B24">
        <w:rPr>
          <w:noProof/>
        </w:rPr>
        <w:t>/fully agree</w:t>
      </w:r>
      <w:r w:rsidR="00B0633B" w:rsidRPr="00380B24">
        <w:rPr>
          <w:noProof/>
        </w:rPr>
        <w:t>)</w:t>
      </w:r>
      <w:r w:rsidR="007B335F" w:rsidRPr="00380B24">
        <w:rPr>
          <w:noProof/>
        </w:rPr>
        <w:t>)</w:t>
      </w:r>
      <w:r w:rsidRPr="00380B24">
        <w:rPr>
          <w:noProof/>
        </w:rPr>
        <w:t xml:space="preserve">, indicating general agreement with the evaluation findings but with some reservations, particularly regarding efficiency and internal governance. Stakeholders emphasised the need for </w:t>
      </w:r>
      <w:r w:rsidR="4A741B9C" w:rsidRPr="00380B24">
        <w:rPr>
          <w:noProof/>
        </w:rPr>
        <w:t xml:space="preserve">adequate </w:t>
      </w:r>
      <w:r w:rsidRPr="00380B24">
        <w:rPr>
          <w:noProof/>
        </w:rPr>
        <w:t xml:space="preserve">financial </w:t>
      </w:r>
      <w:r w:rsidR="3DA259E8" w:rsidRPr="00380B24">
        <w:rPr>
          <w:noProof/>
        </w:rPr>
        <w:t>resources and</w:t>
      </w:r>
      <w:r w:rsidRPr="00380B24">
        <w:rPr>
          <w:noProof/>
        </w:rPr>
        <w:t xml:space="preserve"> stressed the importance of maintaining a clear focus within the mandate to avoid resource dilution. Coordination with other bodies such as ECCC, EU-CyCLONe</w:t>
      </w:r>
      <w:r w:rsidR="003E4572" w:rsidRPr="00380B24">
        <w:rPr>
          <w:noProof/>
        </w:rPr>
        <w:t xml:space="preserve"> and</w:t>
      </w:r>
      <w:r w:rsidRPr="00380B24">
        <w:rPr>
          <w:noProof/>
        </w:rPr>
        <w:t xml:space="preserve"> CSIRT was highlighted as a way </w:t>
      </w:r>
      <w:r w:rsidR="00E414EE" w:rsidRPr="00380B24">
        <w:rPr>
          <w:noProof/>
        </w:rPr>
        <w:t>of</w:t>
      </w:r>
      <w:r w:rsidRPr="00380B24">
        <w:rPr>
          <w:noProof/>
        </w:rPr>
        <w:t xml:space="preserve"> avoid</w:t>
      </w:r>
      <w:r w:rsidR="00E414EE" w:rsidRPr="00380B24">
        <w:rPr>
          <w:noProof/>
        </w:rPr>
        <w:t>ing</w:t>
      </w:r>
      <w:r w:rsidRPr="00380B24">
        <w:rPr>
          <w:noProof/>
        </w:rPr>
        <w:t xml:space="preserve"> duplication and improv</w:t>
      </w:r>
      <w:r w:rsidR="00E414EE" w:rsidRPr="00380B24">
        <w:rPr>
          <w:noProof/>
        </w:rPr>
        <w:t>ing</w:t>
      </w:r>
      <w:r w:rsidRPr="00380B24">
        <w:rPr>
          <w:noProof/>
        </w:rPr>
        <w:t xml:space="preserve"> efficiency.</w:t>
      </w:r>
    </w:p>
    <w:p w14:paraId="4C1BF257" w14:textId="7CA55C41" w:rsidR="00582C9B" w:rsidRPr="00380B24" w:rsidRDefault="00582C9B" w:rsidP="00582C9B">
      <w:pPr>
        <w:pStyle w:val="Text1"/>
        <w:ind w:left="0"/>
        <w:rPr>
          <w:noProof/>
        </w:rPr>
      </w:pPr>
      <w:r w:rsidRPr="00380B24">
        <w:rPr>
          <w:noProof/>
        </w:rPr>
        <w:t>Suggestions for governance included creating platforms for Member States to share information, streamlining the production of reports</w:t>
      </w:r>
      <w:r w:rsidR="003E4572" w:rsidRPr="00380B24">
        <w:rPr>
          <w:noProof/>
        </w:rPr>
        <w:t xml:space="preserve"> and</w:t>
      </w:r>
      <w:r w:rsidRPr="00380B24">
        <w:rPr>
          <w:noProof/>
        </w:rPr>
        <w:t xml:space="preserve"> balancing ENISA’s advisory and executive roles. The importance of seconded members from Member States for </w:t>
      </w:r>
      <w:r w:rsidR="00036FDA" w:rsidRPr="00380B24">
        <w:rPr>
          <w:noProof/>
        </w:rPr>
        <w:t xml:space="preserve">increasing </w:t>
      </w:r>
      <w:r w:rsidRPr="00380B24">
        <w:rPr>
          <w:noProof/>
        </w:rPr>
        <w:t>alignment with national priorities</w:t>
      </w:r>
      <w:r w:rsidR="00D73189" w:rsidRPr="00380B24">
        <w:rPr>
          <w:noProof/>
        </w:rPr>
        <w:t xml:space="preserve"> was noted</w:t>
      </w:r>
      <w:r w:rsidRPr="00380B24">
        <w:rPr>
          <w:noProof/>
        </w:rPr>
        <w:t>, though retaining qualified staff remains a challenge. Stakeholder engagement should be efficient and tailored to different audiences, with feedback systematically incorporated into future planning.</w:t>
      </w:r>
    </w:p>
    <w:p w14:paraId="3C4CB623" w14:textId="6EB8D4AD" w:rsidR="00582C9B" w:rsidRPr="00380B24" w:rsidRDefault="78761570" w:rsidP="00582C9B">
      <w:pPr>
        <w:pStyle w:val="Text1"/>
        <w:ind w:left="0"/>
        <w:rPr>
          <w:noProof/>
        </w:rPr>
      </w:pPr>
      <w:r w:rsidRPr="00380B24">
        <w:rPr>
          <w:noProof/>
        </w:rPr>
        <w:t xml:space="preserve">ENISA’s position in the EU cybersecurity landscape could be strengthened by </w:t>
      </w:r>
      <w:r w:rsidR="00786191" w:rsidRPr="00380B24">
        <w:rPr>
          <w:noProof/>
        </w:rPr>
        <w:t>it</w:t>
      </w:r>
      <w:r w:rsidRPr="00380B24">
        <w:rPr>
          <w:noProof/>
        </w:rPr>
        <w:t xml:space="preserve"> prioritising services and support to Member States, acting as an impartial facilitator</w:t>
      </w:r>
      <w:r w:rsidR="003E4572" w:rsidRPr="00380B24">
        <w:rPr>
          <w:noProof/>
        </w:rPr>
        <w:t xml:space="preserve"> and</w:t>
      </w:r>
      <w:r w:rsidRPr="00380B24">
        <w:rPr>
          <w:noProof/>
        </w:rPr>
        <w:t xml:space="preserve"> fostering robust cooperation with bodies such as </w:t>
      </w:r>
      <w:r w:rsidR="00296B99" w:rsidRPr="00380B24">
        <w:rPr>
          <w:noProof/>
        </w:rPr>
        <w:t xml:space="preserve">the </w:t>
      </w:r>
      <w:r w:rsidR="7742BF49" w:rsidRPr="00380B24">
        <w:rPr>
          <w:noProof/>
        </w:rPr>
        <w:t>ECCC.</w:t>
      </w:r>
      <w:r w:rsidRPr="00380B24">
        <w:rPr>
          <w:noProof/>
        </w:rPr>
        <w:t xml:space="preserve"> Suggestions were also made for ENISA to establish cooperation with US entities </w:t>
      </w:r>
      <w:r w:rsidR="00CD1CBD" w:rsidRPr="00380B24">
        <w:rPr>
          <w:noProof/>
        </w:rPr>
        <w:t xml:space="preserve">such as </w:t>
      </w:r>
      <w:r w:rsidRPr="00380B24">
        <w:rPr>
          <w:noProof/>
        </w:rPr>
        <w:t>MITRE</w:t>
      </w:r>
      <w:r w:rsidR="00F620A2" w:rsidRPr="00380B24">
        <w:rPr>
          <w:rStyle w:val="FootnoteReference"/>
          <w:noProof/>
        </w:rPr>
        <w:footnoteReference w:id="18"/>
      </w:r>
      <w:r w:rsidRPr="00380B24">
        <w:rPr>
          <w:noProof/>
        </w:rPr>
        <w:t xml:space="preserve"> and</w:t>
      </w:r>
      <w:r w:rsidR="00E5425A" w:rsidRPr="00380B24">
        <w:rPr>
          <w:noProof/>
        </w:rPr>
        <w:t xml:space="preserve"> NIST (regarding the</w:t>
      </w:r>
      <w:r w:rsidR="001B06AB" w:rsidRPr="00380B24">
        <w:rPr>
          <w:noProof/>
        </w:rPr>
        <w:t xml:space="preserve"> </w:t>
      </w:r>
      <w:r w:rsidRPr="00380B24">
        <w:rPr>
          <w:noProof/>
        </w:rPr>
        <w:t>NVD</w:t>
      </w:r>
      <w:r w:rsidR="00E5425A" w:rsidRPr="00380B24">
        <w:rPr>
          <w:noProof/>
        </w:rPr>
        <w:t>)</w:t>
      </w:r>
      <w:r w:rsidR="00CE3F9D" w:rsidRPr="00380B24">
        <w:rPr>
          <w:rStyle w:val="FootnoteReference"/>
          <w:noProof/>
        </w:rPr>
        <w:footnoteReference w:id="19"/>
      </w:r>
      <w:r w:rsidRPr="00380B24">
        <w:rPr>
          <w:noProof/>
        </w:rPr>
        <w:t xml:space="preserve"> to </w:t>
      </w:r>
      <w:r w:rsidR="00AB7767" w:rsidRPr="00380B24">
        <w:rPr>
          <w:noProof/>
        </w:rPr>
        <w:t xml:space="preserve">improve </w:t>
      </w:r>
      <w:r w:rsidRPr="00380B24">
        <w:rPr>
          <w:noProof/>
        </w:rPr>
        <w:t>threat intelligence and vulnerability management.</w:t>
      </w:r>
    </w:p>
    <w:p w14:paraId="654AF257" w14:textId="77777777" w:rsidR="00582C9B" w:rsidRPr="00380B24" w:rsidRDefault="78761570" w:rsidP="5EE4E8B7">
      <w:pPr>
        <w:keepNext/>
        <w:spacing w:line="240" w:lineRule="auto"/>
        <w:jc w:val="both"/>
        <w:rPr>
          <w:rFonts w:cs="Times New Roman"/>
          <w:b/>
          <w:bCs/>
          <w:noProof/>
        </w:rPr>
      </w:pPr>
      <w:r w:rsidRPr="00380B24">
        <w:rPr>
          <w:rFonts w:cs="Times New Roman"/>
          <w:b/>
          <w:bCs/>
          <w:noProof/>
        </w:rPr>
        <w:t>ECCF Recommendations</w:t>
      </w:r>
    </w:p>
    <w:p w14:paraId="3AEF2414" w14:textId="3BE26339" w:rsidR="00582C9B" w:rsidRPr="00380B24" w:rsidRDefault="78761570" w:rsidP="00582C9B">
      <w:pPr>
        <w:pStyle w:val="Text1"/>
        <w:ind w:left="0"/>
        <w:rPr>
          <w:noProof/>
        </w:rPr>
      </w:pPr>
      <w:r w:rsidRPr="00380B24">
        <w:rPr>
          <w:noProof/>
        </w:rPr>
        <w:t>Polling results for the ECCF averaged 3.8</w:t>
      </w:r>
      <w:r w:rsidR="00425366" w:rsidRPr="00380B24">
        <w:rPr>
          <w:noProof/>
        </w:rPr>
        <w:t xml:space="preserve"> (on a scale from 1 to 5)</w:t>
      </w:r>
      <w:r w:rsidRPr="00380B24">
        <w:rPr>
          <w:noProof/>
        </w:rPr>
        <w:t xml:space="preserve">, </w:t>
      </w:r>
      <w:r w:rsidR="52B4D300" w:rsidRPr="00380B24">
        <w:rPr>
          <w:noProof/>
        </w:rPr>
        <w:t xml:space="preserve">indicating general agreement with the evaluation </w:t>
      </w:r>
      <w:r w:rsidR="71449E38" w:rsidRPr="00380B24">
        <w:rPr>
          <w:noProof/>
        </w:rPr>
        <w:t>findings, but</w:t>
      </w:r>
      <w:r w:rsidRPr="00380B24">
        <w:rPr>
          <w:noProof/>
        </w:rPr>
        <w:t xml:space="preserve"> </w:t>
      </w:r>
      <w:r w:rsidR="00355790" w:rsidRPr="00380B24">
        <w:rPr>
          <w:noProof/>
        </w:rPr>
        <w:t xml:space="preserve">revealed </w:t>
      </w:r>
      <w:r w:rsidRPr="00380B24">
        <w:rPr>
          <w:noProof/>
        </w:rPr>
        <w:t xml:space="preserve">more </w:t>
      </w:r>
      <w:r w:rsidR="00CE32D8" w:rsidRPr="00380B24">
        <w:rPr>
          <w:noProof/>
        </w:rPr>
        <w:t xml:space="preserve">disparate </w:t>
      </w:r>
      <w:r w:rsidRPr="00380B24">
        <w:rPr>
          <w:noProof/>
        </w:rPr>
        <w:t xml:space="preserve">views on coherence and added value. Discussions focused on the future purpose and scope of EU certification, with participants divided on whether the ECCF should address non-technical threats. Some </w:t>
      </w:r>
      <w:r w:rsidR="00D7340E" w:rsidRPr="00380B24">
        <w:rPr>
          <w:noProof/>
        </w:rPr>
        <w:t xml:space="preserve">argued </w:t>
      </w:r>
      <w:r w:rsidRPr="00380B24">
        <w:rPr>
          <w:noProof/>
        </w:rPr>
        <w:t>for keeping the framework technical while others saw value in using certification to address strategic issues.</w:t>
      </w:r>
    </w:p>
    <w:p w14:paraId="251AA9EF" w14:textId="610481B1" w:rsidR="00D9480D" w:rsidRPr="00A12133" w:rsidRDefault="78761570" w:rsidP="5EE4E8B7">
      <w:pPr>
        <w:pStyle w:val="Text1"/>
        <w:ind w:left="0"/>
        <w:rPr>
          <w:noProof/>
        </w:rPr>
      </w:pPr>
      <w:r w:rsidRPr="00380B24">
        <w:rPr>
          <w:noProof/>
        </w:rPr>
        <w:t>Process improvements were suggested across all stages of scheme development, including early preliminary assessments, realistic timeframes, increased involvement of the ECCG</w:t>
      </w:r>
      <w:r w:rsidR="003E4572" w:rsidRPr="00380B24">
        <w:rPr>
          <w:noProof/>
        </w:rPr>
        <w:t xml:space="preserve"> and</w:t>
      </w:r>
      <w:r w:rsidRPr="00380B24">
        <w:rPr>
          <w:noProof/>
        </w:rPr>
        <w:t xml:space="preserve"> early legal advice from the Commission. Greater independence for ENISA in scheme development and limiting political elements were also recommended. Simplifying administrative processes and considering the elimination of implementing acts for voluntary schemes were proposed to streamline adoption.</w:t>
      </w:r>
      <w:r w:rsidR="00E115AA" w:rsidRPr="00380B24">
        <w:rPr>
          <w:noProof/>
        </w:rPr>
        <w:t xml:space="preserve"> </w:t>
      </w:r>
      <w:r w:rsidRPr="00380B24">
        <w:rPr>
          <w:noProof/>
        </w:rPr>
        <w:t xml:space="preserve">Participants discussed the future roles of stakeholders, </w:t>
      </w:r>
      <w:r w:rsidR="59983F2C" w:rsidRPr="00380B24">
        <w:rPr>
          <w:noProof/>
        </w:rPr>
        <w:t>including the role of the</w:t>
      </w:r>
      <w:r w:rsidRPr="00380B24">
        <w:rPr>
          <w:noProof/>
        </w:rPr>
        <w:t xml:space="preserve"> ECCG </w:t>
      </w:r>
      <w:r w:rsidR="59983F2C" w:rsidRPr="00380B24">
        <w:rPr>
          <w:noProof/>
        </w:rPr>
        <w:t>in the maintenance of the schemes</w:t>
      </w:r>
      <w:r w:rsidRPr="00380B24">
        <w:rPr>
          <w:noProof/>
        </w:rPr>
        <w:t>. Alignment with existing standardisation efforts was emphasised, as was the need for more industry involvement and input from independent experts.</w:t>
      </w:r>
      <w:r w:rsidRPr="00A12133">
        <w:rPr>
          <w:noProof/>
        </w:rPr>
        <w:t xml:space="preserve"> </w:t>
      </w:r>
      <w:bookmarkEnd w:id="0"/>
    </w:p>
    <w:sectPr w:rsidR="00D9480D" w:rsidRPr="00A12133" w:rsidSect="00DC2CFF">
      <w:headerReference w:type="even" r:id="rId56"/>
      <w:headerReference w:type="default" r:id="rId57"/>
      <w:footerReference w:type="even" r:id="rId58"/>
      <w:footerReference w:type="default" r:id="rId59"/>
      <w:headerReference w:type="first" r:id="rId60"/>
      <w:footerReference w:type="first" r:id="rId61"/>
      <w:pgSz w:w="11906" w:h="16838"/>
      <w:pgMar w:top="1020" w:right="1701" w:bottom="1020" w:left="1587" w:header="601" w:footer="1077"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3939A747" w14:textId="77777777" w:rsidR="00B346E7" w:rsidRPr="00A12133" w:rsidRDefault="00B346E7" w:rsidP="006A5F73">
      <w:pPr>
        <w:spacing w:after="0" w:line="240" w:lineRule="auto"/>
      </w:pPr>
      <w:r w:rsidRPr="00A12133">
        <w:separator/>
      </w:r>
    </w:p>
  </w:endnote>
  <w:endnote w:type="continuationSeparator" w:id="0">
    <w:p w14:paraId="07CD54E3" w14:textId="77777777" w:rsidR="00B346E7" w:rsidRPr="00A12133" w:rsidRDefault="00B346E7" w:rsidP="006A5F73">
      <w:pPr>
        <w:spacing w:after="0" w:line="240" w:lineRule="auto"/>
      </w:pPr>
      <w:r w:rsidRPr="00A12133">
        <w:continuationSeparator/>
      </w:r>
    </w:p>
  </w:endnote>
  <w:endnote w:type="continuationNotice" w:id="1">
    <w:p w14:paraId="4F65C903" w14:textId="77777777" w:rsidR="00B346E7" w:rsidRPr="00A12133" w:rsidRDefault="00B346E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Yu Gothic UI"/>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 w:name="Times New Roman Bold">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1407BD6" w14:textId="06F54F29" w:rsidR="00086846" w:rsidRPr="00086846" w:rsidRDefault="00086846" w:rsidP="00086846">
    <w:pPr>
      <w:pStyle w:val="FooterCoverPage"/>
      <w:rPr>
        <w:rFonts w:ascii="Arial" w:hAnsi="Arial" w:cs="Arial"/>
        <w:b/>
        <w:sz w:val="48"/>
      </w:rPr>
    </w:pPr>
    <w:r w:rsidRPr="00086846">
      <w:rPr>
        <w:rFonts w:ascii="Arial" w:hAnsi="Arial" w:cs="Arial"/>
        <w:b/>
        <w:sz w:val="48"/>
      </w:rPr>
      <w:t>EN</w:t>
    </w:r>
    <w:r w:rsidRPr="00086846">
      <w:rPr>
        <w:rFonts w:ascii="Arial" w:hAnsi="Arial" w:cs="Arial"/>
        <w:b/>
        <w:sz w:val="48"/>
      </w:rPr>
      <w:tab/>
    </w:r>
    <w:r w:rsidRPr="00086846">
      <w:rPr>
        <w:rFonts w:ascii="Arial" w:hAnsi="Arial" w:cs="Arial"/>
        <w:b/>
        <w:sz w:val="48"/>
      </w:rPr>
      <w:tab/>
    </w:r>
    <w:r w:rsidRPr="00086846">
      <w:tab/>
    </w:r>
    <w:r w:rsidRPr="00086846">
      <w:rPr>
        <w:rFonts w:ascii="Arial" w:hAnsi="Arial" w:cs="Arial"/>
        <w:b/>
        <w:sz w:val="48"/>
      </w:rPr>
      <w:t>EN</w:t>
    </w: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35E19ED" w14:textId="6E3E715E" w:rsidR="00086846" w:rsidRPr="00086846" w:rsidRDefault="00086846" w:rsidP="00086846">
    <w:pPr>
      <w:pStyle w:val="FooterCoverPage"/>
      <w:rPr>
        <w:rFonts w:ascii="Arial" w:hAnsi="Arial" w:cs="Arial"/>
        <w:b/>
        <w:sz w:val="48"/>
      </w:rPr>
    </w:pPr>
    <w:r w:rsidRPr="00086846">
      <w:rPr>
        <w:rFonts w:ascii="Arial" w:hAnsi="Arial" w:cs="Arial"/>
        <w:b/>
        <w:sz w:val="48"/>
      </w:rPr>
      <w:t>EN</w:t>
    </w:r>
    <w:r w:rsidRPr="00086846">
      <w:rPr>
        <w:rFonts w:ascii="Arial" w:hAnsi="Arial" w:cs="Arial"/>
        <w:b/>
        <w:sz w:val="48"/>
      </w:rPr>
      <w:tab/>
    </w:r>
    <w:r w:rsidRPr="00086846">
      <w:rPr>
        <w:rFonts w:ascii="Arial" w:hAnsi="Arial" w:cs="Arial"/>
        <w:b/>
        <w:sz w:val="48"/>
      </w:rPr>
      <w:tab/>
    </w:r>
    <w:r w:rsidRPr="00086846">
      <w:tab/>
    </w:r>
    <w:r w:rsidRPr="00086846">
      <w:rPr>
        <w:rFonts w:ascii="Arial" w:hAnsi="Arial" w:cs="Arial"/>
        <w:b/>
        <w:sz w:val="48"/>
      </w:rPr>
      <w:t>EN</w:t>
    </w: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5BBDC56" w14:textId="77777777" w:rsidR="00086846" w:rsidRPr="00086846" w:rsidRDefault="00086846" w:rsidP="00086846">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518D6D9" w14:textId="77777777" w:rsidR="00CD412A" w:rsidRPr="00A12133" w:rsidRDefault="00CD412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A32E035" w14:textId="73594CD4" w:rsidR="00CD412A" w:rsidRPr="00A12133" w:rsidRDefault="00CD412A">
    <w:pPr>
      <w:pStyle w:val="Footer"/>
      <w:jc w:val="center"/>
    </w:pPr>
  </w:p>
</w:ftr>
</file>

<file path=word/footer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494078036"/>
      <w:docPartObj>
        <w:docPartGallery w:val="Page Numbers (Bottom of Page)"/>
        <w:docPartUnique/>
      </w:docPartObj>
    </w:sdtPr>
    <w:sdtEndPr/>
    <w:sdtContent>
      <w:p w14:paraId="2724783B" w14:textId="31D27E1A" w:rsidR="00CD412A" w:rsidRPr="00A12133" w:rsidRDefault="00086846">
        <w:pPr>
          <w:pStyle w:val="Footer"/>
          <w:jc w:val="center"/>
        </w:pPr>
      </w:p>
    </w:sdtContent>
  </w:sdt>
  <w:p w14:paraId="3D253FFB" w14:textId="77777777" w:rsidR="00CD412A" w:rsidRPr="00A12133" w:rsidRDefault="00CD412A">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B50FCEE" w14:textId="77777777" w:rsidR="00CD412A" w:rsidRPr="00A12133" w:rsidRDefault="00CD412A">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EA79A83" w14:textId="3871255D" w:rsidR="00CD412A" w:rsidRPr="00A12133" w:rsidRDefault="00CD412A">
    <w:pPr>
      <w:pStyle w:val="Footer"/>
      <w:jc w:val="center"/>
    </w:pPr>
    <w:r w:rsidRPr="00A12133">
      <w:fldChar w:fldCharType="begin"/>
    </w:r>
    <w:r w:rsidRPr="00A12133">
      <w:instrText>PAGE</w:instrText>
    </w:r>
    <w:r w:rsidRPr="00A12133">
      <w:fldChar w:fldCharType="separate"/>
    </w:r>
    <w:r w:rsidR="00CE5084">
      <w:rPr>
        <w:noProof/>
      </w:rPr>
      <w:t>29</w:t>
    </w:r>
    <w:r w:rsidRPr="00A12133">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671532199"/>
      <w:docPartObj>
        <w:docPartGallery w:val="Page Numbers (Bottom of Page)"/>
        <w:docPartUnique/>
      </w:docPartObj>
    </w:sdtPr>
    <w:sdtEndPr/>
    <w:sdtContent>
      <w:p w14:paraId="6E0D3DB3" w14:textId="469FCC7A" w:rsidR="00CD412A" w:rsidRPr="00A12133" w:rsidRDefault="00CD412A">
        <w:pPr>
          <w:pStyle w:val="Footer"/>
          <w:jc w:val="center"/>
        </w:pPr>
        <w:r w:rsidRPr="00A12133">
          <w:fldChar w:fldCharType="begin"/>
        </w:r>
        <w:r w:rsidRPr="00A12133">
          <w:instrText xml:space="preserve"> PAGE   \* MERGEFORMAT </w:instrText>
        </w:r>
        <w:r w:rsidRPr="00A12133">
          <w:fldChar w:fldCharType="separate"/>
        </w:r>
        <w:r w:rsidR="00086846">
          <w:rPr>
            <w:noProof/>
          </w:rPr>
          <w:t>5</w:t>
        </w:r>
        <w:r w:rsidRPr="00A12133">
          <w:fldChar w:fldCharType="end"/>
        </w:r>
      </w:p>
    </w:sdtContent>
  </w:sdt>
  <w:p w14:paraId="0D04E84D" w14:textId="77777777" w:rsidR="00CD412A" w:rsidRPr="00A12133" w:rsidRDefault="00CD412A">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0039DB8" w14:textId="77777777" w:rsidR="00CD412A" w:rsidRPr="00A12133" w:rsidRDefault="00CD412A">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9ABEB9A" w14:textId="67BAB4AC" w:rsidR="00CD412A" w:rsidRPr="00A12133" w:rsidRDefault="00CD412A">
    <w:pPr>
      <w:pStyle w:val="Footer"/>
      <w:jc w:val="center"/>
    </w:pPr>
    <w:r w:rsidRPr="00A12133">
      <w:fldChar w:fldCharType="begin"/>
    </w:r>
    <w:r w:rsidRPr="00A12133">
      <w:instrText>PAGE</w:instrText>
    </w:r>
    <w:r w:rsidRPr="00A12133">
      <w:fldChar w:fldCharType="separate"/>
    </w:r>
    <w:r w:rsidR="00CE5084">
      <w:rPr>
        <w:noProof/>
      </w:rPr>
      <w:t>33</w:t>
    </w:r>
    <w:r w:rsidRPr="00A12133">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846948142"/>
      <w:docPartObj>
        <w:docPartGallery w:val="Page Numbers (Bottom of Page)"/>
        <w:docPartUnique/>
      </w:docPartObj>
    </w:sdtPr>
    <w:sdtEndPr/>
    <w:sdtContent>
      <w:p w14:paraId="4A74BA8C" w14:textId="7ADD64CC" w:rsidR="00CD412A" w:rsidRPr="00A12133" w:rsidRDefault="00CD412A">
        <w:pPr>
          <w:pStyle w:val="Footer"/>
          <w:jc w:val="center"/>
        </w:pPr>
        <w:r w:rsidRPr="00A12133">
          <w:fldChar w:fldCharType="begin"/>
        </w:r>
        <w:r w:rsidRPr="00A12133">
          <w:instrText xml:space="preserve"> PAGE   \* MERGEFORMAT </w:instrText>
        </w:r>
        <w:r w:rsidRPr="00A12133">
          <w:fldChar w:fldCharType="separate"/>
        </w:r>
        <w:r w:rsidR="00CE5084">
          <w:rPr>
            <w:noProof/>
          </w:rPr>
          <w:t>30</w:t>
        </w:r>
        <w:r w:rsidRPr="00A12133">
          <w:fldChar w:fldCharType="end"/>
        </w:r>
      </w:p>
    </w:sdtContent>
  </w:sdt>
  <w:p w14:paraId="7B25771B" w14:textId="77777777" w:rsidR="00CD412A" w:rsidRPr="00A12133" w:rsidRDefault="00CD412A">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05817CD" w14:textId="77777777" w:rsidR="001B37C1" w:rsidRPr="00A12133" w:rsidRDefault="001B37C1">
    <w:pPr>
      <w:pStyle w:val="Footer"/>
      <w:jc w:val="center"/>
    </w:pPr>
    <w:r w:rsidRPr="00A12133">
      <w:fldChar w:fldCharType="begin"/>
    </w:r>
    <w:r w:rsidRPr="00A12133">
      <w:instrText>PAGE</w:instrText>
    </w:r>
    <w:r w:rsidRPr="00A12133">
      <w:fldChar w:fldCharType="separate"/>
    </w:r>
    <w:r w:rsidRPr="00A12133">
      <w:t>8</w:t>
    </w:r>
    <w:r w:rsidRPr="00A12133">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542209173"/>
      <w:docPartObj>
        <w:docPartGallery w:val="Page Numbers (Bottom of Page)"/>
        <w:docPartUnique/>
      </w:docPartObj>
    </w:sdtPr>
    <w:sdtEndPr/>
    <w:sdtContent>
      <w:p w14:paraId="434ADAC5" w14:textId="77777777" w:rsidR="004F15A2" w:rsidRPr="00A12133" w:rsidRDefault="004F15A2">
        <w:pPr>
          <w:pStyle w:val="Footer"/>
          <w:jc w:val="center"/>
        </w:pPr>
        <w:r w:rsidRPr="00A12133">
          <w:fldChar w:fldCharType="begin"/>
        </w:r>
        <w:r w:rsidRPr="00A12133">
          <w:instrText xml:space="preserve"> PAGE   \* MERGEFORMAT </w:instrText>
        </w:r>
        <w:r w:rsidRPr="00A12133">
          <w:fldChar w:fldCharType="separate"/>
        </w:r>
        <w:r w:rsidRPr="00A12133">
          <w:t>4</w:t>
        </w:r>
        <w:r w:rsidRPr="00A12133">
          <w:fldChar w:fldCharType="end"/>
        </w:r>
      </w:p>
    </w:sdtContent>
  </w:sdt>
  <w:p w14:paraId="29B78C2A" w14:textId="77777777" w:rsidR="004F15A2" w:rsidRPr="00A12133" w:rsidRDefault="004F15A2">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ED9DD3B" w14:textId="77777777" w:rsidR="00CD412A" w:rsidRPr="00A12133" w:rsidRDefault="00CD412A">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B73C3C3" w14:textId="22888444" w:rsidR="00CD412A" w:rsidRPr="00A12133" w:rsidRDefault="00CD412A">
    <w:pPr>
      <w:pStyle w:val="Footer"/>
      <w:jc w:val="center"/>
    </w:pPr>
    <w:r w:rsidRPr="00A12133">
      <w:fldChar w:fldCharType="begin"/>
    </w:r>
    <w:r w:rsidRPr="00A12133">
      <w:instrText>PAGE</w:instrText>
    </w:r>
    <w:r w:rsidRPr="00A12133">
      <w:fldChar w:fldCharType="separate"/>
    </w:r>
    <w:r w:rsidR="003A4E50" w:rsidRPr="00A12133">
      <w:t>15</w:t>
    </w:r>
    <w:r w:rsidRPr="00A12133">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234281269"/>
      <w:docPartObj>
        <w:docPartGallery w:val="Page Numbers (Bottom of Page)"/>
        <w:docPartUnique/>
      </w:docPartObj>
    </w:sdtPr>
    <w:sdtEndPr/>
    <w:sdtContent>
      <w:p w14:paraId="4595A54A" w14:textId="0431B837" w:rsidR="00CD412A" w:rsidRPr="00A12133" w:rsidRDefault="00CD412A">
        <w:pPr>
          <w:pStyle w:val="Footer"/>
          <w:jc w:val="center"/>
        </w:pPr>
        <w:r w:rsidRPr="00A12133">
          <w:fldChar w:fldCharType="begin"/>
        </w:r>
        <w:r w:rsidRPr="00A12133">
          <w:instrText xml:space="preserve"> PAGE   \* MERGEFORMAT </w:instrText>
        </w:r>
        <w:r w:rsidRPr="00A12133">
          <w:fldChar w:fldCharType="separate"/>
        </w:r>
        <w:r w:rsidR="003A4E50" w:rsidRPr="00A12133">
          <w:t>9</w:t>
        </w:r>
        <w:r w:rsidRPr="00A12133">
          <w:fldChar w:fldCharType="end"/>
        </w:r>
      </w:p>
    </w:sdtContent>
  </w:sdt>
  <w:p w14:paraId="18F2DE6D" w14:textId="77777777" w:rsidR="00CD412A" w:rsidRPr="00A12133" w:rsidRDefault="00CD412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472605EC" w14:textId="77777777" w:rsidR="00B346E7" w:rsidRPr="00A12133" w:rsidRDefault="00B346E7" w:rsidP="006A5F73">
      <w:pPr>
        <w:spacing w:after="0" w:line="240" w:lineRule="auto"/>
      </w:pPr>
      <w:r w:rsidRPr="00A12133">
        <w:separator/>
      </w:r>
    </w:p>
  </w:footnote>
  <w:footnote w:type="continuationSeparator" w:id="0">
    <w:p w14:paraId="4EE58F5B" w14:textId="77777777" w:rsidR="00B346E7" w:rsidRPr="00A12133" w:rsidRDefault="00B346E7" w:rsidP="006A5F73">
      <w:pPr>
        <w:spacing w:after="0" w:line="240" w:lineRule="auto"/>
      </w:pPr>
      <w:r w:rsidRPr="00A12133">
        <w:continuationSeparator/>
      </w:r>
    </w:p>
  </w:footnote>
  <w:footnote w:type="continuationNotice" w:id="1">
    <w:p w14:paraId="01962A41" w14:textId="77777777" w:rsidR="00B346E7" w:rsidRPr="00A12133" w:rsidRDefault="00B346E7">
      <w:pPr>
        <w:spacing w:after="0" w:line="240" w:lineRule="auto"/>
      </w:pPr>
    </w:p>
  </w:footnote>
  <w:footnote w:id="2">
    <w:p w14:paraId="37718A58" w14:textId="37051584" w:rsidR="00B70563" w:rsidRPr="00A12133" w:rsidRDefault="00B70563" w:rsidP="00B6157F">
      <w:pPr>
        <w:spacing w:after="0" w:line="240" w:lineRule="auto"/>
        <w:rPr>
          <w:rFonts w:cs="Times New Roman"/>
          <w:sz w:val="20"/>
          <w:szCs w:val="20"/>
        </w:rPr>
      </w:pPr>
      <w:r w:rsidRPr="00A12133">
        <w:rPr>
          <w:rStyle w:val="FootnoteReference"/>
          <w:rFonts w:cs="Times New Roman"/>
          <w:szCs w:val="20"/>
        </w:rPr>
        <w:footnoteRef/>
      </w:r>
      <w:r w:rsidRPr="00A12133">
        <w:rPr>
          <w:rFonts w:cs="Times New Roman"/>
          <w:sz w:val="20"/>
          <w:szCs w:val="20"/>
        </w:rPr>
        <w:t xml:space="preserve"> </w:t>
      </w:r>
      <w:r w:rsidR="00585B4A" w:rsidRPr="00A12133">
        <w:rPr>
          <w:rFonts w:eastAsia="Times New Roman" w:cs="Times New Roman"/>
          <w:sz w:val="20"/>
          <w:szCs w:val="20"/>
        </w:rPr>
        <w:t>C</w:t>
      </w:r>
      <w:r w:rsidR="00D87CCE">
        <w:rPr>
          <w:rFonts w:eastAsia="Times New Roman" w:cs="Times New Roman"/>
          <w:sz w:val="20"/>
          <w:szCs w:val="20"/>
        </w:rPr>
        <w:t>ommission</w:t>
      </w:r>
      <w:r w:rsidR="00585B4A" w:rsidRPr="00A12133">
        <w:rPr>
          <w:rFonts w:eastAsia="Times New Roman" w:cs="Times New Roman"/>
          <w:sz w:val="20"/>
          <w:szCs w:val="20"/>
        </w:rPr>
        <w:t xml:space="preserve"> S</w:t>
      </w:r>
      <w:r w:rsidR="00D87CCE">
        <w:rPr>
          <w:rFonts w:eastAsia="Times New Roman" w:cs="Times New Roman"/>
          <w:sz w:val="20"/>
          <w:szCs w:val="20"/>
        </w:rPr>
        <w:t>taff</w:t>
      </w:r>
      <w:r w:rsidR="00585B4A" w:rsidRPr="00A12133">
        <w:rPr>
          <w:rFonts w:eastAsia="Times New Roman" w:cs="Times New Roman"/>
          <w:sz w:val="20"/>
          <w:szCs w:val="20"/>
        </w:rPr>
        <w:t xml:space="preserve"> W</w:t>
      </w:r>
      <w:r w:rsidR="00D87CCE">
        <w:rPr>
          <w:rFonts w:eastAsia="Times New Roman" w:cs="Times New Roman"/>
          <w:sz w:val="20"/>
          <w:szCs w:val="20"/>
        </w:rPr>
        <w:t>orking</w:t>
      </w:r>
      <w:r w:rsidR="00585B4A" w:rsidRPr="00A12133">
        <w:rPr>
          <w:rFonts w:eastAsia="Times New Roman" w:cs="Times New Roman"/>
          <w:sz w:val="20"/>
          <w:szCs w:val="20"/>
        </w:rPr>
        <w:t xml:space="preserve"> D</w:t>
      </w:r>
      <w:r w:rsidR="00D87CCE">
        <w:rPr>
          <w:rFonts w:eastAsia="Times New Roman" w:cs="Times New Roman"/>
          <w:sz w:val="20"/>
          <w:szCs w:val="20"/>
        </w:rPr>
        <w:t>ocument</w:t>
      </w:r>
      <w:r w:rsidR="00585B4A" w:rsidRPr="00A12133">
        <w:rPr>
          <w:rFonts w:eastAsia="Times New Roman" w:cs="Times New Roman"/>
          <w:sz w:val="20"/>
          <w:szCs w:val="20"/>
        </w:rPr>
        <w:t xml:space="preserve"> I</w:t>
      </w:r>
      <w:r w:rsidR="00D87CCE">
        <w:rPr>
          <w:rFonts w:eastAsia="Times New Roman" w:cs="Times New Roman"/>
          <w:sz w:val="20"/>
          <w:szCs w:val="20"/>
        </w:rPr>
        <w:t>mpact</w:t>
      </w:r>
      <w:r w:rsidR="00585B4A" w:rsidRPr="00A12133">
        <w:rPr>
          <w:rFonts w:eastAsia="Times New Roman" w:cs="Times New Roman"/>
          <w:sz w:val="20"/>
          <w:szCs w:val="20"/>
        </w:rPr>
        <w:t xml:space="preserve"> A</w:t>
      </w:r>
      <w:r w:rsidR="00D87CCE">
        <w:rPr>
          <w:rFonts w:eastAsia="Times New Roman" w:cs="Times New Roman"/>
          <w:sz w:val="20"/>
          <w:szCs w:val="20"/>
        </w:rPr>
        <w:t>ssessment</w:t>
      </w:r>
      <w:r w:rsidR="00585B4A" w:rsidRPr="00A12133">
        <w:rPr>
          <w:rFonts w:eastAsia="Times New Roman" w:cs="Times New Roman"/>
          <w:sz w:val="20"/>
          <w:szCs w:val="20"/>
        </w:rPr>
        <w:t xml:space="preserve"> (2017) </w:t>
      </w:r>
      <w:r w:rsidR="005A55D3">
        <w:rPr>
          <w:rFonts w:eastAsia="Times New Roman" w:cs="Times New Roman"/>
          <w:sz w:val="20"/>
          <w:szCs w:val="20"/>
        </w:rPr>
        <w:t>a</w:t>
      </w:r>
      <w:r w:rsidR="00585B4A" w:rsidRPr="00A12133">
        <w:rPr>
          <w:rFonts w:eastAsia="Times New Roman" w:cs="Times New Roman"/>
          <w:sz w:val="20"/>
          <w:szCs w:val="20"/>
        </w:rPr>
        <w:t xml:space="preserve">ccompanying the </w:t>
      </w:r>
      <w:r w:rsidR="005A55D3">
        <w:rPr>
          <w:rFonts w:eastAsia="Times New Roman" w:cs="Times New Roman"/>
          <w:sz w:val="20"/>
          <w:szCs w:val="20"/>
        </w:rPr>
        <w:t>p</w:t>
      </w:r>
      <w:r w:rsidR="00D87CCE">
        <w:rPr>
          <w:rFonts w:eastAsia="Times New Roman" w:cs="Times New Roman"/>
          <w:sz w:val="20"/>
          <w:szCs w:val="20"/>
        </w:rPr>
        <w:t>roposal</w:t>
      </w:r>
      <w:r w:rsidR="00585B4A" w:rsidRPr="00A12133">
        <w:rPr>
          <w:rFonts w:eastAsia="Times New Roman" w:cs="Times New Roman"/>
          <w:sz w:val="20"/>
          <w:szCs w:val="20"/>
        </w:rPr>
        <w:t xml:space="preserve"> </w:t>
      </w:r>
      <w:r w:rsidR="00D87CCE">
        <w:rPr>
          <w:rFonts w:eastAsia="Times New Roman" w:cs="Times New Roman"/>
          <w:sz w:val="20"/>
          <w:szCs w:val="20"/>
        </w:rPr>
        <w:t>for</w:t>
      </w:r>
      <w:r w:rsidR="00585B4A" w:rsidRPr="00A12133">
        <w:rPr>
          <w:rFonts w:eastAsia="Times New Roman" w:cs="Times New Roman"/>
          <w:sz w:val="20"/>
          <w:szCs w:val="20"/>
        </w:rPr>
        <w:t xml:space="preserve"> </w:t>
      </w:r>
      <w:r w:rsidR="00D87CCE">
        <w:rPr>
          <w:rFonts w:eastAsia="Times New Roman" w:cs="Times New Roman"/>
          <w:sz w:val="20"/>
          <w:szCs w:val="20"/>
        </w:rPr>
        <w:t>a</w:t>
      </w:r>
      <w:r w:rsidR="00585B4A" w:rsidRPr="00A12133">
        <w:rPr>
          <w:rFonts w:eastAsia="Times New Roman" w:cs="Times New Roman"/>
          <w:sz w:val="20"/>
          <w:szCs w:val="20"/>
        </w:rPr>
        <w:t xml:space="preserve"> R</w:t>
      </w:r>
      <w:r w:rsidR="00D87CCE">
        <w:rPr>
          <w:rFonts w:eastAsia="Times New Roman" w:cs="Times New Roman"/>
          <w:sz w:val="20"/>
          <w:szCs w:val="20"/>
        </w:rPr>
        <w:t>egulation</w:t>
      </w:r>
      <w:r w:rsidR="00585B4A" w:rsidRPr="00A12133">
        <w:rPr>
          <w:rFonts w:eastAsia="Times New Roman" w:cs="Times New Roman"/>
          <w:sz w:val="20"/>
          <w:szCs w:val="20"/>
        </w:rPr>
        <w:t xml:space="preserve"> </w:t>
      </w:r>
      <w:r w:rsidR="00D87CCE">
        <w:rPr>
          <w:rFonts w:eastAsia="Times New Roman" w:cs="Times New Roman"/>
          <w:sz w:val="20"/>
          <w:szCs w:val="20"/>
        </w:rPr>
        <w:t>of</w:t>
      </w:r>
      <w:r w:rsidR="00585B4A" w:rsidRPr="00A12133">
        <w:rPr>
          <w:rFonts w:eastAsia="Times New Roman" w:cs="Times New Roman"/>
          <w:sz w:val="20"/>
          <w:szCs w:val="20"/>
        </w:rPr>
        <w:t xml:space="preserve"> </w:t>
      </w:r>
      <w:r w:rsidR="00D87CCE">
        <w:rPr>
          <w:rFonts w:eastAsia="Times New Roman" w:cs="Times New Roman"/>
          <w:sz w:val="20"/>
          <w:szCs w:val="20"/>
        </w:rPr>
        <w:t>the</w:t>
      </w:r>
      <w:r w:rsidR="00585B4A" w:rsidRPr="00A12133">
        <w:rPr>
          <w:rFonts w:eastAsia="Times New Roman" w:cs="Times New Roman"/>
          <w:sz w:val="20"/>
          <w:szCs w:val="20"/>
        </w:rPr>
        <w:t xml:space="preserve"> E</w:t>
      </w:r>
      <w:r w:rsidR="00D87CCE">
        <w:rPr>
          <w:rFonts w:eastAsia="Times New Roman" w:cs="Times New Roman"/>
          <w:sz w:val="20"/>
          <w:szCs w:val="20"/>
        </w:rPr>
        <w:t>uropean</w:t>
      </w:r>
      <w:r w:rsidR="00585B4A" w:rsidRPr="00A12133">
        <w:rPr>
          <w:rFonts w:eastAsia="Times New Roman" w:cs="Times New Roman"/>
          <w:sz w:val="20"/>
          <w:szCs w:val="20"/>
        </w:rPr>
        <w:t xml:space="preserve"> P</w:t>
      </w:r>
      <w:r w:rsidR="00D87CCE">
        <w:rPr>
          <w:rFonts w:eastAsia="Times New Roman" w:cs="Times New Roman"/>
          <w:sz w:val="20"/>
          <w:szCs w:val="20"/>
        </w:rPr>
        <w:t>arliament</w:t>
      </w:r>
      <w:r w:rsidR="00585B4A" w:rsidRPr="00A12133">
        <w:rPr>
          <w:rFonts w:eastAsia="Times New Roman" w:cs="Times New Roman"/>
          <w:sz w:val="20"/>
          <w:szCs w:val="20"/>
        </w:rPr>
        <w:t xml:space="preserve"> </w:t>
      </w:r>
      <w:r w:rsidR="00D87CCE">
        <w:rPr>
          <w:rFonts w:eastAsia="Times New Roman" w:cs="Times New Roman"/>
          <w:sz w:val="20"/>
          <w:szCs w:val="20"/>
        </w:rPr>
        <w:t>and</w:t>
      </w:r>
      <w:r w:rsidR="00585B4A" w:rsidRPr="00A12133">
        <w:rPr>
          <w:rFonts w:eastAsia="Times New Roman" w:cs="Times New Roman"/>
          <w:sz w:val="20"/>
          <w:szCs w:val="20"/>
        </w:rPr>
        <w:t xml:space="preserve"> </w:t>
      </w:r>
      <w:r w:rsidR="00D87CCE">
        <w:rPr>
          <w:rFonts w:eastAsia="Times New Roman" w:cs="Times New Roman"/>
          <w:sz w:val="20"/>
          <w:szCs w:val="20"/>
        </w:rPr>
        <w:t>of</w:t>
      </w:r>
      <w:r w:rsidR="00585B4A" w:rsidRPr="00A12133">
        <w:rPr>
          <w:rFonts w:eastAsia="Times New Roman" w:cs="Times New Roman"/>
          <w:sz w:val="20"/>
          <w:szCs w:val="20"/>
        </w:rPr>
        <w:t xml:space="preserve"> </w:t>
      </w:r>
      <w:r w:rsidR="00D87CCE">
        <w:rPr>
          <w:rFonts w:eastAsia="Times New Roman" w:cs="Times New Roman"/>
          <w:sz w:val="20"/>
          <w:szCs w:val="20"/>
        </w:rPr>
        <w:t>the</w:t>
      </w:r>
      <w:r w:rsidR="00585B4A" w:rsidRPr="00A12133">
        <w:rPr>
          <w:rFonts w:eastAsia="Times New Roman" w:cs="Times New Roman"/>
          <w:sz w:val="20"/>
          <w:szCs w:val="20"/>
        </w:rPr>
        <w:t xml:space="preserve"> C</w:t>
      </w:r>
      <w:r w:rsidR="00D87CCE">
        <w:rPr>
          <w:rFonts w:eastAsia="Times New Roman" w:cs="Times New Roman"/>
          <w:sz w:val="20"/>
          <w:szCs w:val="20"/>
        </w:rPr>
        <w:t>ouncil</w:t>
      </w:r>
      <w:r w:rsidR="00585B4A" w:rsidRPr="00A12133">
        <w:rPr>
          <w:rFonts w:eastAsia="Times New Roman" w:cs="Times New Roman"/>
          <w:sz w:val="20"/>
          <w:szCs w:val="20"/>
        </w:rPr>
        <w:t xml:space="preserve"> on ENISA, the </w:t>
      </w:r>
      <w:r w:rsidR="00A12133">
        <w:rPr>
          <w:rFonts w:eastAsia="Times New Roman" w:cs="Times New Roman"/>
          <w:sz w:val="20"/>
          <w:szCs w:val="20"/>
        </w:rPr>
        <w:t>‘</w:t>
      </w:r>
      <w:r w:rsidR="00585B4A" w:rsidRPr="00A12133">
        <w:rPr>
          <w:rFonts w:eastAsia="Times New Roman" w:cs="Times New Roman"/>
          <w:sz w:val="20"/>
          <w:szCs w:val="20"/>
        </w:rPr>
        <w:t>EU Cybersecurity Agency</w:t>
      </w:r>
      <w:r w:rsidR="00A12133">
        <w:rPr>
          <w:rFonts w:eastAsia="Times New Roman" w:cs="Times New Roman"/>
          <w:sz w:val="20"/>
          <w:szCs w:val="20"/>
        </w:rPr>
        <w:t>’</w:t>
      </w:r>
      <w:r w:rsidR="00B5380B" w:rsidRPr="00A12133">
        <w:rPr>
          <w:rFonts w:eastAsia="Times New Roman" w:cs="Times New Roman"/>
          <w:sz w:val="20"/>
          <w:szCs w:val="20"/>
        </w:rPr>
        <w:t xml:space="preserve"> and</w:t>
      </w:r>
      <w:r w:rsidR="00585B4A" w:rsidRPr="00A12133">
        <w:rPr>
          <w:rFonts w:eastAsia="Times New Roman" w:cs="Times New Roman"/>
          <w:sz w:val="20"/>
          <w:szCs w:val="20"/>
        </w:rPr>
        <w:t xml:space="preserve"> repealing Regulation (EU) 526/2013</w:t>
      </w:r>
      <w:r w:rsidR="00B5380B" w:rsidRPr="00A12133">
        <w:rPr>
          <w:rFonts w:eastAsia="Times New Roman" w:cs="Times New Roman"/>
          <w:sz w:val="20"/>
          <w:szCs w:val="20"/>
        </w:rPr>
        <w:t xml:space="preserve"> and</w:t>
      </w:r>
      <w:r w:rsidR="00585B4A" w:rsidRPr="00A12133">
        <w:rPr>
          <w:rFonts w:eastAsia="Times New Roman" w:cs="Times New Roman"/>
          <w:sz w:val="20"/>
          <w:szCs w:val="20"/>
        </w:rPr>
        <w:t xml:space="preserve"> on </w:t>
      </w:r>
      <w:r w:rsidR="0007131C">
        <w:rPr>
          <w:rFonts w:eastAsia="Times New Roman" w:cs="Times New Roman"/>
          <w:sz w:val="20"/>
          <w:szCs w:val="20"/>
        </w:rPr>
        <w:t>i</w:t>
      </w:r>
      <w:r w:rsidR="00585B4A" w:rsidRPr="00A12133">
        <w:rPr>
          <w:rFonts w:eastAsia="Times New Roman" w:cs="Times New Roman"/>
          <w:sz w:val="20"/>
          <w:szCs w:val="20"/>
        </w:rPr>
        <w:t xml:space="preserve">nformation and </w:t>
      </w:r>
      <w:r w:rsidR="0007131C">
        <w:rPr>
          <w:rFonts w:eastAsia="Times New Roman" w:cs="Times New Roman"/>
          <w:sz w:val="20"/>
          <w:szCs w:val="20"/>
        </w:rPr>
        <w:t>c</w:t>
      </w:r>
      <w:r w:rsidR="00585B4A" w:rsidRPr="00A12133">
        <w:rPr>
          <w:rFonts w:eastAsia="Times New Roman" w:cs="Times New Roman"/>
          <w:sz w:val="20"/>
          <w:szCs w:val="20"/>
        </w:rPr>
        <w:t xml:space="preserve">ommunication </w:t>
      </w:r>
      <w:r w:rsidR="0007131C">
        <w:rPr>
          <w:rFonts w:eastAsia="Times New Roman" w:cs="Times New Roman"/>
          <w:sz w:val="20"/>
          <w:szCs w:val="20"/>
        </w:rPr>
        <w:t>t</w:t>
      </w:r>
      <w:r w:rsidR="00585B4A" w:rsidRPr="00A12133">
        <w:rPr>
          <w:rFonts w:eastAsia="Times New Roman" w:cs="Times New Roman"/>
          <w:sz w:val="20"/>
          <w:szCs w:val="20"/>
        </w:rPr>
        <w:t>echnology cybersecurity certification (</w:t>
      </w:r>
      <w:r w:rsidR="00A12133">
        <w:rPr>
          <w:rFonts w:eastAsia="Times New Roman" w:cs="Times New Roman"/>
          <w:sz w:val="20"/>
          <w:szCs w:val="20"/>
        </w:rPr>
        <w:t>‘</w:t>
      </w:r>
      <w:r w:rsidR="00585B4A" w:rsidRPr="00A12133">
        <w:rPr>
          <w:rFonts w:eastAsia="Times New Roman" w:cs="Times New Roman"/>
          <w:sz w:val="20"/>
          <w:szCs w:val="20"/>
        </w:rPr>
        <w:t>Cybersecurity Act</w:t>
      </w:r>
      <w:r w:rsidR="00A12133">
        <w:rPr>
          <w:rFonts w:eastAsia="Times New Roman" w:cs="Times New Roman"/>
          <w:sz w:val="20"/>
          <w:szCs w:val="20"/>
        </w:rPr>
        <w:t>’</w:t>
      </w:r>
      <w:r w:rsidR="00585B4A" w:rsidRPr="00A12133">
        <w:rPr>
          <w:rFonts w:eastAsia="Times New Roman" w:cs="Times New Roman"/>
          <w:sz w:val="20"/>
          <w:szCs w:val="20"/>
        </w:rPr>
        <w:t>)</w:t>
      </w:r>
      <w:r w:rsidR="00A12133" w:rsidRPr="00A12133">
        <w:rPr>
          <w:rFonts w:eastAsia="Times New Roman" w:cs="Times New Roman"/>
          <w:sz w:val="20"/>
          <w:szCs w:val="20"/>
        </w:rPr>
        <w:t>.</w:t>
      </w:r>
    </w:p>
  </w:footnote>
  <w:footnote w:id="3">
    <w:p w14:paraId="0D15943B" w14:textId="59174B42" w:rsidR="00D1323F" w:rsidRPr="00A12133" w:rsidRDefault="00D1323F" w:rsidP="5EE4E8B7">
      <w:pPr>
        <w:pStyle w:val="FootnoteText"/>
        <w:spacing w:after="0"/>
        <w:ind w:left="142" w:hanging="142"/>
      </w:pPr>
      <w:r w:rsidRPr="00A12133">
        <w:rPr>
          <w:rStyle w:val="FootnoteReference"/>
        </w:rPr>
        <w:footnoteRef/>
      </w:r>
      <w:r w:rsidR="5EE4E8B7" w:rsidRPr="00A12133">
        <w:t xml:space="preserve"> Regulation (EU) No 526/2013 of the European Parliament and of the Council of 21 May 2013 concerning the European Union Agency for Network and Information Security (ENISA) and repealing Regulation (EC) No 460/2004 </w:t>
      </w:r>
      <w:r w:rsidR="0007131C">
        <w:t>(</w:t>
      </w:r>
      <w:r w:rsidR="5EE4E8B7" w:rsidRPr="00A12133">
        <w:t>Text with EEA relevance</w:t>
      </w:r>
      <w:r w:rsidR="0007131C">
        <w:t>)</w:t>
      </w:r>
      <w:r w:rsidR="5EE4E8B7" w:rsidRPr="00A12133">
        <w:t xml:space="preserve"> (</w:t>
      </w:r>
      <w:hyperlink r:id="rId1" w:history="1">
        <w:r w:rsidR="5EE4E8B7" w:rsidRPr="00A12133">
          <w:rPr>
            <w:rStyle w:val="Hyperlink"/>
          </w:rPr>
          <w:t>http://data.europa.eu/eli/reg/2013/526/oj</w:t>
        </w:r>
      </w:hyperlink>
      <w:r w:rsidR="5EE4E8B7" w:rsidRPr="00A12133">
        <w:t>)</w:t>
      </w:r>
      <w:r w:rsidR="00A12133" w:rsidRPr="00A12133">
        <w:t>.</w:t>
      </w:r>
    </w:p>
  </w:footnote>
  <w:footnote w:id="4">
    <w:p w14:paraId="5B0330A5" w14:textId="690B8ABE" w:rsidR="006F0939" w:rsidRPr="00A12133" w:rsidRDefault="006F0939" w:rsidP="5EE4E8B7">
      <w:pPr>
        <w:pStyle w:val="FootnoteText"/>
        <w:spacing w:after="0"/>
        <w:ind w:left="142" w:hanging="142"/>
      </w:pPr>
      <w:r w:rsidRPr="00A12133">
        <w:rPr>
          <w:rStyle w:val="FootnoteReference"/>
        </w:rPr>
        <w:footnoteRef/>
      </w:r>
      <w:r w:rsidR="5EE4E8B7" w:rsidRPr="00A12133">
        <w:t xml:space="preserve"> Directive (EU) 2022/2555 of the European Parliament and of the Council of 14 December 2022 on measures for a high common level of cybersecurity across the Union, amending Regulation (EU) No 910/2014 and Directive (EU) 2018/1972, and repealing Directive (EU) 2016/1148 (NIS 2 Directive) (Text with EEA relevance) (</w:t>
      </w:r>
      <w:hyperlink r:id="rId2" w:tooltip="Gives access to this document through its ELI URI." w:history="1">
        <w:r w:rsidR="5EE4E8B7" w:rsidRPr="00A12133">
          <w:rPr>
            <w:rStyle w:val="Hyperlink"/>
          </w:rPr>
          <w:t>http://data.europa.eu/eli/dir/2022/2555/oj</w:t>
        </w:r>
      </w:hyperlink>
      <w:r w:rsidR="5EE4E8B7" w:rsidRPr="00A12133">
        <w:t>)</w:t>
      </w:r>
      <w:r w:rsidR="00A12133" w:rsidRPr="00A12133">
        <w:t>.</w:t>
      </w:r>
    </w:p>
  </w:footnote>
  <w:footnote w:id="5">
    <w:p w14:paraId="288E88E5" w14:textId="4E39B447" w:rsidR="00485DD6" w:rsidRPr="00F954DA" w:rsidRDefault="00485DD6" w:rsidP="5EE4E8B7">
      <w:pPr>
        <w:pStyle w:val="FootnoteText"/>
        <w:spacing w:after="0"/>
        <w:rPr>
          <w:lang w:val="fr-FR"/>
        </w:rPr>
      </w:pPr>
      <w:r w:rsidRPr="00A12133">
        <w:rPr>
          <w:rStyle w:val="FootnoteReference"/>
        </w:rPr>
        <w:footnoteRef/>
      </w:r>
      <w:r w:rsidR="5EE4E8B7" w:rsidRPr="00F954DA">
        <w:rPr>
          <w:lang w:val="fr-FR"/>
        </w:rPr>
        <w:t xml:space="preserve"> </w:t>
      </w:r>
      <w:hyperlink r:id="rId3" w:history="1">
        <w:r w:rsidR="5EE4E8B7" w:rsidRPr="00F954DA">
          <w:rPr>
            <w:rStyle w:val="Hyperlink"/>
            <w:lang w:val="fr-FR"/>
          </w:rPr>
          <w:t>EUR-Lex - 52017SC0500 - EN - EUR-Lex</w:t>
        </w:r>
      </w:hyperlink>
    </w:p>
  </w:footnote>
  <w:footnote w:id="6">
    <w:p w14:paraId="22A78E31" w14:textId="329E6CF2" w:rsidR="143D5D28" w:rsidRPr="00A12133" w:rsidRDefault="143D5D28" w:rsidP="002F7A4D">
      <w:pPr>
        <w:spacing w:after="0" w:line="240" w:lineRule="auto"/>
        <w:rPr>
          <w:rFonts w:eastAsia="Times New Roman" w:cs="Times New Roman"/>
          <w:sz w:val="20"/>
          <w:szCs w:val="20"/>
        </w:rPr>
      </w:pPr>
      <w:r w:rsidRPr="00A12133">
        <w:rPr>
          <w:rFonts w:cs="Times New Roman"/>
          <w:sz w:val="20"/>
          <w:szCs w:val="20"/>
          <w:vertAlign w:val="superscript"/>
        </w:rPr>
        <w:footnoteRef/>
      </w:r>
      <w:r w:rsidR="5EE4E8B7" w:rsidRPr="00A12133">
        <w:rPr>
          <w:rFonts w:cs="Times New Roman"/>
          <w:sz w:val="20"/>
          <w:szCs w:val="20"/>
        </w:rPr>
        <w:t xml:space="preserve"> </w:t>
      </w:r>
      <w:r w:rsidR="5EE4E8B7" w:rsidRPr="00A12133">
        <w:rPr>
          <w:rFonts w:eastAsia="Times New Roman" w:cs="Times New Roman"/>
          <w:color w:val="333333"/>
          <w:sz w:val="20"/>
          <w:szCs w:val="20"/>
        </w:rPr>
        <w:t>McAfee &amp; Center for Strategic and International Studies, ‘Net Losses: Estimating the Global Cost of Cybercrime’, 2014</w:t>
      </w:r>
      <w:r w:rsidR="00A12133" w:rsidRPr="00F954DA">
        <w:rPr>
          <w:rFonts w:eastAsia="Times New Roman" w:cs="Times New Roman"/>
          <w:sz w:val="20"/>
          <w:szCs w:val="20"/>
        </w:rPr>
        <w:t>.</w:t>
      </w:r>
    </w:p>
  </w:footnote>
  <w:footnote w:id="7">
    <w:p w14:paraId="403A010C" w14:textId="02C653C3" w:rsidR="143D5D28" w:rsidRPr="00A12133" w:rsidRDefault="143D5D28" w:rsidP="002F7A4D">
      <w:pPr>
        <w:spacing w:after="0" w:line="240" w:lineRule="auto"/>
        <w:rPr>
          <w:rFonts w:eastAsia="Times New Roman" w:cs="Times New Roman"/>
          <w:sz w:val="20"/>
          <w:szCs w:val="20"/>
        </w:rPr>
      </w:pPr>
      <w:r w:rsidRPr="00A12133">
        <w:rPr>
          <w:rFonts w:cs="Times New Roman"/>
          <w:sz w:val="20"/>
          <w:szCs w:val="20"/>
          <w:vertAlign w:val="superscript"/>
        </w:rPr>
        <w:footnoteRef/>
      </w:r>
      <w:r w:rsidR="5EE4E8B7" w:rsidRPr="00A12133">
        <w:rPr>
          <w:rFonts w:cs="Times New Roman"/>
          <w:sz w:val="20"/>
          <w:szCs w:val="20"/>
        </w:rPr>
        <w:t xml:space="preserve"> As per CSA 2017 IA; </w:t>
      </w:r>
      <w:r w:rsidR="5EE4E8B7" w:rsidRPr="00A12133">
        <w:rPr>
          <w:rFonts w:eastAsia="Times New Roman" w:cs="Times New Roman"/>
          <w:color w:val="333333"/>
          <w:sz w:val="20"/>
          <w:szCs w:val="20"/>
        </w:rPr>
        <w:t>Source: White House, Factsheet Cybersecurity National Action Plan</w:t>
      </w:r>
      <w:r w:rsidR="00A12133" w:rsidRPr="00F954DA">
        <w:rPr>
          <w:rFonts w:eastAsia="Times New Roman" w:cs="Times New Roman"/>
          <w:sz w:val="20"/>
          <w:szCs w:val="20"/>
        </w:rPr>
        <w:t>.</w:t>
      </w:r>
    </w:p>
  </w:footnote>
  <w:footnote w:id="8">
    <w:p w14:paraId="1015B6CE" w14:textId="0D881D22" w:rsidR="143D5D28" w:rsidRPr="00A12133" w:rsidRDefault="143D5D28" w:rsidP="00B6157F">
      <w:pPr>
        <w:spacing w:after="0" w:line="240" w:lineRule="auto"/>
        <w:rPr>
          <w:rFonts w:cs="Times New Roman"/>
          <w:sz w:val="20"/>
          <w:szCs w:val="20"/>
        </w:rPr>
      </w:pPr>
      <w:r w:rsidRPr="00A12133">
        <w:rPr>
          <w:rFonts w:cs="Times New Roman"/>
          <w:sz w:val="20"/>
          <w:szCs w:val="20"/>
          <w:vertAlign w:val="superscript"/>
        </w:rPr>
        <w:footnoteRef/>
      </w:r>
      <w:r w:rsidR="5EE4E8B7" w:rsidRPr="00A12133">
        <w:rPr>
          <w:rFonts w:cs="Times New Roman"/>
          <w:sz w:val="20"/>
          <w:szCs w:val="20"/>
        </w:rPr>
        <w:t xml:space="preserve"> CSA 2017 IA</w:t>
      </w:r>
      <w:r w:rsidR="00A12133" w:rsidRPr="00F954DA">
        <w:rPr>
          <w:rFonts w:eastAsia="Times New Roman" w:cs="Times New Roman"/>
          <w:sz w:val="20"/>
          <w:szCs w:val="20"/>
        </w:rPr>
        <w:t>.</w:t>
      </w:r>
    </w:p>
  </w:footnote>
  <w:footnote w:id="9">
    <w:p w14:paraId="1EE335B7" w14:textId="6DAF08CD" w:rsidR="00DA5EA5" w:rsidRPr="00A12133" w:rsidRDefault="00DA5EA5" w:rsidP="5EE4E8B7">
      <w:pPr>
        <w:pStyle w:val="FootnoteText"/>
        <w:spacing w:after="0"/>
        <w:ind w:left="142" w:hanging="142"/>
      </w:pPr>
      <w:r w:rsidRPr="00A12133">
        <w:rPr>
          <w:rStyle w:val="FootnoteReference"/>
        </w:rPr>
        <w:footnoteRef/>
      </w:r>
      <w:r w:rsidR="5EE4E8B7" w:rsidRPr="00A12133">
        <w:t xml:space="preserve"> Contractual Public-Private Partnership on cybersecurity, signed by the European Commission and the European Cyber Security Organisation (ECSO) on 5</w:t>
      </w:r>
      <w:r w:rsidR="00A12133">
        <w:t> </w:t>
      </w:r>
      <w:r w:rsidR="5EE4E8B7" w:rsidRPr="00A12133">
        <w:t>July 2016</w:t>
      </w:r>
      <w:r w:rsidR="00A12133" w:rsidRPr="00A12133">
        <w:t>.</w:t>
      </w:r>
    </w:p>
  </w:footnote>
  <w:footnote w:id="10">
    <w:p w14:paraId="201C46A2" w14:textId="5865CB26" w:rsidR="143D5D28" w:rsidRPr="00A12133" w:rsidRDefault="143D5D28" w:rsidP="5EE4E8B7">
      <w:pPr>
        <w:spacing w:after="0" w:line="240" w:lineRule="auto"/>
        <w:jc w:val="both"/>
        <w:rPr>
          <w:rFonts w:eastAsia="Times New Roman" w:cs="Times New Roman"/>
          <w:sz w:val="20"/>
          <w:szCs w:val="20"/>
        </w:rPr>
      </w:pPr>
      <w:r w:rsidRPr="00A12133">
        <w:rPr>
          <w:rFonts w:cs="Times New Roman"/>
          <w:sz w:val="20"/>
          <w:szCs w:val="20"/>
          <w:vertAlign w:val="superscript"/>
        </w:rPr>
        <w:footnoteRef/>
      </w:r>
      <w:r w:rsidR="5EE4E8B7" w:rsidRPr="00A12133">
        <w:rPr>
          <w:rFonts w:cs="Times New Roman"/>
          <w:sz w:val="20"/>
          <w:szCs w:val="20"/>
        </w:rPr>
        <w:t xml:space="preserve"> Commission Staff Working Document: Report on the public consultation and other consultation activities of the European Commission for the preparation of the EU Cybersecurity contractual Public-Private Partnership and Accompanying Measures, accompanying the document Commission Decision on the signing of a contractual arrangement on a public-private partnership for cybersecurity industrial research and innovation between the European Union, represented by the Commission, and the stakeholder organisation, </w:t>
      </w:r>
      <w:r w:rsidR="5EE4E8B7" w:rsidRPr="00A12133">
        <w:rPr>
          <w:rFonts w:eastAsia="Times New Roman" w:cs="Times New Roman"/>
          <w:sz w:val="20"/>
          <w:szCs w:val="20"/>
        </w:rPr>
        <w:t>SWD(2016) 215 final</w:t>
      </w:r>
      <w:r w:rsidR="00A12133" w:rsidRPr="00F954DA">
        <w:rPr>
          <w:rFonts w:eastAsia="Times New Roman" w:cs="Times New Roman"/>
          <w:sz w:val="20"/>
          <w:szCs w:val="20"/>
        </w:rPr>
        <w:t>.</w:t>
      </w:r>
    </w:p>
  </w:footnote>
  <w:footnote w:id="11">
    <w:p w14:paraId="3ED3D099" w14:textId="1CF9DE26" w:rsidR="00E00B25" w:rsidRPr="00A12133" w:rsidRDefault="00E00B25" w:rsidP="00E00B25">
      <w:pPr>
        <w:pStyle w:val="FootnoteText"/>
        <w:spacing w:after="0"/>
        <w:ind w:left="0" w:firstLine="0"/>
      </w:pPr>
      <w:r w:rsidRPr="00A12133">
        <w:rPr>
          <w:rStyle w:val="FootnoteReference"/>
        </w:rPr>
        <w:footnoteRef/>
      </w:r>
      <w:r w:rsidR="5EE4E8B7" w:rsidRPr="00A12133">
        <w:t xml:space="preserve"> In this 2016 public consultation, a section was devoted to the topic of ICT security certification. 240 stakeholders from national public administrations, large businesses, SMEs, microbusinesses and research bodies responded to the section on certification.</w:t>
      </w:r>
    </w:p>
  </w:footnote>
  <w:footnote w:id="12">
    <w:p w14:paraId="6EB6BB7A" w14:textId="77777777" w:rsidR="007B3C14" w:rsidRPr="00A12133" w:rsidRDefault="007B3C14" w:rsidP="00B6157F">
      <w:pPr>
        <w:pStyle w:val="FootnoteText"/>
        <w:spacing w:after="0"/>
      </w:pPr>
      <w:r w:rsidRPr="00A12133">
        <w:rPr>
          <w:rStyle w:val="FootnoteReference"/>
        </w:rPr>
        <w:footnoteRef/>
      </w:r>
      <w:r w:rsidR="5EE4E8B7" w:rsidRPr="00A12133">
        <w:t xml:space="preserve"> JOIN(2020) 18 final.</w:t>
      </w:r>
    </w:p>
  </w:footnote>
  <w:footnote w:id="13">
    <w:p w14:paraId="11B1D626" w14:textId="49364C43" w:rsidR="007033D4" w:rsidRPr="00A12133" w:rsidRDefault="007033D4" w:rsidP="00B6157F">
      <w:pPr>
        <w:pStyle w:val="FootnoteText"/>
        <w:spacing w:after="0"/>
      </w:pPr>
      <w:r w:rsidRPr="00A12133">
        <w:rPr>
          <w:rStyle w:val="FootnoteReference"/>
        </w:rPr>
        <w:footnoteRef/>
      </w:r>
      <w:r w:rsidR="5EE4E8B7" w:rsidRPr="00A12133">
        <w:t xml:space="preserve"> PPMI, Intellera Consulting and PwC (2024): Study to support the evaluation of the European Union Agency for Cybersecurity (ENISA) and the European Cybersecurity Certification Framework – Final Report.</w:t>
      </w:r>
    </w:p>
  </w:footnote>
  <w:footnote w:id="14">
    <w:p w14:paraId="293F3C7D" w14:textId="77777777" w:rsidR="004F102F" w:rsidRDefault="004F102F" w:rsidP="00F954DA">
      <w:pPr>
        <w:pStyle w:val="FootnoteText"/>
        <w:spacing w:after="0"/>
      </w:pPr>
      <w:r>
        <w:rPr>
          <w:rStyle w:val="FootnoteReference"/>
        </w:rPr>
        <w:footnoteRef/>
      </w:r>
      <w:r>
        <w:t xml:space="preserve"> </w:t>
      </w:r>
      <w:r w:rsidRPr="00FA1991">
        <w:t>NIS Investments Report 2020, https://www.enisa.europa.eu/publications/nis-investments</w:t>
      </w:r>
    </w:p>
  </w:footnote>
  <w:footnote w:id="15">
    <w:p w14:paraId="7A00594E" w14:textId="77777777" w:rsidR="004F102F" w:rsidRDefault="004F102F" w:rsidP="00F954DA">
      <w:pPr>
        <w:pStyle w:val="FootnoteText"/>
        <w:spacing w:after="0"/>
      </w:pPr>
      <w:r>
        <w:rPr>
          <w:rStyle w:val="FootnoteReference"/>
        </w:rPr>
        <w:footnoteRef/>
      </w:r>
      <w:r>
        <w:t xml:space="preserve"> </w:t>
      </w:r>
      <w:r w:rsidRPr="00ED19C0">
        <w:t>ENISA, Annual Activity Report, 2020.</w:t>
      </w:r>
    </w:p>
  </w:footnote>
  <w:footnote w:id="16">
    <w:p w14:paraId="7A6EF3A1" w14:textId="77777777" w:rsidR="004F102F" w:rsidRDefault="004F102F" w:rsidP="00F954DA">
      <w:pPr>
        <w:pStyle w:val="FootnoteText"/>
        <w:spacing w:after="0"/>
      </w:pPr>
      <w:r>
        <w:rPr>
          <w:rStyle w:val="FootnoteReference"/>
        </w:rPr>
        <w:footnoteRef/>
      </w:r>
      <w:r>
        <w:t xml:space="preserve"> </w:t>
      </w:r>
      <w:r w:rsidRPr="00725868">
        <w:t>ENISA, Annual Activity Report, 2023.</w:t>
      </w:r>
    </w:p>
  </w:footnote>
  <w:footnote w:id="17">
    <w:p w14:paraId="6CE67B0B" w14:textId="7174600C" w:rsidR="00FE5259" w:rsidRPr="00A12133" w:rsidRDefault="00FE5259" w:rsidP="5EE4E8B7">
      <w:pPr>
        <w:pStyle w:val="Footerapproval"/>
        <w:spacing w:after="0" w:line="240" w:lineRule="auto"/>
        <w:contextualSpacing/>
        <w:rPr>
          <w:rFonts w:ascii="Times New Roman" w:hAnsi="Times New Roman"/>
          <w:sz w:val="20"/>
          <w:szCs w:val="20"/>
        </w:rPr>
      </w:pPr>
      <w:r w:rsidRPr="00A12133">
        <w:rPr>
          <w:rStyle w:val="FootnoteReference"/>
          <w:rFonts w:ascii="Times New Roman" w:hAnsi="Times New Roman"/>
        </w:rPr>
        <w:footnoteRef/>
      </w:r>
      <w:r w:rsidR="5EE4E8B7" w:rsidRPr="00A12133">
        <w:rPr>
          <w:rFonts w:ascii="Times New Roman" w:hAnsi="Times New Roman"/>
          <w:sz w:val="20"/>
          <w:szCs w:val="20"/>
        </w:rPr>
        <w:t xml:space="preserve"> Other EU and national bodies working on cybersecurity and digital privacy include</w:t>
      </w:r>
      <w:r w:rsidR="00617650">
        <w:rPr>
          <w:rFonts w:ascii="Times New Roman" w:hAnsi="Times New Roman"/>
          <w:sz w:val="20"/>
          <w:szCs w:val="20"/>
        </w:rPr>
        <w:t xml:space="preserve"> various</w:t>
      </w:r>
      <w:r w:rsidR="5EE4E8B7" w:rsidRPr="00A12133">
        <w:rPr>
          <w:rFonts w:ascii="Times New Roman" w:hAnsi="Times New Roman"/>
          <w:sz w:val="20"/>
          <w:szCs w:val="20"/>
        </w:rPr>
        <w:t xml:space="preserve"> Commission </w:t>
      </w:r>
      <w:r w:rsidR="00617650">
        <w:rPr>
          <w:rFonts w:ascii="Times New Roman" w:hAnsi="Times New Roman"/>
          <w:sz w:val="20"/>
          <w:szCs w:val="20"/>
        </w:rPr>
        <w:t>directorates</w:t>
      </w:r>
      <w:r w:rsidR="5EE4E8B7" w:rsidRPr="00A12133">
        <w:rPr>
          <w:rFonts w:ascii="Times New Roman" w:hAnsi="Times New Roman"/>
          <w:sz w:val="20"/>
          <w:szCs w:val="20"/>
        </w:rPr>
        <w:t xml:space="preserve">, the European External Action Service and other EU bodies and agencies such as BEREC, EUROPOL and CERT-EU, national cybersecurity competent authorities or regulators, national CSIRTs/Computer Emergency Response Teams and more recently the European Cybersecurity Competence Centre (ECCC) and its network of </w:t>
      </w:r>
      <w:r w:rsidR="00617650">
        <w:rPr>
          <w:rFonts w:ascii="Times New Roman" w:hAnsi="Times New Roman"/>
          <w:sz w:val="20"/>
          <w:szCs w:val="20"/>
        </w:rPr>
        <w:t>n</w:t>
      </w:r>
      <w:r w:rsidR="5EE4E8B7" w:rsidRPr="00A12133">
        <w:rPr>
          <w:rFonts w:ascii="Times New Roman" w:hAnsi="Times New Roman"/>
          <w:sz w:val="20"/>
          <w:szCs w:val="20"/>
        </w:rPr>
        <w:t xml:space="preserve">ational </w:t>
      </w:r>
      <w:r w:rsidR="00617650">
        <w:rPr>
          <w:rFonts w:ascii="Times New Roman" w:hAnsi="Times New Roman"/>
          <w:sz w:val="20"/>
          <w:szCs w:val="20"/>
        </w:rPr>
        <w:t>c</w:t>
      </w:r>
      <w:r w:rsidR="5EE4E8B7" w:rsidRPr="00A12133">
        <w:rPr>
          <w:rFonts w:ascii="Times New Roman" w:hAnsi="Times New Roman"/>
          <w:sz w:val="20"/>
          <w:szCs w:val="20"/>
        </w:rPr>
        <w:t xml:space="preserve">oordination </w:t>
      </w:r>
      <w:r w:rsidR="00617650">
        <w:rPr>
          <w:rFonts w:ascii="Times New Roman" w:hAnsi="Times New Roman"/>
          <w:sz w:val="20"/>
          <w:szCs w:val="20"/>
        </w:rPr>
        <w:t>c</w:t>
      </w:r>
      <w:r w:rsidR="5EE4E8B7" w:rsidRPr="00A12133">
        <w:rPr>
          <w:rFonts w:ascii="Times New Roman" w:hAnsi="Times New Roman"/>
          <w:sz w:val="20"/>
          <w:szCs w:val="20"/>
        </w:rPr>
        <w:t>entres (NCCs).</w:t>
      </w:r>
    </w:p>
  </w:footnote>
  <w:footnote w:id="18">
    <w:p w14:paraId="7EB39022" w14:textId="5FFD57CB" w:rsidR="00F620A2" w:rsidRDefault="00F620A2" w:rsidP="00F954DA">
      <w:pPr>
        <w:pStyle w:val="FootnoteText"/>
        <w:spacing w:after="0"/>
      </w:pPr>
      <w:r>
        <w:rPr>
          <w:rStyle w:val="FootnoteReference"/>
        </w:rPr>
        <w:footnoteRef/>
      </w:r>
      <w:r>
        <w:t xml:space="preserve"> </w:t>
      </w:r>
      <w:r w:rsidR="00C339DE" w:rsidRPr="00C339DE">
        <w:t>https://www.mitre.org/</w:t>
      </w:r>
    </w:p>
  </w:footnote>
  <w:footnote w:id="19">
    <w:p w14:paraId="7E6BEF64" w14:textId="4B31707E" w:rsidR="00CE3F9D" w:rsidRDefault="00CE3F9D">
      <w:pPr>
        <w:pStyle w:val="FootnoteText"/>
      </w:pPr>
      <w:r>
        <w:rPr>
          <w:rStyle w:val="FootnoteReference"/>
        </w:rPr>
        <w:footnoteRef/>
      </w:r>
      <w:r>
        <w:t xml:space="preserve"> </w:t>
      </w:r>
      <w:hyperlink r:id="rId4" w:history="1">
        <w:r w:rsidRPr="00CE3F9D">
          <w:rPr>
            <w:rStyle w:val="Hyperlink"/>
          </w:rPr>
          <w:t>NVD - Home</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4CA47C9" w14:textId="77777777" w:rsidR="00086846" w:rsidRPr="00086846" w:rsidRDefault="00086846" w:rsidP="00086846">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83C159D" w14:textId="77777777" w:rsidR="00086846" w:rsidRPr="00086846" w:rsidRDefault="00086846" w:rsidP="00086846">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EE7075A" w14:textId="77777777" w:rsidR="00086846" w:rsidRPr="00086846" w:rsidRDefault="00086846" w:rsidP="00086846">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70E1389" w14:textId="77777777" w:rsidR="00CD412A" w:rsidRPr="00A12133" w:rsidRDefault="00CD412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5C13A37" w14:textId="77777777" w:rsidR="00CD412A" w:rsidRPr="00A12133" w:rsidRDefault="00CD412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40A4354" w14:textId="77777777" w:rsidR="00CD412A" w:rsidRPr="00A12133" w:rsidRDefault="00CD412A">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E527864" w14:textId="77777777" w:rsidR="00CD412A" w:rsidRPr="00A12133" w:rsidRDefault="00CD412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217F918" w14:textId="77777777" w:rsidR="00CD412A" w:rsidRPr="00A12133" w:rsidRDefault="00CD412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42CADEF" w14:textId="77777777" w:rsidR="00CD412A" w:rsidRPr="00A12133" w:rsidRDefault="00CD412A">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ED3FF26" w14:textId="77777777" w:rsidR="00CD412A" w:rsidRPr="00A12133" w:rsidRDefault="00CD412A">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FEE7FFE" w14:textId="77777777" w:rsidR="00CD412A" w:rsidRPr="00A12133" w:rsidRDefault="00CD412A">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2B8D108" w14:textId="77777777" w:rsidR="00CD412A" w:rsidRPr="00A12133" w:rsidRDefault="00CD412A">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199B1BC" w14:textId="77777777" w:rsidR="004F15A2" w:rsidRPr="00A12133" w:rsidRDefault="004F15A2">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E8E0B5A" w14:textId="77777777" w:rsidR="004F15A2" w:rsidRPr="00A12133" w:rsidRDefault="004F15A2">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F97465F" w14:textId="77777777" w:rsidR="00CD412A" w:rsidRPr="00A12133" w:rsidRDefault="00CD412A">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BE36DD3" w14:textId="77777777" w:rsidR="00CD412A" w:rsidRPr="00A12133" w:rsidRDefault="00CD412A">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8B4985E" w14:textId="77777777" w:rsidR="00CD412A" w:rsidRPr="00A12133" w:rsidRDefault="00CD412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0DF082A"/>
    <w:multiLevelType w:val="hybridMultilevel"/>
    <w:tmpl w:val="A1A240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2634DA0"/>
    <w:multiLevelType w:val="hybridMultilevel"/>
    <w:tmpl w:val="957891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48347E0"/>
    <w:multiLevelType w:val="hybridMultilevel"/>
    <w:tmpl w:val="7E9EDD10"/>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092910D6"/>
    <w:multiLevelType w:val="hybridMultilevel"/>
    <w:tmpl w:val="0C9E58E8"/>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 w15:restartNumberingAfterBreak="0">
    <w:nsid w:val="0B781DF4"/>
    <w:multiLevelType w:val="hybridMultilevel"/>
    <w:tmpl w:val="0F00DF02"/>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0E3E1E69"/>
    <w:multiLevelType w:val="hybridMultilevel"/>
    <w:tmpl w:val="A61ADBA4"/>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0FE033F0"/>
    <w:multiLevelType w:val="hybridMultilevel"/>
    <w:tmpl w:val="B96268C6"/>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 w15:restartNumberingAfterBreak="0">
    <w:nsid w:val="11153D01"/>
    <w:multiLevelType w:val="multilevel"/>
    <w:tmpl w:val="482C3DC8"/>
    <w:name w:val="HeadingNumbering"/>
    <w:lvl w:ilvl="0">
      <w:start w:val="1"/>
      <w:numFmt w:val="decimal"/>
      <w:pStyle w:val="HeadingNumbered1"/>
      <w:lvlText w:val="%1."/>
      <w:lvlJc w:val="left"/>
      <w:pPr>
        <w:ind w:left="1417" w:hanging="1417"/>
      </w:pPr>
      <w:rPr>
        <w:rFonts w:hint="default"/>
      </w:rPr>
    </w:lvl>
    <w:lvl w:ilvl="1">
      <w:start w:val="1"/>
      <w:numFmt w:val="decimal"/>
      <w:pStyle w:val="HeadingNumbered2"/>
      <w:lvlText w:val="%1.%2."/>
      <w:lvlJc w:val="left"/>
      <w:pPr>
        <w:ind w:left="1417" w:hanging="1417"/>
      </w:pPr>
    </w:lvl>
    <w:lvl w:ilvl="2">
      <w:start w:val="1"/>
      <w:numFmt w:val="decimal"/>
      <w:pStyle w:val="HeadingNumbered3"/>
      <w:lvlText w:val="%1.%2.%3."/>
      <w:lvlJc w:val="left"/>
      <w:pPr>
        <w:ind w:left="1418" w:hanging="1418"/>
      </w:pPr>
    </w:lvl>
    <w:lvl w:ilvl="3">
      <w:start w:val="1"/>
      <w:numFmt w:val="decimal"/>
      <w:pStyle w:val="HeadingNumbered4"/>
      <w:lvlText w:val="%1.%2.%3.%4."/>
      <w:lvlJc w:val="left"/>
      <w:pPr>
        <w:ind w:left="1417" w:hanging="1417"/>
      </w:pPr>
      <w:rPr>
        <w:rFonts w:ascii="Arial" w:hAnsi="Arial" w:cs="Arial" w:hint="default"/>
        <w:b w:val="0"/>
        <w:bCs/>
      </w:rPr>
    </w:lvl>
    <w:lvl w:ilvl="4">
      <w:start w:val="1"/>
      <w:numFmt w:val="decimal"/>
      <w:lvlText w:val="%1.%2.%3.%4."/>
      <w:lvlJc w:val="left"/>
      <w:pPr>
        <w:ind w:left="1417" w:hanging="1417"/>
      </w:pPr>
      <w:rPr>
        <w:rFonts w:ascii="Calibri" w:hAnsi="Calibri" w:hint="default"/>
      </w:rPr>
    </w:lvl>
    <w:lvl w:ilvl="5">
      <w:start w:val="1"/>
      <w:numFmt w:val="decimal"/>
      <w:lvlText w:val="%1.%2.%3.%4."/>
      <w:lvlJc w:val="left"/>
      <w:pPr>
        <w:ind w:left="1417" w:hanging="1417"/>
      </w:pPr>
      <w:rPr>
        <w:rFonts w:ascii="Calibri" w:hAnsi="Calibri" w:hint="default"/>
      </w:rPr>
    </w:lvl>
    <w:lvl w:ilvl="6">
      <w:start w:val="1"/>
      <w:numFmt w:val="decimal"/>
      <w:lvlText w:val="%1.%2.%3.%4."/>
      <w:lvlJc w:val="left"/>
      <w:pPr>
        <w:ind w:left="1417" w:hanging="1417"/>
      </w:pPr>
      <w:rPr>
        <w:rFonts w:ascii="Calibri" w:hAnsi="Calibri" w:hint="default"/>
      </w:rPr>
    </w:lvl>
    <w:lvl w:ilvl="7">
      <w:start w:val="1"/>
      <w:numFmt w:val="decimal"/>
      <w:lvlText w:val="%1.%2.%3.%4."/>
      <w:lvlJc w:val="left"/>
      <w:pPr>
        <w:ind w:left="1417" w:hanging="1417"/>
      </w:pPr>
      <w:rPr>
        <w:rFonts w:ascii="Calibri" w:hAnsi="Calibri" w:hint="default"/>
      </w:rPr>
    </w:lvl>
    <w:lvl w:ilvl="8">
      <w:start w:val="1"/>
      <w:numFmt w:val="decimal"/>
      <w:lvlText w:val="%1.%2.%3.%4."/>
      <w:lvlJc w:val="left"/>
      <w:pPr>
        <w:ind w:left="1417" w:hanging="1417"/>
      </w:pPr>
      <w:rPr>
        <w:rFonts w:ascii="Calibri" w:hAnsi="Calibri" w:hint="default"/>
      </w:rPr>
    </w:lvl>
  </w:abstractNum>
  <w:abstractNum w:abstractNumId="8" w15:restartNumberingAfterBreak="0">
    <w:nsid w:val="142B5DD6"/>
    <w:multiLevelType w:val="hybridMultilevel"/>
    <w:tmpl w:val="8B8C0E9C"/>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 w15:restartNumberingAfterBreak="0">
    <w:nsid w:val="15650B15"/>
    <w:multiLevelType w:val="hybridMultilevel"/>
    <w:tmpl w:val="85209E9E"/>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6D069BF"/>
    <w:multiLevelType w:val="hybridMultilevel"/>
    <w:tmpl w:val="FC0E6AF8"/>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174B59CC"/>
    <w:multiLevelType w:val="hybridMultilevel"/>
    <w:tmpl w:val="9DD0DFF0"/>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177A56D8"/>
    <w:multiLevelType w:val="hybridMultilevel"/>
    <w:tmpl w:val="7E2E3D48"/>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17D6187E"/>
    <w:multiLevelType w:val="hybridMultilevel"/>
    <w:tmpl w:val="331621CA"/>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186A43B0"/>
    <w:multiLevelType w:val="hybridMultilevel"/>
    <w:tmpl w:val="359872F6"/>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 w15:restartNumberingAfterBreak="0">
    <w:nsid w:val="1D3E7A42"/>
    <w:multiLevelType w:val="hybridMultilevel"/>
    <w:tmpl w:val="F808F2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F734306"/>
    <w:multiLevelType w:val="multilevel"/>
    <w:tmpl w:val="D266108E"/>
    <w:lvl w:ilvl="0">
      <w:start w:val="1"/>
      <w:numFmt w:val="decimal"/>
      <w:lvlText w:val="%1."/>
      <w:lvlJc w:val="left"/>
      <w:pPr>
        <w:tabs>
          <w:tab w:val="num" w:pos="480"/>
        </w:tabs>
        <w:ind w:left="480" w:hanging="480"/>
      </w:pPr>
    </w:lvl>
    <w:lvl w:ilvl="1">
      <w:start w:val="1"/>
      <w:numFmt w:val="decimal"/>
      <w:lvlText w:val="%1.%2."/>
      <w:lvlJc w:val="left"/>
      <w:pPr>
        <w:tabs>
          <w:tab w:val="num" w:pos="720"/>
        </w:tabs>
        <w:ind w:left="720" w:hanging="720"/>
      </w:pPr>
    </w:lvl>
    <w:lvl w:ilvl="2">
      <w:start w:val="1"/>
      <w:numFmt w:val="decimal"/>
      <w:lvlText w:val="%1.%2.%3."/>
      <w:lvlJc w:val="left"/>
      <w:pPr>
        <w:tabs>
          <w:tab w:val="num" w:pos="1920"/>
        </w:tabs>
        <w:ind w:left="1920" w:hanging="720"/>
      </w:pPr>
    </w:lvl>
    <w:lvl w:ilvl="3">
      <w:start w:val="1"/>
      <w:numFmt w:val="decimal"/>
      <w:lvlText w:val="%1.%2.%3.%4."/>
      <w:lvlJc w:val="left"/>
      <w:pPr>
        <w:tabs>
          <w:tab w:val="num" w:pos="1920"/>
        </w:tabs>
        <w:ind w:left="1920" w:hanging="72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2B371BF9"/>
    <w:multiLevelType w:val="hybridMultilevel"/>
    <w:tmpl w:val="9C422B5A"/>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 w15:restartNumberingAfterBreak="0">
    <w:nsid w:val="314E3E0C"/>
    <w:multiLevelType w:val="hybridMultilevel"/>
    <w:tmpl w:val="461E8356"/>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61D47D3"/>
    <w:multiLevelType w:val="hybridMultilevel"/>
    <w:tmpl w:val="5B96FDC0"/>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0" w15:restartNumberingAfterBreak="0">
    <w:nsid w:val="387D630D"/>
    <w:multiLevelType w:val="hybridMultilevel"/>
    <w:tmpl w:val="83AA96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9177436"/>
    <w:multiLevelType w:val="hybridMultilevel"/>
    <w:tmpl w:val="8C761F6E"/>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 w15:restartNumberingAfterBreak="0">
    <w:nsid w:val="3AC83BEF"/>
    <w:multiLevelType w:val="hybridMultilevel"/>
    <w:tmpl w:val="8B12D2C8"/>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3D1D430B"/>
    <w:multiLevelType w:val="multilevel"/>
    <w:tmpl w:val="9DF406CC"/>
    <w:lvl w:ilvl="0">
      <w:start w:val="2"/>
      <w:numFmt w:val="decimal"/>
      <w:lvlText w:val="%1"/>
      <w:lvlJc w:val="left"/>
      <w:pPr>
        <w:ind w:left="360" w:hanging="360"/>
      </w:pPr>
      <w:rPr>
        <w:rFonts w:hint="default"/>
      </w:rPr>
    </w:lvl>
    <w:lvl w:ilvl="1">
      <w:start w:val="1"/>
      <w:numFmt w:val="decimal"/>
      <w:lvlText w:val="%1.%2"/>
      <w:lvlJc w:val="left"/>
      <w:pPr>
        <w:ind w:left="840" w:hanging="360"/>
      </w:pPr>
      <w:rPr>
        <w:rFonts w:hint="default"/>
      </w:rPr>
    </w:lvl>
    <w:lvl w:ilvl="2">
      <w:start w:val="1"/>
      <w:numFmt w:val="decimal"/>
      <w:lvlText w:val="%1.%2.%3"/>
      <w:lvlJc w:val="left"/>
      <w:pPr>
        <w:ind w:left="1680" w:hanging="720"/>
      </w:pPr>
      <w:rPr>
        <w:rFonts w:hint="default"/>
      </w:rPr>
    </w:lvl>
    <w:lvl w:ilvl="3">
      <w:start w:val="1"/>
      <w:numFmt w:val="decimal"/>
      <w:lvlText w:val="%1.%2.%3.%4"/>
      <w:lvlJc w:val="left"/>
      <w:pPr>
        <w:ind w:left="2160" w:hanging="720"/>
      </w:pPr>
      <w:rPr>
        <w:rFonts w:hint="default"/>
      </w:rPr>
    </w:lvl>
    <w:lvl w:ilvl="4">
      <w:start w:val="1"/>
      <w:numFmt w:val="decimal"/>
      <w:lvlText w:val="%1.%2.%3.%4.%5"/>
      <w:lvlJc w:val="left"/>
      <w:pPr>
        <w:ind w:left="3000" w:hanging="1080"/>
      </w:pPr>
      <w:rPr>
        <w:rFonts w:hint="default"/>
      </w:rPr>
    </w:lvl>
    <w:lvl w:ilvl="5">
      <w:start w:val="1"/>
      <w:numFmt w:val="decimal"/>
      <w:lvlText w:val="%1.%2.%3.%4.%5.%6"/>
      <w:lvlJc w:val="left"/>
      <w:pPr>
        <w:ind w:left="3480" w:hanging="1080"/>
      </w:pPr>
      <w:rPr>
        <w:rFonts w:hint="default"/>
      </w:rPr>
    </w:lvl>
    <w:lvl w:ilvl="6">
      <w:start w:val="1"/>
      <w:numFmt w:val="decimal"/>
      <w:lvlText w:val="%1.%2.%3.%4.%5.%6.%7"/>
      <w:lvlJc w:val="left"/>
      <w:pPr>
        <w:ind w:left="4320" w:hanging="1440"/>
      </w:pPr>
      <w:rPr>
        <w:rFonts w:hint="default"/>
      </w:rPr>
    </w:lvl>
    <w:lvl w:ilvl="7">
      <w:start w:val="1"/>
      <w:numFmt w:val="decimal"/>
      <w:lvlText w:val="%1.%2.%3.%4.%5.%6.%7.%8"/>
      <w:lvlJc w:val="left"/>
      <w:pPr>
        <w:ind w:left="4800" w:hanging="1440"/>
      </w:pPr>
      <w:rPr>
        <w:rFonts w:hint="default"/>
      </w:rPr>
    </w:lvl>
    <w:lvl w:ilvl="8">
      <w:start w:val="1"/>
      <w:numFmt w:val="decimal"/>
      <w:lvlText w:val="%1.%2.%3.%4.%5.%6.%7.%8.%9"/>
      <w:lvlJc w:val="left"/>
      <w:pPr>
        <w:ind w:left="5640" w:hanging="1800"/>
      </w:pPr>
      <w:rPr>
        <w:rFonts w:hint="default"/>
      </w:rPr>
    </w:lvl>
  </w:abstractNum>
  <w:abstractNum w:abstractNumId="24" w15:restartNumberingAfterBreak="0">
    <w:nsid w:val="3D8B3448"/>
    <w:multiLevelType w:val="hybridMultilevel"/>
    <w:tmpl w:val="F210F7E2"/>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497A0D61"/>
    <w:multiLevelType w:val="hybridMultilevel"/>
    <w:tmpl w:val="D638DB10"/>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6" w15:restartNumberingAfterBreak="0">
    <w:nsid w:val="4B9276EB"/>
    <w:multiLevelType w:val="hybridMultilevel"/>
    <w:tmpl w:val="1BE0C52E"/>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7" w15:restartNumberingAfterBreak="0">
    <w:nsid w:val="4E683004"/>
    <w:multiLevelType w:val="hybridMultilevel"/>
    <w:tmpl w:val="C53C4684"/>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50325131"/>
    <w:multiLevelType w:val="hybridMultilevel"/>
    <w:tmpl w:val="DBD6452C"/>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9" w15:restartNumberingAfterBreak="0">
    <w:nsid w:val="51236BD5"/>
    <w:multiLevelType w:val="hybridMultilevel"/>
    <w:tmpl w:val="0BD2EB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63E5F69"/>
    <w:multiLevelType w:val="hybridMultilevel"/>
    <w:tmpl w:val="8BEE9474"/>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 w15:restartNumberingAfterBreak="0">
    <w:nsid w:val="59B06B66"/>
    <w:multiLevelType w:val="hybridMultilevel"/>
    <w:tmpl w:val="C414A816"/>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2" w15:restartNumberingAfterBreak="0">
    <w:nsid w:val="5BB905F0"/>
    <w:multiLevelType w:val="hybridMultilevel"/>
    <w:tmpl w:val="8C4CCE7C"/>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3" w15:restartNumberingAfterBreak="0">
    <w:nsid w:val="5E9132B6"/>
    <w:multiLevelType w:val="hybridMultilevel"/>
    <w:tmpl w:val="BA0AB76E"/>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60113108"/>
    <w:multiLevelType w:val="hybridMultilevel"/>
    <w:tmpl w:val="84D0B4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057433F"/>
    <w:multiLevelType w:val="singleLevel"/>
    <w:tmpl w:val="3D5ECD48"/>
    <w:lvl w:ilvl="0">
      <w:start w:val="1"/>
      <w:numFmt w:val="bullet"/>
      <w:pStyle w:val="ListDash1"/>
      <w:lvlText w:val="–"/>
      <w:lvlJc w:val="left"/>
      <w:pPr>
        <w:tabs>
          <w:tab w:val="num" w:pos="765"/>
        </w:tabs>
        <w:ind w:left="765" w:hanging="283"/>
      </w:pPr>
      <w:rPr>
        <w:rFonts w:ascii="Times New Roman" w:hAnsi="Times New Roman"/>
      </w:rPr>
    </w:lvl>
  </w:abstractNum>
  <w:abstractNum w:abstractNumId="36" w15:restartNumberingAfterBreak="0">
    <w:nsid w:val="6447341F"/>
    <w:multiLevelType w:val="hybridMultilevel"/>
    <w:tmpl w:val="70329B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64749732"/>
    <w:multiLevelType w:val="multilevel"/>
    <w:tmpl w:val="49328182"/>
    <w:lvl w:ilvl="0">
      <w:numFmt w:val="none"/>
      <w:lvlText w:val=""/>
      <w:lvlJc w:val="left"/>
      <w:pPr>
        <w:tabs>
          <w:tab w:val="num" w:pos="360"/>
        </w:tabs>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8" w15:restartNumberingAfterBreak="0">
    <w:nsid w:val="657A3543"/>
    <w:multiLevelType w:val="hybridMultilevel"/>
    <w:tmpl w:val="89309826"/>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9" w15:restartNumberingAfterBreak="0">
    <w:nsid w:val="6584424D"/>
    <w:multiLevelType w:val="hybridMultilevel"/>
    <w:tmpl w:val="819EFAF0"/>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699412C9"/>
    <w:multiLevelType w:val="hybridMultilevel"/>
    <w:tmpl w:val="C32612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6ABE46A4"/>
    <w:multiLevelType w:val="hybridMultilevel"/>
    <w:tmpl w:val="7DA0C1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6B6E2742"/>
    <w:multiLevelType w:val="hybridMultilevel"/>
    <w:tmpl w:val="BAEC781A"/>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3" w15:restartNumberingAfterBreak="0">
    <w:nsid w:val="6D4F49BD"/>
    <w:multiLevelType w:val="hybridMultilevel"/>
    <w:tmpl w:val="CDBC1DCC"/>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4" w15:restartNumberingAfterBreak="0">
    <w:nsid w:val="6D93747B"/>
    <w:multiLevelType w:val="hybridMultilevel"/>
    <w:tmpl w:val="FA4238CE"/>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5" w15:restartNumberingAfterBreak="0">
    <w:nsid w:val="6FF2562C"/>
    <w:multiLevelType w:val="hybridMultilevel"/>
    <w:tmpl w:val="233C2F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7080329D"/>
    <w:multiLevelType w:val="hybridMultilevel"/>
    <w:tmpl w:val="F2540CEC"/>
    <w:lvl w:ilvl="0" w:tplc="1E76D61E">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7" w15:restartNumberingAfterBreak="0">
    <w:nsid w:val="75800EC0"/>
    <w:multiLevelType w:val="hybridMultilevel"/>
    <w:tmpl w:val="DF44D318"/>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8" w15:restartNumberingAfterBreak="0">
    <w:nsid w:val="79A514C8"/>
    <w:multiLevelType w:val="hybridMultilevel"/>
    <w:tmpl w:val="D4C89B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79FC0C58"/>
    <w:multiLevelType w:val="hybridMultilevel"/>
    <w:tmpl w:val="A2BA24DE"/>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0" w15:restartNumberingAfterBreak="0">
    <w:nsid w:val="7E1D034B"/>
    <w:multiLevelType w:val="hybridMultilevel"/>
    <w:tmpl w:val="6D70FDDA"/>
    <w:lvl w:ilvl="0" w:tplc="C48E18B8">
      <w:start w:val="1"/>
      <w:numFmt w:val="bullet"/>
      <w:lvlText w:val=""/>
      <w:lvlJc w:val="left"/>
      <w:pPr>
        <w:ind w:left="720" w:hanging="360"/>
      </w:pPr>
      <w:rPr>
        <w:rFonts w:ascii="Wingdings" w:hAnsi="Wingdings"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abstractNumId w:val="37"/>
  </w:num>
  <w:num w:numId="2">
    <w:abstractNumId w:val="35"/>
  </w:num>
  <w:num w:numId="3">
    <w:abstractNumId w:val="16"/>
  </w:num>
  <w:num w:numId="4">
    <w:abstractNumId w:val="46"/>
  </w:num>
  <w:num w:numId="5">
    <w:abstractNumId w:val="23"/>
  </w:num>
  <w:num w:numId="6">
    <w:abstractNumId w:val="15"/>
  </w:num>
  <w:num w:numId="7">
    <w:abstractNumId w:val="20"/>
  </w:num>
  <w:num w:numId="8">
    <w:abstractNumId w:val="41"/>
  </w:num>
  <w:num w:numId="9">
    <w:abstractNumId w:val="40"/>
  </w:num>
  <w:num w:numId="10">
    <w:abstractNumId w:val="36"/>
  </w:num>
  <w:num w:numId="11">
    <w:abstractNumId w:val="0"/>
  </w:num>
  <w:num w:numId="12">
    <w:abstractNumId w:val="48"/>
  </w:num>
  <w:num w:numId="13">
    <w:abstractNumId w:val="7"/>
  </w:num>
  <w:num w:numId="14">
    <w:abstractNumId w:val="14"/>
  </w:num>
  <w:num w:numId="15">
    <w:abstractNumId w:val="32"/>
  </w:num>
  <w:num w:numId="16">
    <w:abstractNumId w:val="19"/>
  </w:num>
  <w:num w:numId="17">
    <w:abstractNumId w:val="27"/>
  </w:num>
  <w:num w:numId="18">
    <w:abstractNumId w:val="50"/>
  </w:num>
  <w:num w:numId="19">
    <w:abstractNumId w:val="6"/>
  </w:num>
  <w:num w:numId="20">
    <w:abstractNumId w:val="28"/>
  </w:num>
  <w:num w:numId="21">
    <w:abstractNumId w:val="26"/>
  </w:num>
  <w:num w:numId="22">
    <w:abstractNumId w:val="39"/>
  </w:num>
  <w:num w:numId="23">
    <w:abstractNumId w:val="43"/>
  </w:num>
  <w:num w:numId="24">
    <w:abstractNumId w:val="49"/>
  </w:num>
  <w:num w:numId="25">
    <w:abstractNumId w:val="47"/>
  </w:num>
  <w:num w:numId="26">
    <w:abstractNumId w:val="12"/>
  </w:num>
  <w:num w:numId="27">
    <w:abstractNumId w:val="13"/>
  </w:num>
  <w:num w:numId="28">
    <w:abstractNumId w:val="30"/>
  </w:num>
  <w:num w:numId="29">
    <w:abstractNumId w:val="44"/>
  </w:num>
  <w:num w:numId="30">
    <w:abstractNumId w:val="2"/>
  </w:num>
  <w:num w:numId="31">
    <w:abstractNumId w:val="25"/>
  </w:num>
  <w:num w:numId="32">
    <w:abstractNumId w:val="42"/>
  </w:num>
  <w:num w:numId="33">
    <w:abstractNumId w:val="31"/>
  </w:num>
  <w:num w:numId="34">
    <w:abstractNumId w:val="22"/>
  </w:num>
  <w:num w:numId="35">
    <w:abstractNumId w:val="3"/>
  </w:num>
  <w:num w:numId="36">
    <w:abstractNumId w:val="5"/>
  </w:num>
  <w:num w:numId="37">
    <w:abstractNumId w:val="21"/>
  </w:num>
  <w:num w:numId="38">
    <w:abstractNumId w:val="8"/>
  </w:num>
  <w:num w:numId="39">
    <w:abstractNumId w:val="4"/>
  </w:num>
  <w:num w:numId="40">
    <w:abstractNumId w:val="11"/>
  </w:num>
  <w:num w:numId="41">
    <w:abstractNumId w:val="9"/>
  </w:num>
  <w:num w:numId="42">
    <w:abstractNumId w:val="18"/>
  </w:num>
  <w:num w:numId="43">
    <w:abstractNumId w:val="10"/>
  </w:num>
  <w:num w:numId="44">
    <w:abstractNumId w:val="24"/>
  </w:num>
  <w:num w:numId="45">
    <w:abstractNumId w:val="33"/>
  </w:num>
  <w:num w:numId="46">
    <w:abstractNumId w:val="17"/>
  </w:num>
  <w:num w:numId="47">
    <w:abstractNumId w:val="38"/>
  </w:num>
  <w:num w:numId="48">
    <w:abstractNumId w:val="29"/>
  </w:num>
  <w:num w:numId="49">
    <w:abstractNumId w:val="45"/>
  </w:num>
  <w:num w:numId="50">
    <w:abstractNumId w:val="1"/>
  </w:num>
  <w:num w:numId="51">
    <w:abstractNumId w:val="34"/>
  </w:num>
  <w:numIdMacAtCleanup w:val="4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view w:val="normal"/>
  <w:zoom w:percent="100"/>
  <w:removePersonalInformation/>
  <w:removeDateAndTime/>
  <w:hideSpellingErrors/>
  <w:hideGrammaticalErrors/>
  <w:revisionView w:markup="0"/>
  <w:defaultTabStop w:val="340"/>
  <w:hyphenationZone w:val="425"/>
  <w:characterSpacingControl w:val="doNotCompress"/>
  <w:hdrShapeDefaults>
    <o:shapedefaults v:ext="edit" spidmax="205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docVars>
    <w:docVar w:name="DocStatus" w:val="Green"/>
    <w:docVar w:name="LW_ACCOMPAGNANT.CP" w:val="Accompanying the document"/>
    <w:docVar w:name="LW_CORRIGENDUM" w:val="&lt;UNUSED&gt;"/>
    <w:docVar w:name="LW_COVERPAGE_EXISTS" w:val="True"/>
    <w:docVar w:name="LW_COVERPAGE_GUID" w:val="D9CEF92D-2928-43D6-B41F-05D3D412A766"/>
    <w:docVar w:name="LW_COVERPAGE_TYPE" w:val="1"/>
    <w:docVar w:name="LW_CROSSREFERENCE" w:val="{COM(2026) 9 final}"/>
    <w:docVar w:name="LW_DocType" w:val="NORMAL"/>
    <w:docVar w:name="LW_EMISSION" w:val="20.1.2026"/>
    <w:docVar w:name="LW_EMISSION_ISODATE" w:val="2026-01-20"/>
    <w:docVar w:name="LW_EMISSION_LOCATION" w:val="BRX"/>
    <w:docVar w:name="LW_EMISSION_PREFIX" w:val="Brussels, "/>
    <w:docVar w:name="LW_EMISSION_SUFFIX" w:val=" "/>
    <w:docVar w:name="LW_ID_DOCTYPE_NONLW" w:val="CP-053"/>
    <w:docVar w:name="LW_LANGUE" w:val="EN"/>
    <w:docVar w:name="LW_LEVEL_OF_SENSITIVITY" w:val="Standard treatment"/>
    <w:docVar w:name="LW_NOM.INST" w:val="EUROPEAN COMMISSION"/>
    <w:docVar w:name="LW_NOM.INST_JOINTDOC" w:val="&lt;EMPTY&gt;"/>
    <w:docVar w:name="LW_OBJETACTEPRINCIPAL.CP" w:val="_x000d__x000d__x000d__x000d__x000b_"/>
    <w:docVar w:name="LW_PART_NBR" w:val="1"/>
    <w:docVar w:name="LW_PART_NBR_TOTAL" w:val="1"/>
    <w:docVar w:name="LW_REF.INST.NEW" w:val="SWD"/>
    <w:docVar w:name="LW_REF.INST.NEW_ADOPTED" w:val="final"/>
    <w:docVar w:name="LW_REF.INST.NEW_TEXT" w:val="(2026) 2"/>
    <w:docVar w:name="LW_REF.INTERNE" w:val="&lt;UNUSED&gt;"/>
    <w:docVar w:name="LW_SENSITIVITY" w:val="&lt;?xml version=&quot;1.0&quot; encoding=&quot;utf-8&quot;?&gt;_x000d__x000a_&lt;SensitivityLevel xmlns:xsd=&quot;http://www.w3.org/2001/XMLSchema&quot; xmlns:xsi=&quot;http://www.w3.org/2001/XMLSchema-instance&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OUS.TITRE.OBJ.CP" w:val="&lt;UNUSED&gt;"/>
    <w:docVar w:name="LW_SUPERTITRE" w:val="&lt;UNUSED&gt;"/>
    <w:docVar w:name="LW_TITRE.OBJ.CP" w:val="&lt;UNUSED&gt;"/>
    <w:docVar w:name="LW_TYPE.DOC.CP" w:val="COMMISSION STAFF WORKING DOCUMENT_x000b__x000b_EVALUATION_x000b_"/>
    <w:docVar w:name="LW_TYPEACTEPRINCIPAL.CP" w:val="REPORT FROM THE COMMISSION TO THE EUROPEAN PARLIAMENT AND THE COUNCIL_x000b__x000b_on the evaluation of the European Union Agency for Cybersecurity (ENISA) and the European Cybersecurity Certification Framework_x000b_"/>
    <w:docVar w:name="LwApiVersions" w:val="LW4CoDe 1.24.5.0; LW 9.2, Build 20251112"/>
  </w:docVars>
  <w:rsids>
    <w:rsidRoot w:val="006A5F73"/>
    <w:rsid w:val="000000DE"/>
    <w:rsid w:val="00000216"/>
    <w:rsid w:val="00000328"/>
    <w:rsid w:val="00000410"/>
    <w:rsid w:val="00000444"/>
    <w:rsid w:val="00000629"/>
    <w:rsid w:val="00000684"/>
    <w:rsid w:val="0000079B"/>
    <w:rsid w:val="00000AC6"/>
    <w:rsid w:val="00000B5A"/>
    <w:rsid w:val="00001D37"/>
    <w:rsid w:val="00002038"/>
    <w:rsid w:val="000020F9"/>
    <w:rsid w:val="00003EBF"/>
    <w:rsid w:val="00004349"/>
    <w:rsid w:val="000049BF"/>
    <w:rsid w:val="00004C51"/>
    <w:rsid w:val="000056AE"/>
    <w:rsid w:val="00005ACD"/>
    <w:rsid w:val="00005BAF"/>
    <w:rsid w:val="000062F4"/>
    <w:rsid w:val="00006B21"/>
    <w:rsid w:val="00006BA5"/>
    <w:rsid w:val="00006EEF"/>
    <w:rsid w:val="00006EF2"/>
    <w:rsid w:val="00007799"/>
    <w:rsid w:val="000077FB"/>
    <w:rsid w:val="000078BA"/>
    <w:rsid w:val="00007E5F"/>
    <w:rsid w:val="00010C86"/>
    <w:rsid w:val="00010CE9"/>
    <w:rsid w:val="0001106A"/>
    <w:rsid w:val="000111D9"/>
    <w:rsid w:val="00011388"/>
    <w:rsid w:val="00011910"/>
    <w:rsid w:val="00011977"/>
    <w:rsid w:val="00012559"/>
    <w:rsid w:val="00012D16"/>
    <w:rsid w:val="00013186"/>
    <w:rsid w:val="000131B7"/>
    <w:rsid w:val="00013463"/>
    <w:rsid w:val="00013514"/>
    <w:rsid w:val="0001390E"/>
    <w:rsid w:val="00013C48"/>
    <w:rsid w:val="00013F59"/>
    <w:rsid w:val="000145B6"/>
    <w:rsid w:val="000145E6"/>
    <w:rsid w:val="00014FA3"/>
    <w:rsid w:val="00014FDB"/>
    <w:rsid w:val="0001527C"/>
    <w:rsid w:val="000153C8"/>
    <w:rsid w:val="00015575"/>
    <w:rsid w:val="000161F9"/>
    <w:rsid w:val="00017003"/>
    <w:rsid w:val="00017102"/>
    <w:rsid w:val="00017423"/>
    <w:rsid w:val="000174F2"/>
    <w:rsid w:val="000177FE"/>
    <w:rsid w:val="00017D17"/>
    <w:rsid w:val="0002091B"/>
    <w:rsid w:val="00020961"/>
    <w:rsid w:val="00020AC0"/>
    <w:rsid w:val="00020F78"/>
    <w:rsid w:val="00021029"/>
    <w:rsid w:val="00021563"/>
    <w:rsid w:val="00021F7B"/>
    <w:rsid w:val="00022305"/>
    <w:rsid w:val="00022466"/>
    <w:rsid w:val="00022477"/>
    <w:rsid w:val="00022B70"/>
    <w:rsid w:val="00023137"/>
    <w:rsid w:val="00023388"/>
    <w:rsid w:val="0002380D"/>
    <w:rsid w:val="00024251"/>
    <w:rsid w:val="00024730"/>
    <w:rsid w:val="00024950"/>
    <w:rsid w:val="00024988"/>
    <w:rsid w:val="00024ABA"/>
    <w:rsid w:val="00024B84"/>
    <w:rsid w:val="0002565A"/>
    <w:rsid w:val="00025AD1"/>
    <w:rsid w:val="00025CDE"/>
    <w:rsid w:val="00026890"/>
    <w:rsid w:val="00026A07"/>
    <w:rsid w:val="00026F64"/>
    <w:rsid w:val="0002705E"/>
    <w:rsid w:val="0002720C"/>
    <w:rsid w:val="000277B2"/>
    <w:rsid w:val="00027840"/>
    <w:rsid w:val="00030274"/>
    <w:rsid w:val="00030AEE"/>
    <w:rsid w:val="00030B6C"/>
    <w:rsid w:val="00030D88"/>
    <w:rsid w:val="00031625"/>
    <w:rsid w:val="00032143"/>
    <w:rsid w:val="000321C1"/>
    <w:rsid w:val="000322E4"/>
    <w:rsid w:val="00032513"/>
    <w:rsid w:val="0003281A"/>
    <w:rsid w:val="00032BC9"/>
    <w:rsid w:val="000336FC"/>
    <w:rsid w:val="0003386E"/>
    <w:rsid w:val="00033A6D"/>
    <w:rsid w:val="00033BBD"/>
    <w:rsid w:val="0003403D"/>
    <w:rsid w:val="00034C62"/>
    <w:rsid w:val="00034EB2"/>
    <w:rsid w:val="000354B1"/>
    <w:rsid w:val="00035F4C"/>
    <w:rsid w:val="00036C90"/>
    <w:rsid w:val="00036E2A"/>
    <w:rsid w:val="00036FDA"/>
    <w:rsid w:val="00037600"/>
    <w:rsid w:val="0003762A"/>
    <w:rsid w:val="00037BC2"/>
    <w:rsid w:val="00040038"/>
    <w:rsid w:val="0004055C"/>
    <w:rsid w:val="000409DC"/>
    <w:rsid w:val="00040E42"/>
    <w:rsid w:val="00041185"/>
    <w:rsid w:val="00041186"/>
    <w:rsid w:val="000417B6"/>
    <w:rsid w:val="00041DD9"/>
    <w:rsid w:val="00041EF6"/>
    <w:rsid w:val="00042DA5"/>
    <w:rsid w:val="000432D5"/>
    <w:rsid w:val="0004368A"/>
    <w:rsid w:val="000438AA"/>
    <w:rsid w:val="00043C2B"/>
    <w:rsid w:val="000449D4"/>
    <w:rsid w:val="0004541E"/>
    <w:rsid w:val="00045CBC"/>
    <w:rsid w:val="000468FA"/>
    <w:rsid w:val="00046A6B"/>
    <w:rsid w:val="00046B53"/>
    <w:rsid w:val="00047524"/>
    <w:rsid w:val="000476DD"/>
    <w:rsid w:val="0005016F"/>
    <w:rsid w:val="000503A1"/>
    <w:rsid w:val="000505F2"/>
    <w:rsid w:val="00050767"/>
    <w:rsid w:val="00050ACF"/>
    <w:rsid w:val="0005134D"/>
    <w:rsid w:val="000515E1"/>
    <w:rsid w:val="0005181B"/>
    <w:rsid w:val="00051AF5"/>
    <w:rsid w:val="00052026"/>
    <w:rsid w:val="0005231D"/>
    <w:rsid w:val="00052639"/>
    <w:rsid w:val="000527F9"/>
    <w:rsid w:val="00052AD8"/>
    <w:rsid w:val="00052AE5"/>
    <w:rsid w:val="00052CA4"/>
    <w:rsid w:val="000530CA"/>
    <w:rsid w:val="000531B7"/>
    <w:rsid w:val="00053914"/>
    <w:rsid w:val="0005448F"/>
    <w:rsid w:val="000547B0"/>
    <w:rsid w:val="00055931"/>
    <w:rsid w:val="00055ACD"/>
    <w:rsid w:val="00055C6D"/>
    <w:rsid w:val="00055D9B"/>
    <w:rsid w:val="000565B7"/>
    <w:rsid w:val="0005731B"/>
    <w:rsid w:val="00057AE9"/>
    <w:rsid w:val="00057B0F"/>
    <w:rsid w:val="000606A5"/>
    <w:rsid w:val="00060987"/>
    <w:rsid w:val="00060BFF"/>
    <w:rsid w:val="00060CA5"/>
    <w:rsid w:val="00060E12"/>
    <w:rsid w:val="00061021"/>
    <w:rsid w:val="00061242"/>
    <w:rsid w:val="0006182C"/>
    <w:rsid w:val="00061A85"/>
    <w:rsid w:val="000626E3"/>
    <w:rsid w:val="0006286F"/>
    <w:rsid w:val="0006320A"/>
    <w:rsid w:val="0006371A"/>
    <w:rsid w:val="00063880"/>
    <w:rsid w:val="00063947"/>
    <w:rsid w:val="000640E2"/>
    <w:rsid w:val="0006427F"/>
    <w:rsid w:val="0006443A"/>
    <w:rsid w:val="00064ABF"/>
    <w:rsid w:val="00064E90"/>
    <w:rsid w:val="00065106"/>
    <w:rsid w:val="00065181"/>
    <w:rsid w:val="000657BB"/>
    <w:rsid w:val="00065B22"/>
    <w:rsid w:val="00065C4D"/>
    <w:rsid w:val="00066869"/>
    <w:rsid w:val="000669C1"/>
    <w:rsid w:val="00066B11"/>
    <w:rsid w:val="0006700F"/>
    <w:rsid w:val="0006747E"/>
    <w:rsid w:val="00067488"/>
    <w:rsid w:val="00067686"/>
    <w:rsid w:val="00067AC1"/>
    <w:rsid w:val="00067B21"/>
    <w:rsid w:val="00067E39"/>
    <w:rsid w:val="00067EBB"/>
    <w:rsid w:val="00067F9D"/>
    <w:rsid w:val="00070127"/>
    <w:rsid w:val="000707ED"/>
    <w:rsid w:val="00070A64"/>
    <w:rsid w:val="00070EAB"/>
    <w:rsid w:val="00070EDD"/>
    <w:rsid w:val="0007131C"/>
    <w:rsid w:val="00071446"/>
    <w:rsid w:val="000715D3"/>
    <w:rsid w:val="000718BF"/>
    <w:rsid w:val="00071900"/>
    <w:rsid w:val="0007199F"/>
    <w:rsid w:val="00071F6E"/>
    <w:rsid w:val="000724AB"/>
    <w:rsid w:val="00072798"/>
    <w:rsid w:val="0007293A"/>
    <w:rsid w:val="00072A06"/>
    <w:rsid w:val="00072C5F"/>
    <w:rsid w:val="00072E0F"/>
    <w:rsid w:val="00072EBB"/>
    <w:rsid w:val="000737F3"/>
    <w:rsid w:val="00073B5D"/>
    <w:rsid w:val="0007439C"/>
    <w:rsid w:val="00074577"/>
    <w:rsid w:val="000749C0"/>
    <w:rsid w:val="00074E04"/>
    <w:rsid w:val="000753F9"/>
    <w:rsid w:val="0007577A"/>
    <w:rsid w:val="00075AA8"/>
    <w:rsid w:val="00075C05"/>
    <w:rsid w:val="00075D6C"/>
    <w:rsid w:val="00075D9E"/>
    <w:rsid w:val="000765C1"/>
    <w:rsid w:val="00076615"/>
    <w:rsid w:val="00076917"/>
    <w:rsid w:val="000769B8"/>
    <w:rsid w:val="0007736A"/>
    <w:rsid w:val="00077427"/>
    <w:rsid w:val="000775B5"/>
    <w:rsid w:val="000777B4"/>
    <w:rsid w:val="000777D7"/>
    <w:rsid w:val="00077A5A"/>
    <w:rsid w:val="00077D55"/>
    <w:rsid w:val="00080BAA"/>
    <w:rsid w:val="00080C21"/>
    <w:rsid w:val="00080CA0"/>
    <w:rsid w:val="00081224"/>
    <w:rsid w:val="000812E0"/>
    <w:rsid w:val="00081A71"/>
    <w:rsid w:val="00081BE8"/>
    <w:rsid w:val="00081F5E"/>
    <w:rsid w:val="00082121"/>
    <w:rsid w:val="00082288"/>
    <w:rsid w:val="00082C9F"/>
    <w:rsid w:val="00082D65"/>
    <w:rsid w:val="000839E6"/>
    <w:rsid w:val="00083BB3"/>
    <w:rsid w:val="00083C0C"/>
    <w:rsid w:val="00083CD6"/>
    <w:rsid w:val="00083F73"/>
    <w:rsid w:val="00084009"/>
    <w:rsid w:val="00084339"/>
    <w:rsid w:val="00084F97"/>
    <w:rsid w:val="00085501"/>
    <w:rsid w:val="00086134"/>
    <w:rsid w:val="00086207"/>
    <w:rsid w:val="000863ED"/>
    <w:rsid w:val="000864A6"/>
    <w:rsid w:val="0008671D"/>
    <w:rsid w:val="00086845"/>
    <w:rsid w:val="00086846"/>
    <w:rsid w:val="00086A62"/>
    <w:rsid w:val="0008711B"/>
    <w:rsid w:val="00087749"/>
    <w:rsid w:val="00087CD6"/>
    <w:rsid w:val="00087E02"/>
    <w:rsid w:val="00087E6D"/>
    <w:rsid w:val="00090745"/>
    <w:rsid w:val="000910C2"/>
    <w:rsid w:val="0009116C"/>
    <w:rsid w:val="000912CB"/>
    <w:rsid w:val="00092406"/>
    <w:rsid w:val="0009257D"/>
    <w:rsid w:val="000925DB"/>
    <w:rsid w:val="00092855"/>
    <w:rsid w:val="00092BAC"/>
    <w:rsid w:val="00092DA1"/>
    <w:rsid w:val="00093187"/>
    <w:rsid w:val="0009320E"/>
    <w:rsid w:val="00093E00"/>
    <w:rsid w:val="00093EBB"/>
    <w:rsid w:val="00093F3A"/>
    <w:rsid w:val="00094A8A"/>
    <w:rsid w:val="00094F54"/>
    <w:rsid w:val="00094F78"/>
    <w:rsid w:val="000950C9"/>
    <w:rsid w:val="00095135"/>
    <w:rsid w:val="000954A1"/>
    <w:rsid w:val="000956BA"/>
    <w:rsid w:val="000958C5"/>
    <w:rsid w:val="00095F30"/>
    <w:rsid w:val="00095F82"/>
    <w:rsid w:val="000962D6"/>
    <w:rsid w:val="00096339"/>
    <w:rsid w:val="000964A7"/>
    <w:rsid w:val="000972B2"/>
    <w:rsid w:val="000973A3"/>
    <w:rsid w:val="00097B29"/>
    <w:rsid w:val="00097C5B"/>
    <w:rsid w:val="00097FE6"/>
    <w:rsid w:val="000A00DB"/>
    <w:rsid w:val="000A01FD"/>
    <w:rsid w:val="000A1089"/>
    <w:rsid w:val="000A130D"/>
    <w:rsid w:val="000A142D"/>
    <w:rsid w:val="000A149C"/>
    <w:rsid w:val="000A1571"/>
    <w:rsid w:val="000A1AFA"/>
    <w:rsid w:val="000A1F04"/>
    <w:rsid w:val="000A217E"/>
    <w:rsid w:val="000A21B5"/>
    <w:rsid w:val="000A2776"/>
    <w:rsid w:val="000A2A84"/>
    <w:rsid w:val="000A35FB"/>
    <w:rsid w:val="000A4265"/>
    <w:rsid w:val="000A4EFA"/>
    <w:rsid w:val="000A55D2"/>
    <w:rsid w:val="000A6467"/>
    <w:rsid w:val="000A6681"/>
    <w:rsid w:val="000A7886"/>
    <w:rsid w:val="000A7C4E"/>
    <w:rsid w:val="000A7D2E"/>
    <w:rsid w:val="000A7F9E"/>
    <w:rsid w:val="000B01A4"/>
    <w:rsid w:val="000B01C7"/>
    <w:rsid w:val="000B0D40"/>
    <w:rsid w:val="000B1724"/>
    <w:rsid w:val="000B1E0F"/>
    <w:rsid w:val="000B295B"/>
    <w:rsid w:val="000B2F1D"/>
    <w:rsid w:val="000B302C"/>
    <w:rsid w:val="000B3258"/>
    <w:rsid w:val="000B3DE1"/>
    <w:rsid w:val="000B4985"/>
    <w:rsid w:val="000B4B16"/>
    <w:rsid w:val="000B4B58"/>
    <w:rsid w:val="000B4C15"/>
    <w:rsid w:val="000B4E5F"/>
    <w:rsid w:val="000B50E1"/>
    <w:rsid w:val="000B53EE"/>
    <w:rsid w:val="000B5441"/>
    <w:rsid w:val="000B5D52"/>
    <w:rsid w:val="000B5F1C"/>
    <w:rsid w:val="000B64B6"/>
    <w:rsid w:val="000B6952"/>
    <w:rsid w:val="000B6A1B"/>
    <w:rsid w:val="000B71FB"/>
    <w:rsid w:val="000B75E1"/>
    <w:rsid w:val="000B7AC4"/>
    <w:rsid w:val="000C0401"/>
    <w:rsid w:val="000C084C"/>
    <w:rsid w:val="000C0BBE"/>
    <w:rsid w:val="000C0F15"/>
    <w:rsid w:val="000C16C9"/>
    <w:rsid w:val="000C180B"/>
    <w:rsid w:val="000C191C"/>
    <w:rsid w:val="000C25F7"/>
    <w:rsid w:val="000C2602"/>
    <w:rsid w:val="000C30AC"/>
    <w:rsid w:val="000C3652"/>
    <w:rsid w:val="000C3754"/>
    <w:rsid w:val="000C3E34"/>
    <w:rsid w:val="000C4112"/>
    <w:rsid w:val="000C435E"/>
    <w:rsid w:val="000C47E9"/>
    <w:rsid w:val="000C48A9"/>
    <w:rsid w:val="000C5174"/>
    <w:rsid w:val="000C552D"/>
    <w:rsid w:val="000C5557"/>
    <w:rsid w:val="000C5584"/>
    <w:rsid w:val="000C5698"/>
    <w:rsid w:val="000C5875"/>
    <w:rsid w:val="000C5CD3"/>
    <w:rsid w:val="000C60B3"/>
    <w:rsid w:val="000C68E7"/>
    <w:rsid w:val="000C7139"/>
    <w:rsid w:val="000C765C"/>
    <w:rsid w:val="000C7EB2"/>
    <w:rsid w:val="000C7F70"/>
    <w:rsid w:val="000D0478"/>
    <w:rsid w:val="000D080A"/>
    <w:rsid w:val="000D0CFB"/>
    <w:rsid w:val="000D0F57"/>
    <w:rsid w:val="000D100D"/>
    <w:rsid w:val="000D135B"/>
    <w:rsid w:val="000D143E"/>
    <w:rsid w:val="000D191B"/>
    <w:rsid w:val="000D21F3"/>
    <w:rsid w:val="000D25D7"/>
    <w:rsid w:val="000D3F3D"/>
    <w:rsid w:val="000D4BEB"/>
    <w:rsid w:val="000D595C"/>
    <w:rsid w:val="000D6077"/>
    <w:rsid w:val="000D610E"/>
    <w:rsid w:val="000D6C1D"/>
    <w:rsid w:val="000D6CB4"/>
    <w:rsid w:val="000D6D0E"/>
    <w:rsid w:val="000D6DD7"/>
    <w:rsid w:val="000D71B0"/>
    <w:rsid w:val="000D74CA"/>
    <w:rsid w:val="000D7B94"/>
    <w:rsid w:val="000D7D94"/>
    <w:rsid w:val="000D7FAA"/>
    <w:rsid w:val="000E097D"/>
    <w:rsid w:val="000E0C2B"/>
    <w:rsid w:val="000E0D70"/>
    <w:rsid w:val="000E152B"/>
    <w:rsid w:val="000E187D"/>
    <w:rsid w:val="000E24B8"/>
    <w:rsid w:val="000E254F"/>
    <w:rsid w:val="000E31FD"/>
    <w:rsid w:val="000E3D75"/>
    <w:rsid w:val="000E3E66"/>
    <w:rsid w:val="000E3FC5"/>
    <w:rsid w:val="000E46C8"/>
    <w:rsid w:val="000E4765"/>
    <w:rsid w:val="000E49C2"/>
    <w:rsid w:val="000E4EC0"/>
    <w:rsid w:val="000E59EA"/>
    <w:rsid w:val="000E5DB3"/>
    <w:rsid w:val="000E5FEA"/>
    <w:rsid w:val="000E645B"/>
    <w:rsid w:val="000E66DD"/>
    <w:rsid w:val="000E6B0A"/>
    <w:rsid w:val="000E7B2B"/>
    <w:rsid w:val="000F0211"/>
    <w:rsid w:val="000F02BF"/>
    <w:rsid w:val="000F06B2"/>
    <w:rsid w:val="000F0FF7"/>
    <w:rsid w:val="000F128B"/>
    <w:rsid w:val="000F184B"/>
    <w:rsid w:val="000F1AB3"/>
    <w:rsid w:val="000F2183"/>
    <w:rsid w:val="000F227D"/>
    <w:rsid w:val="000F2348"/>
    <w:rsid w:val="000F283D"/>
    <w:rsid w:val="000F3152"/>
    <w:rsid w:val="000F326C"/>
    <w:rsid w:val="000F34D6"/>
    <w:rsid w:val="000F391F"/>
    <w:rsid w:val="000F3B39"/>
    <w:rsid w:val="000F3BF7"/>
    <w:rsid w:val="000F3E12"/>
    <w:rsid w:val="000F4222"/>
    <w:rsid w:val="000F426A"/>
    <w:rsid w:val="000F43CD"/>
    <w:rsid w:val="000F4770"/>
    <w:rsid w:val="000F4840"/>
    <w:rsid w:val="000F4933"/>
    <w:rsid w:val="000F4F1F"/>
    <w:rsid w:val="000F5460"/>
    <w:rsid w:val="000F5467"/>
    <w:rsid w:val="000F58AC"/>
    <w:rsid w:val="000F58C1"/>
    <w:rsid w:val="000F58D5"/>
    <w:rsid w:val="000F59F7"/>
    <w:rsid w:val="000F5FF7"/>
    <w:rsid w:val="000F6494"/>
    <w:rsid w:val="000F6531"/>
    <w:rsid w:val="000F654F"/>
    <w:rsid w:val="000F670F"/>
    <w:rsid w:val="000F6770"/>
    <w:rsid w:val="000F694B"/>
    <w:rsid w:val="000F6A87"/>
    <w:rsid w:val="000F6CE3"/>
    <w:rsid w:val="000F7041"/>
    <w:rsid w:val="000F7307"/>
    <w:rsid w:val="000F7994"/>
    <w:rsid w:val="000F7AE0"/>
    <w:rsid w:val="001002FC"/>
    <w:rsid w:val="001007E9"/>
    <w:rsid w:val="00100A62"/>
    <w:rsid w:val="001011AD"/>
    <w:rsid w:val="0010191A"/>
    <w:rsid w:val="001023E9"/>
    <w:rsid w:val="00102BB4"/>
    <w:rsid w:val="00102F8C"/>
    <w:rsid w:val="001030FA"/>
    <w:rsid w:val="001037DE"/>
    <w:rsid w:val="00103B3A"/>
    <w:rsid w:val="00103EAB"/>
    <w:rsid w:val="001045F0"/>
    <w:rsid w:val="0010544E"/>
    <w:rsid w:val="00105B4C"/>
    <w:rsid w:val="00105C8F"/>
    <w:rsid w:val="00105F59"/>
    <w:rsid w:val="00106554"/>
    <w:rsid w:val="001065D9"/>
    <w:rsid w:val="001068B2"/>
    <w:rsid w:val="00106BF8"/>
    <w:rsid w:val="00107BC5"/>
    <w:rsid w:val="0011014C"/>
    <w:rsid w:val="001105D0"/>
    <w:rsid w:val="001110FB"/>
    <w:rsid w:val="00111322"/>
    <w:rsid w:val="00111387"/>
    <w:rsid w:val="00111953"/>
    <w:rsid w:val="00111E6E"/>
    <w:rsid w:val="0011219C"/>
    <w:rsid w:val="0011224C"/>
    <w:rsid w:val="001125BA"/>
    <w:rsid w:val="00112751"/>
    <w:rsid w:val="0011277C"/>
    <w:rsid w:val="0011278F"/>
    <w:rsid w:val="00112855"/>
    <w:rsid w:val="00112A3B"/>
    <w:rsid w:val="00112B93"/>
    <w:rsid w:val="00113062"/>
    <w:rsid w:val="0011307A"/>
    <w:rsid w:val="0011391C"/>
    <w:rsid w:val="001139BE"/>
    <w:rsid w:val="00113BA3"/>
    <w:rsid w:val="00113C0E"/>
    <w:rsid w:val="00113E2A"/>
    <w:rsid w:val="00113FE9"/>
    <w:rsid w:val="00113FF5"/>
    <w:rsid w:val="00114398"/>
    <w:rsid w:val="001152F6"/>
    <w:rsid w:val="001154F6"/>
    <w:rsid w:val="00115665"/>
    <w:rsid w:val="00115B99"/>
    <w:rsid w:val="0011655B"/>
    <w:rsid w:val="001166A4"/>
    <w:rsid w:val="00116D92"/>
    <w:rsid w:val="00117464"/>
    <w:rsid w:val="001175EB"/>
    <w:rsid w:val="0011794D"/>
    <w:rsid w:val="00117EA1"/>
    <w:rsid w:val="00117F68"/>
    <w:rsid w:val="00120927"/>
    <w:rsid w:val="00120CFD"/>
    <w:rsid w:val="001210E9"/>
    <w:rsid w:val="001215CD"/>
    <w:rsid w:val="00121AF7"/>
    <w:rsid w:val="001228EA"/>
    <w:rsid w:val="00122A8A"/>
    <w:rsid w:val="00122BEC"/>
    <w:rsid w:val="00123171"/>
    <w:rsid w:val="00123798"/>
    <w:rsid w:val="00123B82"/>
    <w:rsid w:val="00123EB8"/>
    <w:rsid w:val="00124567"/>
    <w:rsid w:val="00124C3C"/>
    <w:rsid w:val="0012564C"/>
    <w:rsid w:val="001256F1"/>
    <w:rsid w:val="0012579B"/>
    <w:rsid w:val="00125860"/>
    <w:rsid w:val="00125884"/>
    <w:rsid w:val="00125AD5"/>
    <w:rsid w:val="0012760F"/>
    <w:rsid w:val="00127899"/>
    <w:rsid w:val="001278AD"/>
    <w:rsid w:val="00127A67"/>
    <w:rsid w:val="00130162"/>
    <w:rsid w:val="00130300"/>
    <w:rsid w:val="001307BB"/>
    <w:rsid w:val="001308D0"/>
    <w:rsid w:val="00130B95"/>
    <w:rsid w:val="00130D4F"/>
    <w:rsid w:val="00130DD0"/>
    <w:rsid w:val="00131143"/>
    <w:rsid w:val="00131439"/>
    <w:rsid w:val="0013159B"/>
    <w:rsid w:val="00131A28"/>
    <w:rsid w:val="0013255C"/>
    <w:rsid w:val="00132732"/>
    <w:rsid w:val="001328A8"/>
    <w:rsid w:val="00132B7B"/>
    <w:rsid w:val="00132E98"/>
    <w:rsid w:val="001335CB"/>
    <w:rsid w:val="00133F6D"/>
    <w:rsid w:val="0013419D"/>
    <w:rsid w:val="0013422B"/>
    <w:rsid w:val="001348C3"/>
    <w:rsid w:val="00134A27"/>
    <w:rsid w:val="001350E8"/>
    <w:rsid w:val="00135267"/>
    <w:rsid w:val="001358F6"/>
    <w:rsid w:val="00135976"/>
    <w:rsid w:val="00135A8E"/>
    <w:rsid w:val="00135DB2"/>
    <w:rsid w:val="00135ED9"/>
    <w:rsid w:val="001361BC"/>
    <w:rsid w:val="00136222"/>
    <w:rsid w:val="001362D6"/>
    <w:rsid w:val="00136334"/>
    <w:rsid w:val="00136437"/>
    <w:rsid w:val="001368D1"/>
    <w:rsid w:val="00136B57"/>
    <w:rsid w:val="00136D84"/>
    <w:rsid w:val="001377FA"/>
    <w:rsid w:val="00137AA9"/>
    <w:rsid w:val="00137D3F"/>
    <w:rsid w:val="00137FA5"/>
    <w:rsid w:val="001404D5"/>
    <w:rsid w:val="001408B4"/>
    <w:rsid w:val="00140CD7"/>
    <w:rsid w:val="001413CC"/>
    <w:rsid w:val="00141866"/>
    <w:rsid w:val="00141B90"/>
    <w:rsid w:val="00142213"/>
    <w:rsid w:val="001423A5"/>
    <w:rsid w:val="00142408"/>
    <w:rsid w:val="00142645"/>
    <w:rsid w:val="0014282B"/>
    <w:rsid w:val="0014293B"/>
    <w:rsid w:val="001429AE"/>
    <w:rsid w:val="00142CDB"/>
    <w:rsid w:val="0014351B"/>
    <w:rsid w:val="00143800"/>
    <w:rsid w:val="00143C18"/>
    <w:rsid w:val="00143E85"/>
    <w:rsid w:val="00144074"/>
    <w:rsid w:val="001440D7"/>
    <w:rsid w:val="0014421A"/>
    <w:rsid w:val="00144554"/>
    <w:rsid w:val="00144AB9"/>
    <w:rsid w:val="00144CFC"/>
    <w:rsid w:val="001450E7"/>
    <w:rsid w:val="001451B2"/>
    <w:rsid w:val="00145999"/>
    <w:rsid w:val="00145E44"/>
    <w:rsid w:val="00146294"/>
    <w:rsid w:val="001462AD"/>
    <w:rsid w:val="0014662B"/>
    <w:rsid w:val="00146A64"/>
    <w:rsid w:val="00146B7E"/>
    <w:rsid w:val="00146C59"/>
    <w:rsid w:val="00146F04"/>
    <w:rsid w:val="00146F58"/>
    <w:rsid w:val="001472B9"/>
    <w:rsid w:val="001478FA"/>
    <w:rsid w:val="00147B31"/>
    <w:rsid w:val="00147D71"/>
    <w:rsid w:val="00150330"/>
    <w:rsid w:val="001504A7"/>
    <w:rsid w:val="0015070D"/>
    <w:rsid w:val="0015078D"/>
    <w:rsid w:val="001507D4"/>
    <w:rsid w:val="00150945"/>
    <w:rsid w:val="00150BEC"/>
    <w:rsid w:val="001519D5"/>
    <w:rsid w:val="00152083"/>
    <w:rsid w:val="001522D9"/>
    <w:rsid w:val="00152F32"/>
    <w:rsid w:val="00152F9B"/>
    <w:rsid w:val="001534E8"/>
    <w:rsid w:val="00153BDE"/>
    <w:rsid w:val="00153DF7"/>
    <w:rsid w:val="00153EF0"/>
    <w:rsid w:val="0015497E"/>
    <w:rsid w:val="00154D29"/>
    <w:rsid w:val="00154EF2"/>
    <w:rsid w:val="0015514D"/>
    <w:rsid w:val="001551C6"/>
    <w:rsid w:val="0015594E"/>
    <w:rsid w:val="00155A38"/>
    <w:rsid w:val="00155EBA"/>
    <w:rsid w:val="00156499"/>
    <w:rsid w:val="001565FA"/>
    <w:rsid w:val="00156A2A"/>
    <w:rsid w:val="00156E65"/>
    <w:rsid w:val="00157080"/>
    <w:rsid w:val="001572E2"/>
    <w:rsid w:val="0015782F"/>
    <w:rsid w:val="00160533"/>
    <w:rsid w:val="00160974"/>
    <w:rsid w:val="00160BFE"/>
    <w:rsid w:val="00161024"/>
    <w:rsid w:val="00161079"/>
    <w:rsid w:val="00161818"/>
    <w:rsid w:val="00161A26"/>
    <w:rsid w:val="00161ECF"/>
    <w:rsid w:val="00162020"/>
    <w:rsid w:val="00162454"/>
    <w:rsid w:val="001626A5"/>
    <w:rsid w:val="001627BD"/>
    <w:rsid w:val="00162ADF"/>
    <w:rsid w:val="00162AF4"/>
    <w:rsid w:val="00162D07"/>
    <w:rsid w:val="00163BEB"/>
    <w:rsid w:val="00163FB6"/>
    <w:rsid w:val="00164159"/>
    <w:rsid w:val="00164FD7"/>
    <w:rsid w:val="0016514E"/>
    <w:rsid w:val="00165F7B"/>
    <w:rsid w:val="001662F0"/>
    <w:rsid w:val="00166497"/>
    <w:rsid w:val="0016698B"/>
    <w:rsid w:val="00166A5D"/>
    <w:rsid w:val="001671F7"/>
    <w:rsid w:val="001674E1"/>
    <w:rsid w:val="00167A34"/>
    <w:rsid w:val="00167A56"/>
    <w:rsid w:val="00167A81"/>
    <w:rsid w:val="00167DB0"/>
    <w:rsid w:val="00167E98"/>
    <w:rsid w:val="00167F57"/>
    <w:rsid w:val="001700D6"/>
    <w:rsid w:val="001704A0"/>
    <w:rsid w:val="00170509"/>
    <w:rsid w:val="00170631"/>
    <w:rsid w:val="00170770"/>
    <w:rsid w:val="00170ACE"/>
    <w:rsid w:val="00171003"/>
    <w:rsid w:val="001711EA"/>
    <w:rsid w:val="0017134D"/>
    <w:rsid w:val="001718AA"/>
    <w:rsid w:val="001725D5"/>
    <w:rsid w:val="001726C8"/>
    <w:rsid w:val="001727F7"/>
    <w:rsid w:val="00172B01"/>
    <w:rsid w:val="00172D5E"/>
    <w:rsid w:val="0017356C"/>
    <w:rsid w:val="00173EFF"/>
    <w:rsid w:val="001740EC"/>
    <w:rsid w:val="0017420A"/>
    <w:rsid w:val="001749C8"/>
    <w:rsid w:val="00174CB9"/>
    <w:rsid w:val="00174DD6"/>
    <w:rsid w:val="00174F37"/>
    <w:rsid w:val="00175095"/>
    <w:rsid w:val="00175308"/>
    <w:rsid w:val="00175309"/>
    <w:rsid w:val="001754EB"/>
    <w:rsid w:val="00175599"/>
    <w:rsid w:val="00175A2C"/>
    <w:rsid w:val="00175AF3"/>
    <w:rsid w:val="00176054"/>
    <w:rsid w:val="001763E0"/>
    <w:rsid w:val="00176A12"/>
    <w:rsid w:val="00176B89"/>
    <w:rsid w:val="00176B8A"/>
    <w:rsid w:val="00176BFE"/>
    <w:rsid w:val="00176DA6"/>
    <w:rsid w:val="0017747A"/>
    <w:rsid w:val="0017747F"/>
    <w:rsid w:val="001775DE"/>
    <w:rsid w:val="0017768C"/>
    <w:rsid w:val="00177A82"/>
    <w:rsid w:val="00180D40"/>
    <w:rsid w:val="001816E9"/>
    <w:rsid w:val="001817FA"/>
    <w:rsid w:val="00181BF9"/>
    <w:rsid w:val="001823FE"/>
    <w:rsid w:val="00182461"/>
    <w:rsid w:val="00182824"/>
    <w:rsid w:val="001830AF"/>
    <w:rsid w:val="001831C0"/>
    <w:rsid w:val="00183A52"/>
    <w:rsid w:val="00183C06"/>
    <w:rsid w:val="00184750"/>
    <w:rsid w:val="00184D36"/>
    <w:rsid w:val="00184DBA"/>
    <w:rsid w:val="00184F04"/>
    <w:rsid w:val="00185591"/>
    <w:rsid w:val="001857F9"/>
    <w:rsid w:val="00185843"/>
    <w:rsid w:val="001858E6"/>
    <w:rsid w:val="00185B8C"/>
    <w:rsid w:val="001863DB"/>
    <w:rsid w:val="0018651B"/>
    <w:rsid w:val="001865F0"/>
    <w:rsid w:val="00186B5C"/>
    <w:rsid w:val="00186C9B"/>
    <w:rsid w:val="00187158"/>
    <w:rsid w:val="00187857"/>
    <w:rsid w:val="00190230"/>
    <w:rsid w:val="00190550"/>
    <w:rsid w:val="001906F8"/>
    <w:rsid w:val="001911FB"/>
    <w:rsid w:val="0019144B"/>
    <w:rsid w:val="00191654"/>
    <w:rsid w:val="001919C3"/>
    <w:rsid w:val="00192294"/>
    <w:rsid w:val="0019260C"/>
    <w:rsid w:val="00192C58"/>
    <w:rsid w:val="00192E34"/>
    <w:rsid w:val="00192E76"/>
    <w:rsid w:val="00192FCE"/>
    <w:rsid w:val="0019329E"/>
    <w:rsid w:val="0019331B"/>
    <w:rsid w:val="0019358D"/>
    <w:rsid w:val="00193C12"/>
    <w:rsid w:val="001945FC"/>
    <w:rsid w:val="001948A7"/>
    <w:rsid w:val="00195114"/>
    <w:rsid w:val="001951B3"/>
    <w:rsid w:val="00195856"/>
    <w:rsid w:val="001958C9"/>
    <w:rsid w:val="0019599B"/>
    <w:rsid w:val="00195C1C"/>
    <w:rsid w:val="00195EDE"/>
    <w:rsid w:val="00196158"/>
    <w:rsid w:val="00196A54"/>
    <w:rsid w:val="001971B6"/>
    <w:rsid w:val="00197819"/>
    <w:rsid w:val="00197868"/>
    <w:rsid w:val="001A05D5"/>
    <w:rsid w:val="001A05D7"/>
    <w:rsid w:val="001A097E"/>
    <w:rsid w:val="001A0DAE"/>
    <w:rsid w:val="001A1009"/>
    <w:rsid w:val="001A1177"/>
    <w:rsid w:val="001A1601"/>
    <w:rsid w:val="001A19DA"/>
    <w:rsid w:val="001A22E4"/>
    <w:rsid w:val="001A2800"/>
    <w:rsid w:val="001A2F3A"/>
    <w:rsid w:val="001A3066"/>
    <w:rsid w:val="001A33A7"/>
    <w:rsid w:val="001A3598"/>
    <w:rsid w:val="001A4913"/>
    <w:rsid w:val="001A4E90"/>
    <w:rsid w:val="001A5244"/>
    <w:rsid w:val="001A5336"/>
    <w:rsid w:val="001A56AD"/>
    <w:rsid w:val="001A58DC"/>
    <w:rsid w:val="001A58ED"/>
    <w:rsid w:val="001A617F"/>
    <w:rsid w:val="001A61A3"/>
    <w:rsid w:val="001A67AC"/>
    <w:rsid w:val="001A67C2"/>
    <w:rsid w:val="001A6BE0"/>
    <w:rsid w:val="001A6D01"/>
    <w:rsid w:val="001A7083"/>
    <w:rsid w:val="001A70C1"/>
    <w:rsid w:val="001A7998"/>
    <w:rsid w:val="001A7D5F"/>
    <w:rsid w:val="001A7D67"/>
    <w:rsid w:val="001B06AB"/>
    <w:rsid w:val="001B097A"/>
    <w:rsid w:val="001B0C25"/>
    <w:rsid w:val="001B0FE8"/>
    <w:rsid w:val="001B1323"/>
    <w:rsid w:val="001B1468"/>
    <w:rsid w:val="001B1B5A"/>
    <w:rsid w:val="001B2134"/>
    <w:rsid w:val="001B2754"/>
    <w:rsid w:val="001B2EE3"/>
    <w:rsid w:val="001B3462"/>
    <w:rsid w:val="001B37C1"/>
    <w:rsid w:val="001B3DB0"/>
    <w:rsid w:val="001B4175"/>
    <w:rsid w:val="001B43E0"/>
    <w:rsid w:val="001B5798"/>
    <w:rsid w:val="001B5963"/>
    <w:rsid w:val="001B63CC"/>
    <w:rsid w:val="001B67D1"/>
    <w:rsid w:val="001B68D8"/>
    <w:rsid w:val="001B6B1C"/>
    <w:rsid w:val="001B6FB0"/>
    <w:rsid w:val="001B70B9"/>
    <w:rsid w:val="001B7398"/>
    <w:rsid w:val="001B7E95"/>
    <w:rsid w:val="001C00A5"/>
    <w:rsid w:val="001C01A1"/>
    <w:rsid w:val="001C118B"/>
    <w:rsid w:val="001C1C13"/>
    <w:rsid w:val="001C2086"/>
    <w:rsid w:val="001C217E"/>
    <w:rsid w:val="001C2670"/>
    <w:rsid w:val="001C2AE6"/>
    <w:rsid w:val="001C2BAF"/>
    <w:rsid w:val="001C2C0F"/>
    <w:rsid w:val="001C2D6F"/>
    <w:rsid w:val="001C2EFD"/>
    <w:rsid w:val="001C333D"/>
    <w:rsid w:val="001C334D"/>
    <w:rsid w:val="001C33B3"/>
    <w:rsid w:val="001C3837"/>
    <w:rsid w:val="001C3978"/>
    <w:rsid w:val="001C4068"/>
    <w:rsid w:val="001C4223"/>
    <w:rsid w:val="001C447C"/>
    <w:rsid w:val="001C44CB"/>
    <w:rsid w:val="001C4A41"/>
    <w:rsid w:val="001C4A50"/>
    <w:rsid w:val="001C4A7C"/>
    <w:rsid w:val="001C4F68"/>
    <w:rsid w:val="001C53C9"/>
    <w:rsid w:val="001C53D7"/>
    <w:rsid w:val="001C56CB"/>
    <w:rsid w:val="001C578C"/>
    <w:rsid w:val="001C5CF5"/>
    <w:rsid w:val="001C6030"/>
    <w:rsid w:val="001C6197"/>
    <w:rsid w:val="001C63EB"/>
    <w:rsid w:val="001C6616"/>
    <w:rsid w:val="001C6C01"/>
    <w:rsid w:val="001C6D50"/>
    <w:rsid w:val="001C7A09"/>
    <w:rsid w:val="001C7AE4"/>
    <w:rsid w:val="001D0222"/>
    <w:rsid w:val="001D0379"/>
    <w:rsid w:val="001D17E2"/>
    <w:rsid w:val="001D1937"/>
    <w:rsid w:val="001D1E60"/>
    <w:rsid w:val="001D226F"/>
    <w:rsid w:val="001D2C01"/>
    <w:rsid w:val="001D2D9E"/>
    <w:rsid w:val="001D314A"/>
    <w:rsid w:val="001D3285"/>
    <w:rsid w:val="001D42B6"/>
    <w:rsid w:val="001D489E"/>
    <w:rsid w:val="001D4AD9"/>
    <w:rsid w:val="001D4B66"/>
    <w:rsid w:val="001D4C21"/>
    <w:rsid w:val="001D4F0A"/>
    <w:rsid w:val="001D509C"/>
    <w:rsid w:val="001D5639"/>
    <w:rsid w:val="001D5762"/>
    <w:rsid w:val="001D5876"/>
    <w:rsid w:val="001D62CA"/>
    <w:rsid w:val="001D6456"/>
    <w:rsid w:val="001D689D"/>
    <w:rsid w:val="001D6BCD"/>
    <w:rsid w:val="001D6E0E"/>
    <w:rsid w:val="001D728F"/>
    <w:rsid w:val="001D7459"/>
    <w:rsid w:val="001D76C6"/>
    <w:rsid w:val="001D7B5E"/>
    <w:rsid w:val="001E00A6"/>
    <w:rsid w:val="001E0F7D"/>
    <w:rsid w:val="001E129A"/>
    <w:rsid w:val="001E1462"/>
    <w:rsid w:val="001E14F3"/>
    <w:rsid w:val="001E177F"/>
    <w:rsid w:val="001E1DEB"/>
    <w:rsid w:val="001E1EBE"/>
    <w:rsid w:val="001E221B"/>
    <w:rsid w:val="001E2432"/>
    <w:rsid w:val="001E261E"/>
    <w:rsid w:val="001E2E34"/>
    <w:rsid w:val="001E2F11"/>
    <w:rsid w:val="001E3480"/>
    <w:rsid w:val="001E35D4"/>
    <w:rsid w:val="001E3665"/>
    <w:rsid w:val="001E39D9"/>
    <w:rsid w:val="001E3F93"/>
    <w:rsid w:val="001E43DC"/>
    <w:rsid w:val="001E4841"/>
    <w:rsid w:val="001E4A0D"/>
    <w:rsid w:val="001E4A67"/>
    <w:rsid w:val="001E5189"/>
    <w:rsid w:val="001E562B"/>
    <w:rsid w:val="001E5BDC"/>
    <w:rsid w:val="001E5D1D"/>
    <w:rsid w:val="001E5D48"/>
    <w:rsid w:val="001E618B"/>
    <w:rsid w:val="001E693E"/>
    <w:rsid w:val="001E6B2F"/>
    <w:rsid w:val="001E6B68"/>
    <w:rsid w:val="001E6EE8"/>
    <w:rsid w:val="001E73AF"/>
    <w:rsid w:val="001E7463"/>
    <w:rsid w:val="001E79C3"/>
    <w:rsid w:val="001F044D"/>
    <w:rsid w:val="001F0513"/>
    <w:rsid w:val="001F0DB7"/>
    <w:rsid w:val="001F1091"/>
    <w:rsid w:val="001F1397"/>
    <w:rsid w:val="001F13EB"/>
    <w:rsid w:val="001F1EB7"/>
    <w:rsid w:val="001F221F"/>
    <w:rsid w:val="001F328C"/>
    <w:rsid w:val="001F32FE"/>
    <w:rsid w:val="001F3E81"/>
    <w:rsid w:val="001F4284"/>
    <w:rsid w:val="001F49AD"/>
    <w:rsid w:val="001F50BF"/>
    <w:rsid w:val="001F5CBD"/>
    <w:rsid w:val="001F60FC"/>
    <w:rsid w:val="001F74F7"/>
    <w:rsid w:val="001F75EE"/>
    <w:rsid w:val="001F7774"/>
    <w:rsid w:val="001F7C1F"/>
    <w:rsid w:val="00200016"/>
    <w:rsid w:val="00200A97"/>
    <w:rsid w:val="00200C2B"/>
    <w:rsid w:val="00200F38"/>
    <w:rsid w:val="002011F8"/>
    <w:rsid w:val="00201CEB"/>
    <w:rsid w:val="0020200C"/>
    <w:rsid w:val="002027D3"/>
    <w:rsid w:val="00202B50"/>
    <w:rsid w:val="00203674"/>
    <w:rsid w:val="00203A95"/>
    <w:rsid w:val="002042CD"/>
    <w:rsid w:val="00204488"/>
    <w:rsid w:val="00204E5C"/>
    <w:rsid w:val="002051FC"/>
    <w:rsid w:val="0020521B"/>
    <w:rsid w:val="002052E1"/>
    <w:rsid w:val="002054D9"/>
    <w:rsid w:val="00205567"/>
    <w:rsid w:val="00205D2D"/>
    <w:rsid w:val="0020627F"/>
    <w:rsid w:val="00206413"/>
    <w:rsid w:val="0020663C"/>
    <w:rsid w:val="0020682C"/>
    <w:rsid w:val="00206D20"/>
    <w:rsid w:val="00207330"/>
    <w:rsid w:val="00207D6C"/>
    <w:rsid w:val="00207ED3"/>
    <w:rsid w:val="002101F4"/>
    <w:rsid w:val="00210490"/>
    <w:rsid w:val="00210525"/>
    <w:rsid w:val="00210546"/>
    <w:rsid w:val="00210559"/>
    <w:rsid w:val="00210937"/>
    <w:rsid w:val="00210A4F"/>
    <w:rsid w:val="002114F2"/>
    <w:rsid w:val="00211DD7"/>
    <w:rsid w:val="00211F5E"/>
    <w:rsid w:val="00211FA4"/>
    <w:rsid w:val="0021233B"/>
    <w:rsid w:val="0021251E"/>
    <w:rsid w:val="00212672"/>
    <w:rsid w:val="002126CA"/>
    <w:rsid w:val="00213156"/>
    <w:rsid w:val="002131C5"/>
    <w:rsid w:val="002132A3"/>
    <w:rsid w:val="0021441A"/>
    <w:rsid w:val="00214775"/>
    <w:rsid w:val="00214822"/>
    <w:rsid w:val="00214EC2"/>
    <w:rsid w:val="00215024"/>
    <w:rsid w:val="002151F2"/>
    <w:rsid w:val="002155FD"/>
    <w:rsid w:val="00215601"/>
    <w:rsid w:val="002156C6"/>
    <w:rsid w:val="0021592D"/>
    <w:rsid w:val="00215A3D"/>
    <w:rsid w:val="00216301"/>
    <w:rsid w:val="002165CE"/>
    <w:rsid w:val="00217101"/>
    <w:rsid w:val="002172E2"/>
    <w:rsid w:val="00217502"/>
    <w:rsid w:val="00217740"/>
    <w:rsid w:val="00217B7F"/>
    <w:rsid w:val="00217C09"/>
    <w:rsid w:val="00217C6E"/>
    <w:rsid w:val="0022169F"/>
    <w:rsid w:val="00221874"/>
    <w:rsid w:val="00221DD0"/>
    <w:rsid w:val="00221F4E"/>
    <w:rsid w:val="00222365"/>
    <w:rsid w:val="002227C0"/>
    <w:rsid w:val="00222A47"/>
    <w:rsid w:val="00222CC3"/>
    <w:rsid w:val="002233A7"/>
    <w:rsid w:val="002236AF"/>
    <w:rsid w:val="00223C3C"/>
    <w:rsid w:val="002245EC"/>
    <w:rsid w:val="00224822"/>
    <w:rsid w:val="002249FE"/>
    <w:rsid w:val="0022525F"/>
    <w:rsid w:val="0022586E"/>
    <w:rsid w:val="002259E6"/>
    <w:rsid w:val="00226233"/>
    <w:rsid w:val="002268C5"/>
    <w:rsid w:val="002270E6"/>
    <w:rsid w:val="0022741D"/>
    <w:rsid w:val="00227D35"/>
    <w:rsid w:val="0023014C"/>
    <w:rsid w:val="00230549"/>
    <w:rsid w:val="0023061F"/>
    <w:rsid w:val="00230BCB"/>
    <w:rsid w:val="00230CB3"/>
    <w:rsid w:val="00230D80"/>
    <w:rsid w:val="002314E2"/>
    <w:rsid w:val="002316BD"/>
    <w:rsid w:val="00231D15"/>
    <w:rsid w:val="002324F9"/>
    <w:rsid w:val="00232722"/>
    <w:rsid w:val="002327BC"/>
    <w:rsid w:val="002328EA"/>
    <w:rsid w:val="00232B80"/>
    <w:rsid w:val="00232DBA"/>
    <w:rsid w:val="0023318A"/>
    <w:rsid w:val="0023329D"/>
    <w:rsid w:val="0023362F"/>
    <w:rsid w:val="00233921"/>
    <w:rsid w:val="00233AB2"/>
    <w:rsid w:val="00234484"/>
    <w:rsid w:val="0023463B"/>
    <w:rsid w:val="002346DC"/>
    <w:rsid w:val="002349C5"/>
    <w:rsid w:val="00234A45"/>
    <w:rsid w:val="002351C1"/>
    <w:rsid w:val="002352D4"/>
    <w:rsid w:val="0023544D"/>
    <w:rsid w:val="002355DB"/>
    <w:rsid w:val="002359F6"/>
    <w:rsid w:val="00235A6A"/>
    <w:rsid w:val="00235BB9"/>
    <w:rsid w:val="00236009"/>
    <w:rsid w:val="0023610D"/>
    <w:rsid w:val="00236354"/>
    <w:rsid w:val="00236458"/>
    <w:rsid w:val="002365ED"/>
    <w:rsid w:val="00236852"/>
    <w:rsid w:val="00236D9D"/>
    <w:rsid w:val="00236DD5"/>
    <w:rsid w:val="00237622"/>
    <w:rsid w:val="00237E11"/>
    <w:rsid w:val="00237EA0"/>
    <w:rsid w:val="00237FE2"/>
    <w:rsid w:val="00240243"/>
    <w:rsid w:val="002402BB"/>
    <w:rsid w:val="0024040D"/>
    <w:rsid w:val="00240E8A"/>
    <w:rsid w:val="00241012"/>
    <w:rsid w:val="002410FE"/>
    <w:rsid w:val="0024189C"/>
    <w:rsid w:val="00241A6F"/>
    <w:rsid w:val="00241CFA"/>
    <w:rsid w:val="002420AA"/>
    <w:rsid w:val="00242348"/>
    <w:rsid w:val="00242433"/>
    <w:rsid w:val="0024265B"/>
    <w:rsid w:val="00242F80"/>
    <w:rsid w:val="002433D9"/>
    <w:rsid w:val="0024365E"/>
    <w:rsid w:val="00243D4E"/>
    <w:rsid w:val="00243F09"/>
    <w:rsid w:val="00244B3A"/>
    <w:rsid w:val="00245610"/>
    <w:rsid w:val="00245910"/>
    <w:rsid w:val="00245A0F"/>
    <w:rsid w:val="00246437"/>
    <w:rsid w:val="00246802"/>
    <w:rsid w:val="00246BE5"/>
    <w:rsid w:val="00246E2E"/>
    <w:rsid w:val="002476BE"/>
    <w:rsid w:val="002476C3"/>
    <w:rsid w:val="00247EBF"/>
    <w:rsid w:val="00250D78"/>
    <w:rsid w:val="00250DB8"/>
    <w:rsid w:val="002519EB"/>
    <w:rsid w:val="00251DF6"/>
    <w:rsid w:val="002520BF"/>
    <w:rsid w:val="00252425"/>
    <w:rsid w:val="002526AA"/>
    <w:rsid w:val="00252E73"/>
    <w:rsid w:val="00253E0F"/>
    <w:rsid w:val="0025411E"/>
    <w:rsid w:val="0025428B"/>
    <w:rsid w:val="00254500"/>
    <w:rsid w:val="002547D3"/>
    <w:rsid w:val="00254BA1"/>
    <w:rsid w:val="00254CC4"/>
    <w:rsid w:val="00254D32"/>
    <w:rsid w:val="00254EA0"/>
    <w:rsid w:val="002558CC"/>
    <w:rsid w:val="00255914"/>
    <w:rsid w:val="00256180"/>
    <w:rsid w:val="00256257"/>
    <w:rsid w:val="00256B0E"/>
    <w:rsid w:val="00256B8C"/>
    <w:rsid w:val="00257757"/>
    <w:rsid w:val="00257999"/>
    <w:rsid w:val="00257AA4"/>
    <w:rsid w:val="00257C7C"/>
    <w:rsid w:val="00257DE4"/>
    <w:rsid w:val="00257F00"/>
    <w:rsid w:val="002602F6"/>
    <w:rsid w:val="00260646"/>
    <w:rsid w:val="002611C9"/>
    <w:rsid w:val="0026143E"/>
    <w:rsid w:val="002614EF"/>
    <w:rsid w:val="00261E07"/>
    <w:rsid w:val="00262109"/>
    <w:rsid w:val="00262A2D"/>
    <w:rsid w:val="00263277"/>
    <w:rsid w:val="002632F3"/>
    <w:rsid w:val="002633F5"/>
    <w:rsid w:val="00263489"/>
    <w:rsid w:val="00264272"/>
    <w:rsid w:val="00264431"/>
    <w:rsid w:val="0026460D"/>
    <w:rsid w:val="00264643"/>
    <w:rsid w:val="002650E8"/>
    <w:rsid w:val="0026533E"/>
    <w:rsid w:val="0026534B"/>
    <w:rsid w:val="0026592C"/>
    <w:rsid w:val="00265DFA"/>
    <w:rsid w:val="00266012"/>
    <w:rsid w:val="0026677D"/>
    <w:rsid w:val="002667E2"/>
    <w:rsid w:val="00266BFC"/>
    <w:rsid w:val="00266D53"/>
    <w:rsid w:val="00266EF2"/>
    <w:rsid w:val="00267010"/>
    <w:rsid w:val="00267063"/>
    <w:rsid w:val="002670C6"/>
    <w:rsid w:val="00267218"/>
    <w:rsid w:val="00267815"/>
    <w:rsid w:val="00270837"/>
    <w:rsid w:val="002708D2"/>
    <w:rsid w:val="00270B41"/>
    <w:rsid w:val="00271212"/>
    <w:rsid w:val="002716F0"/>
    <w:rsid w:val="00271ABF"/>
    <w:rsid w:val="00272176"/>
    <w:rsid w:val="00272C62"/>
    <w:rsid w:val="002730C3"/>
    <w:rsid w:val="002738CD"/>
    <w:rsid w:val="00273A7B"/>
    <w:rsid w:val="00273B39"/>
    <w:rsid w:val="00274C5C"/>
    <w:rsid w:val="00274D0E"/>
    <w:rsid w:val="002750B8"/>
    <w:rsid w:val="00275336"/>
    <w:rsid w:val="002758FA"/>
    <w:rsid w:val="002759C5"/>
    <w:rsid w:val="00275B97"/>
    <w:rsid w:val="00276373"/>
    <w:rsid w:val="00276964"/>
    <w:rsid w:val="00276E6B"/>
    <w:rsid w:val="002777AA"/>
    <w:rsid w:val="00277D10"/>
    <w:rsid w:val="0028008B"/>
    <w:rsid w:val="00280C15"/>
    <w:rsid w:val="00280C85"/>
    <w:rsid w:val="00281062"/>
    <w:rsid w:val="002813E0"/>
    <w:rsid w:val="00281DE3"/>
    <w:rsid w:val="002820A2"/>
    <w:rsid w:val="002820C5"/>
    <w:rsid w:val="002822EE"/>
    <w:rsid w:val="00282C2D"/>
    <w:rsid w:val="0028306D"/>
    <w:rsid w:val="002830D9"/>
    <w:rsid w:val="002834DF"/>
    <w:rsid w:val="00283D37"/>
    <w:rsid w:val="00283E96"/>
    <w:rsid w:val="00283EA1"/>
    <w:rsid w:val="002842C1"/>
    <w:rsid w:val="00284F6A"/>
    <w:rsid w:val="0028539D"/>
    <w:rsid w:val="002853F5"/>
    <w:rsid w:val="00285708"/>
    <w:rsid w:val="00285765"/>
    <w:rsid w:val="00286ACA"/>
    <w:rsid w:val="00286B4B"/>
    <w:rsid w:val="00287185"/>
    <w:rsid w:val="00287243"/>
    <w:rsid w:val="00287358"/>
    <w:rsid w:val="00287492"/>
    <w:rsid w:val="00287A04"/>
    <w:rsid w:val="00287AC7"/>
    <w:rsid w:val="00287CCB"/>
    <w:rsid w:val="00287E34"/>
    <w:rsid w:val="00290219"/>
    <w:rsid w:val="002905D9"/>
    <w:rsid w:val="00290955"/>
    <w:rsid w:val="00290D4B"/>
    <w:rsid w:val="002915F1"/>
    <w:rsid w:val="00291974"/>
    <w:rsid w:val="0029253F"/>
    <w:rsid w:val="00292902"/>
    <w:rsid w:val="00292C02"/>
    <w:rsid w:val="00292CCD"/>
    <w:rsid w:val="00292F51"/>
    <w:rsid w:val="0029311D"/>
    <w:rsid w:val="002933DD"/>
    <w:rsid w:val="002934EA"/>
    <w:rsid w:val="00293549"/>
    <w:rsid w:val="00293632"/>
    <w:rsid w:val="002936CA"/>
    <w:rsid w:val="002937AC"/>
    <w:rsid w:val="00293F03"/>
    <w:rsid w:val="00293F9B"/>
    <w:rsid w:val="00294216"/>
    <w:rsid w:val="002942B5"/>
    <w:rsid w:val="002944A1"/>
    <w:rsid w:val="00294D0D"/>
    <w:rsid w:val="00294EF3"/>
    <w:rsid w:val="00295467"/>
    <w:rsid w:val="002954EE"/>
    <w:rsid w:val="00295CBF"/>
    <w:rsid w:val="0029636A"/>
    <w:rsid w:val="00296534"/>
    <w:rsid w:val="00296541"/>
    <w:rsid w:val="0029655F"/>
    <w:rsid w:val="00296933"/>
    <w:rsid w:val="00296B24"/>
    <w:rsid w:val="00296B99"/>
    <w:rsid w:val="00297628"/>
    <w:rsid w:val="002979C1"/>
    <w:rsid w:val="00297EF8"/>
    <w:rsid w:val="00297FF3"/>
    <w:rsid w:val="002A09BA"/>
    <w:rsid w:val="002A0FC4"/>
    <w:rsid w:val="002A1933"/>
    <w:rsid w:val="002A2052"/>
    <w:rsid w:val="002A2985"/>
    <w:rsid w:val="002A2C35"/>
    <w:rsid w:val="002A2DF1"/>
    <w:rsid w:val="002A31CB"/>
    <w:rsid w:val="002A3A56"/>
    <w:rsid w:val="002A3B11"/>
    <w:rsid w:val="002A3CD3"/>
    <w:rsid w:val="002A3DE8"/>
    <w:rsid w:val="002A3E68"/>
    <w:rsid w:val="002A400E"/>
    <w:rsid w:val="002A4253"/>
    <w:rsid w:val="002A42F9"/>
    <w:rsid w:val="002A4BBD"/>
    <w:rsid w:val="002A5030"/>
    <w:rsid w:val="002A55C7"/>
    <w:rsid w:val="002A5799"/>
    <w:rsid w:val="002A5BB5"/>
    <w:rsid w:val="002A5C1F"/>
    <w:rsid w:val="002A5CBE"/>
    <w:rsid w:val="002A5F28"/>
    <w:rsid w:val="002A658B"/>
    <w:rsid w:val="002A65E6"/>
    <w:rsid w:val="002A72A3"/>
    <w:rsid w:val="002A76B2"/>
    <w:rsid w:val="002A78A9"/>
    <w:rsid w:val="002A7A03"/>
    <w:rsid w:val="002A7D97"/>
    <w:rsid w:val="002B043C"/>
    <w:rsid w:val="002B0E60"/>
    <w:rsid w:val="002B1040"/>
    <w:rsid w:val="002B1DE2"/>
    <w:rsid w:val="002B22A2"/>
    <w:rsid w:val="002B22AB"/>
    <w:rsid w:val="002B232E"/>
    <w:rsid w:val="002B2557"/>
    <w:rsid w:val="002B28A9"/>
    <w:rsid w:val="002B296D"/>
    <w:rsid w:val="002B2E90"/>
    <w:rsid w:val="002B361A"/>
    <w:rsid w:val="002B3E31"/>
    <w:rsid w:val="002B4955"/>
    <w:rsid w:val="002B5BAC"/>
    <w:rsid w:val="002B672B"/>
    <w:rsid w:val="002B6DB4"/>
    <w:rsid w:val="002B6E0A"/>
    <w:rsid w:val="002B6EB8"/>
    <w:rsid w:val="002B7B63"/>
    <w:rsid w:val="002C00E3"/>
    <w:rsid w:val="002C00E8"/>
    <w:rsid w:val="002C07EC"/>
    <w:rsid w:val="002C0A72"/>
    <w:rsid w:val="002C0E56"/>
    <w:rsid w:val="002C0EE5"/>
    <w:rsid w:val="002C0F31"/>
    <w:rsid w:val="002C14F0"/>
    <w:rsid w:val="002C1B3B"/>
    <w:rsid w:val="002C1CA1"/>
    <w:rsid w:val="002C1E51"/>
    <w:rsid w:val="002C1FA2"/>
    <w:rsid w:val="002C23C6"/>
    <w:rsid w:val="002C2442"/>
    <w:rsid w:val="002C2633"/>
    <w:rsid w:val="002C28FF"/>
    <w:rsid w:val="002C29AD"/>
    <w:rsid w:val="002C29D0"/>
    <w:rsid w:val="002C2D85"/>
    <w:rsid w:val="002C31B1"/>
    <w:rsid w:val="002C38ED"/>
    <w:rsid w:val="002C3978"/>
    <w:rsid w:val="002C3B12"/>
    <w:rsid w:val="002C40C0"/>
    <w:rsid w:val="002C464C"/>
    <w:rsid w:val="002C47EC"/>
    <w:rsid w:val="002C4CAF"/>
    <w:rsid w:val="002C4E97"/>
    <w:rsid w:val="002C5670"/>
    <w:rsid w:val="002C56E8"/>
    <w:rsid w:val="002C6389"/>
    <w:rsid w:val="002C6878"/>
    <w:rsid w:val="002C6926"/>
    <w:rsid w:val="002C74F2"/>
    <w:rsid w:val="002C771F"/>
    <w:rsid w:val="002D0937"/>
    <w:rsid w:val="002D0CB7"/>
    <w:rsid w:val="002D0DF6"/>
    <w:rsid w:val="002D0EDE"/>
    <w:rsid w:val="002D14F5"/>
    <w:rsid w:val="002D1D55"/>
    <w:rsid w:val="002D23B2"/>
    <w:rsid w:val="002D2414"/>
    <w:rsid w:val="002D2AF4"/>
    <w:rsid w:val="002D2DB4"/>
    <w:rsid w:val="002D315C"/>
    <w:rsid w:val="002D353C"/>
    <w:rsid w:val="002D37B6"/>
    <w:rsid w:val="002D38D3"/>
    <w:rsid w:val="002D3E55"/>
    <w:rsid w:val="002D4272"/>
    <w:rsid w:val="002D47F3"/>
    <w:rsid w:val="002D4858"/>
    <w:rsid w:val="002D49AD"/>
    <w:rsid w:val="002D4C8D"/>
    <w:rsid w:val="002D4D87"/>
    <w:rsid w:val="002D4F74"/>
    <w:rsid w:val="002D5471"/>
    <w:rsid w:val="002D5B6F"/>
    <w:rsid w:val="002D5BE7"/>
    <w:rsid w:val="002D634D"/>
    <w:rsid w:val="002D6487"/>
    <w:rsid w:val="002D663C"/>
    <w:rsid w:val="002D669A"/>
    <w:rsid w:val="002D6A3D"/>
    <w:rsid w:val="002D6AA0"/>
    <w:rsid w:val="002D766A"/>
    <w:rsid w:val="002D7726"/>
    <w:rsid w:val="002D79B6"/>
    <w:rsid w:val="002D7AAB"/>
    <w:rsid w:val="002D7E5C"/>
    <w:rsid w:val="002D7F0F"/>
    <w:rsid w:val="002E01BB"/>
    <w:rsid w:val="002E0D8B"/>
    <w:rsid w:val="002E0DB3"/>
    <w:rsid w:val="002E0F9B"/>
    <w:rsid w:val="002E0FAF"/>
    <w:rsid w:val="002E139E"/>
    <w:rsid w:val="002E13FE"/>
    <w:rsid w:val="002E14F7"/>
    <w:rsid w:val="002E16DC"/>
    <w:rsid w:val="002E1813"/>
    <w:rsid w:val="002E1AED"/>
    <w:rsid w:val="002E1C67"/>
    <w:rsid w:val="002E2326"/>
    <w:rsid w:val="002E233E"/>
    <w:rsid w:val="002E2A39"/>
    <w:rsid w:val="002E2FEF"/>
    <w:rsid w:val="002E3515"/>
    <w:rsid w:val="002E38F9"/>
    <w:rsid w:val="002E3B59"/>
    <w:rsid w:val="002E3E24"/>
    <w:rsid w:val="002E4A21"/>
    <w:rsid w:val="002E4F31"/>
    <w:rsid w:val="002E503A"/>
    <w:rsid w:val="002E5193"/>
    <w:rsid w:val="002E54C6"/>
    <w:rsid w:val="002E5870"/>
    <w:rsid w:val="002E63E8"/>
    <w:rsid w:val="002E6C64"/>
    <w:rsid w:val="002E6F87"/>
    <w:rsid w:val="002E7602"/>
    <w:rsid w:val="002E77CD"/>
    <w:rsid w:val="002E77ED"/>
    <w:rsid w:val="002E7929"/>
    <w:rsid w:val="002F00BB"/>
    <w:rsid w:val="002F0528"/>
    <w:rsid w:val="002F06AC"/>
    <w:rsid w:val="002F075C"/>
    <w:rsid w:val="002F0B48"/>
    <w:rsid w:val="002F1638"/>
    <w:rsid w:val="002F185A"/>
    <w:rsid w:val="002F1F33"/>
    <w:rsid w:val="002F23D4"/>
    <w:rsid w:val="002F23F8"/>
    <w:rsid w:val="002F24C9"/>
    <w:rsid w:val="002F26CE"/>
    <w:rsid w:val="002F29C2"/>
    <w:rsid w:val="002F2B9C"/>
    <w:rsid w:val="002F2D8E"/>
    <w:rsid w:val="002F2DA0"/>
    <w:rsid w:val="002F33A3"/>
    <w:rsid w:val="002F3750"/>
    <w:rsid w:val="002F3E48"/>
    <w:rsid w:val="002F4645"/>
    <w:rsid w:val="002F4DAA"/>
    <w:rsid w:val="002F5072"/>
    <w:rsid w:val="002F541D"/>
    <w:rsid w:val="002F5943"/>
    <w:rsid w:val="002F64BA"/>
    <w:rsid w:val="002F71C0"/>
    <w:rsid w:val="002F77B0"/>
    <w:rsid w:val="002F7862"/>
    <w:rsid w:val="002F7866"/>
    <w:rsid w:val="002F7A4D"/>
    <w:rsid w:val="002F7B5F"/>
    <w:rsid w:val="0030018F"/>
    <w:rsid w:val="003001B4"/>
    <w:rsid w:val="0030049E"/>
    <w:rsid w:val="003011AF"/>
    <w:rsid w:val="00301397"/>
    <w:rsid w:val="003018AB"/>
    <w:rsid w:val="00301930"/>
    <w:rsid w:val="00301D99"/>
    <w:rsid w:val="00304304"/>
    <w:rsid w:val="00304BEC"/>
    <w:rsid w:val="00304D8B"/>
    <w:rsid w:val="00305397"/>
    <w:rsid w:val="003057BF"/>
    <w:rsid w:val="003057C6"/>
    <w:rsid w:val="00305841"/>
    <w:rsid w:val="0030679B"/>
    <w:rsid w:val="003073D1"/>
    <w:rsid w:val="00307719"/>
    <w:rsid w:val="00307784"/>
    <w:rsid w:val="00307987"/>
    <w:rsid w:val="00307E60"/>
    <w:rsid w:val="00307F10"/>
    <w:rsid w:val="00307FA5"/>
    <w:rsid w:val="00310D47"/>
    <w:rsid w:val="00311207"/>
    <w:rsid w:val="0031187C"/>
    <w:rsid w:val="00311A5F"/>
    <w:rsid w:val="0031280F"/>
    <w:rsid w:val="00312D32"/>
    <w:rsid w:val="00313757"/>
    <w:rsid w:val="00314547"/>
    <w:rsid w:val="003145E4"/>
    <w:rsid w:val="003146C3"/>
    <w:rsid w:val="00314EAC"/>
    <w:rsid w:val="00315007"/>
    <w:rsid w:val="0031582B"/>
    <w:rsid w:val="00315E81"/>
    <w:rsid w:val="00315F9C"/>
    <w:rsid w:val="0031629D"/>
    <w:rsid w:val="0031637F"/>
    <w:rsid w:val="0031664D"/>
    <w:rsid w:val="00316904"/>
    <w:rsid w:val="00316CD0"/>
    <w:rsid w:val="00316CEB"/>
    <w:rsid w:val="0031716B"/>
    <w:rsid w:val="003176F6"/>
    <w:rsid w:val="00320005"/>
    <w:rsid w:val="0032008D"/>
    <w:rsid w:val="003203D5"/>
    <w:rsid w:val="0032185B"/>
    <w:rsid w:val="00321BFA"/>
    <w:rsid w:val="003222D5"/>
    <w:rsid w:val="003229A4"/>
    <w:rsid w:val="00322B15"/>
    <w:rsid w:val="00322B80"/>
    <w:rsid w:val="00322BEF"/>
    <w:rsid w:val="00322C68"/>
    <w:rsid w:val="00322C73"/>
    <w:rsid w:val="00323256"/>
    <w:rsid w:val="0032328C"/>
    <w:rsid w:val="00323625"/>
    <w:rsid w:val="003238D1"/>
    <w:rsid w:val="00323DAF"/>
    <w:rsid w:val="00323E52"/>
    <w:rsid w:val="00323FE8"/>
    <w:rsid w:val="003242B5"/>
    <w:rsid w:val="0032450C"/>
    <w:rsid w:val="00324A24"/>
    <w:rsid w:val="00324E72"/>
    <w:rsid w:val="00325420"/>
    <w:rsid w:val="003256B5"/>
    <w:rsid w:val="00325DD1"/>
    <w:rsid w:val="00325FF3"/>
    <w:rsid w:val="00326099"/>
    <w:rsid w:val="0032667E"/>
    <w:rsid w:val="00326704"/>
    <w:rsid w:val="00326B22"/>
    <w:rsid w:val="003271C0"/>
    <w:rsid w:val="0032732B"/>
    <w:rsid w:val="0032769C"/>
    <w:rsid w:val="00327847"/>
    <w:rsid w:val="003279BB"/>
    <w:rsid w:val="00327DA5"/>
    <w:rsid w:val="00330151"/>
    <w:rsid w:val="003304DD"/>
    <w:rsid w:val="00330A8A"/>
    <w:rsid w:val="00330E99"/>
    <w:rsid w:val="00331497"/>
    <w:rsid w:val="0033173C"/>
    <w:rsid w:val="00331B9A"/>
    <w:rsid w:val="00331E73"/>
    <w:rsid w:val="003322B9"/>
    <w:rsid w:val="0033268A"/>
    <w:rsid w:val="00332A5F"/>
    <w:rsid w:val="00332AB4"/>
    <w:rsid w:val="00332C60"/>
    <w:rsid w:val="00332EAF"/>
    <w:rsid w:val="0033314C"/>
    <w:rsid w:val="00333A01"/>
    <w:rsid w:val="00333A36"/>
    <w:rsid w:val="00333A75"/>
    <w:rsid w:val="00333D6F"/>
    <w:rsid w:val="00333EF5"/>
    <w:rsid w:val="00334A58"/>
    <w:rsid w:val="00334B5D"/>
    <w:rsid w:val="00334E94"/>
    <w:rsid w:val="003355F9"/>
    <w:rsid w:val="003358A3"/>
    <w:rsid w:val="003359C1"/>
    <w:rsid w:val="00335BC7"/>
    <w:rsid w:val="00335BCC"/>
    <w:rsid w:val="0033643C"/>
    <w:rsid w:val="00336635"/>
    <w:rsid w:val="00336AE7"/>
    <w:rsid w:val="00336DAF"/>
    <w:rsid w:val="003375EF"/>
    <w:rsid w:val="003375FB"/>
    <w:rsid w:val="00337A4A"/>
    <w:rsid w:val="003400E2"/>
    <w:rsid w:val="003400EC"/>
    <w:rsid w:val="003402BC"/>
    <w:rsid w:val="00340CCC"/>
    <w:rsid w:val="00341455"/>
    <w:rsid w:val="00341ACD"/>
    <w:rsid w:val="00341C82"/>
    <w:rsid w:val="00341D70"/>
    <w:rsid w:val="00341FB8"/>
    <w:rsid w:val="0034257B"/>
    <w:rsid w:val="003428E5"/>
    <w:rsid w:val="00342998"/>
    <w:rsid w:val="00342C60"/>
    <w:rsid w:val="00342E06"/>
    <w:rsid w:val="00343481"/>
    <w:rsid w:val="00343EC1"/>
    <w:rsid w:val="00343FE9"/>
    <w:rsid w:val="00344231"/>
    <w:rsid w:val="00344349"/>
    <w:rsid w:val="0034434E"/>
    <w:rsid w:val="003448B3"/>
    <w:rsid w:val="00344C46"/>
    <w:rsid w:val="0034531D"/>
    <w:rsid w:val="00345355"/>
    <w:rsid w:val="00345438"/>
    <w:rsid w:val="0034550D"/>
    <w:rsid w:val="003460C0"/>
    <w:rsid w:val="003460E4"/>
    <w:rsid w:val="00346238"/>
    <w:rsid w:val="0034627D"/>
    <w:rsid w:val="00346B23"/>
    <w:rsid w:val="003471A1"/>
    <w:rsid w:val="0034733C"/>
    <w:rsid w:val="00347681"/>
    <w:rsid w:val="003477B4"/>
    <w:rsid w:val="00347F58"/>
    <w:rsid w:val="0035037B"/>
    <w:rsid w:val="003507E6"/>
    <w:rsid w:val="003508C9"/>
    <w:rsid w:val="00350B4B"/>
    <w:rsid w:val="00350BE8"/>
    <w:rsid w:val="00350D3D"/>
    <w:rsid w:val="00350DDF"/>
    <w:rsid w:val="00351058"/>
    <w:rsid w:val="00351AD1"/>
    <w:rsid w:val="00351C7F"/>
    <w:rsid w:val="00351DC0"/>
    <w:rsid w:val="00352491"/>
    <w:rsid w:val="0035293E"/>
    <w:rsid w:val="00352AAF"/>
    <w:rsid w:val="00352B6A"/>
    <w:rsid w:val="00352BC7"/>
    <w:rsid w:val="00352C0C"/>
    <w:rsid w:val="00352CA2"/>
    <w:rsid w:val="00352FB3"/>
    <w:rsid w:val="003532CD"/>
    <w:rsid w:val="003533B2"/>
    <w:rsid w:val="003535B5"/>
    <w:rsid w:val="00353951"/>
    <w:rsid w:val="00353B8D"/>
    <w:rsid w:val="0035453D"/>
    <w:rsid w:val="00354592"/>
    <w:rsid w:val="0035485D"/>
    <w:rsid w:val="00354A25"/>
    <w:rsid w:val="00354AF1"/>
    <w:rsid w:val="003550A5"/>
    <w:rsid w:val="00355246"/>
    <w:rsid w:val="003554D5"/>
    <w:rsid w:val="00355790"/>
    <w:rsid w:val="00355DE5"/>
    <w:rsid w:val="00356089"/>
    <w:rsid w:val="003561AC"/>
    <w:rsid w:val="003562CC"/>
    <w:rsid w:val="003566E6"/>
    <w:rsid w:val="0035678E"/>
    <w:rsid w:val="00357483"/>
    <w:rsid w:val="003575FF"/>
    <w:rsid w:val="0035791E"/>
    <w:rsid w:val="00357A04"/>
    <w:rsid w:val="00357C7B"/>
    <w:rsid w:val="00357DF4"/>
    <w:rsid w:val="00357DFD"/>
    <w:rsid w:val="00360376"/>
    <w:rsid w:val="0036086C"/>
    <w:rsid w:val="00361295"/>
    <w:rsid w:val="003612B0"/>
    <w:rsid w:val="003612FA"/>
    <w:rsid w:val="003617E2"/>
    <w:rsid w:val="00361C52"/>
    <w:rsid w:val="00361CFF"/>
    <w:rsid w:val="00361D71"/>
    <w:rsid w:val="003620AE"/>
    <w:rsid w:val="003622EC"/>
    <w:rsid w:val="00362432"/>
    <w:rsid w:val="00362A47"/>
    <w:rsid w:val="00362AB4"/>
    <w:rsid w:val="003631EC"/>
    <w:rsid w:val="00363E13"/>
    <w:rsid w:val="00364380"/>
    <w:rsid w:val="00364602"/>
    <w:rsid w:val="00364B10"/>
    <w:rsid w:val="00364BDB"/>
    <w:rsid w:val="00364EB1"/>
    <w:rsid w:val="00365153"/>
    <w:rsid w:val="00365283"/>
    <w:rsid w:val="00366377"/>
    <w:rsid w:val="00366915"/>
    <w:rsid w:val="0036696F"/>
    <w:rsid w:val="0036697F"/>
    <w:rsid w:val="00366E00"/>
    <w:rsid w:val="00366E11"/>
    <w:rsid w:val="00366F0D"/>
    <w:rsid w:val="00367138"/>
    <w:rsid w:val="00367311"/>
    <w:rsid w:val="003676C5"/>
    <w:rsid w:val="003700F6"/>
    <w:rsid w:val="00370206"/>
    <w:rsid w:val="0037074F"/>
    <w:rsid w:val="003709D7"/>
    <w:rsid w:val="00370B57"/>
    <w:rsid w:val="00371064"/>
    <w:rsid w:val="0037151F"/>
    <w:rsid w:val="00371688"/>
    <w:rsid w:val="00371803"/>
    <w:rsid w:val="00371FFB"/>
    <w:rsid w:val="00372299"/>
    <w:rsid w:val="003722C7"/>
    <w:rsid w:val="00372704"/>
    <w:rsid w:val="003727D4"/>
    <w:rsid w:val="00373529"/>
    <w:rsid w:val="0037353D"/>
    <w:rsid w:val="00373A68"/>
    <w:rsid w:val="0037422B"/>
    <w:rsid w:val="00374439"/>
    <w:rsid w:val="003748CD"/>
    <w:rsid w:val="00374B70"/>
    <w:rsid w:val="00375269"/>
    <w:rsid w:val="0037546E"/>
    <w:rsid w:val="00375943"/>
    <w:rsid w:val="00375C66"/>
    <w:rsid w:val="00375E74"/>
    <w:rsid w:val="003763BB"/>
    <w:rsid w:val="003764E0"/>
    <w:rsid w:val="00377068"/>
    <w:rsid w:val="003771E8"/>
    <w:rsid w:val="00377648"/>
    <w:rsid w:val="00377899"/>
    <w:rsid w:val="00377C9A"/>
    <w:rsid w:val="00377E08"/>
    <w:rsid w:val="00377E3F"/>
    <w:rsid w:val="0038036A"/>
    <w:rsid w:val="00380826"/>
    <w:rsid w:val="00380AB9"/>
    <w:rsid w:val="00380B24"/>
    <w:rsid w:val="00380F14"/>
    <w:rsid w:val="0038145D"/>
    <w:rsid w:val="00381AEC"/>
    <w:rsid w:val="00381FAC"/>
    <w:rsid w:val="003822D6"/>
    <w:rsid w:val="00382804"/>
    <w:rsid w:val="003828F9"/>
    <w:rsid w:val="00382A63"/>
    <w:rsid w:val="00382F45"/>
    <w:rsid w:val="0038331A"/>
    <w:rsid w:val="0038332B"/>
    <w:rsid w:val="00383521"/>
    <w:rsid w:val="0038355E"/>
    <w:rsid w:val="00383836"/>
    <w:rsid w:val="00383AB0"/>
    <w:rsid w:val="00383ACC"/>
    <w:rsid w:val="00383F41"/>
    <w:rsid w:val="00383F4A"/>
    <w:rsid w:val="00384260"/>
    <w:rsid w:val="003842C1"/>
    <w:rsid w:val="00384495"/>
    <w:rsid w:val="00384668"/>
    <w:rsid w:val="0038491C"/>
    <w:rsid w:val="00384F03"/>
    <w:rsid w:val="0038576E"/>
    <w:rsid w:val="00385AAC"/>
    <w:rsid w:val="00385E41"/>
    <w:rsid w:val="00386011"/>
    <w:rsid w:val="003862E4"/>
    <w:rsid w:val="00386623"/>
    <w:rsid w:val="00386790"/>
    <w:rsid w:val="00386FDB"/>
    <w:rsid w:val="00386FE6"/>
    <w:rsid w:val="0038742C"/>
    <w:rsid w:val="00387A5E"/>
    <w:rsid w:val="00387B2A"/>
    <w:rsid w:val="00387E54"/>
    <w:rsid w:val="003902EA"/>
    <w:rsid w:val="003903CB"/>
    <w:rsid w:val="003905A3"/>
    <w:rsid w:val="00390723"/>
    <w:rsid w:val="003909DE"/>
    <w:rsid w:val="0039180F"/>
    <w:rsid w:val="003918CA"/>
    <w:rsid w:val="00392062"/>
    <w:rsid w:val="00392086"/>
    <w:rsid w:val="0039235D"/>
    <w:rsid w:val="00392795"/>
    <w:rsid w:val="00392861"/>
    <w:rsid w:val="003928F5"/>
    <w:rsid w:val="003929E9"/>
    <w:rsid w:val="00392ABE"/>
    <w:rsid w:val="00393436"/>
    <w:rsid w:val="003943C1"/>
    <w:rsid w:val="0039499D"/>
    <w:rsid w:val="00394A3E"/>
    <w:rsid w:val="00395007"/>
    <w:rsid w:val="00395047"/>
    <w:rsid w:val="0039509E"/>
    <w:rsid w:val="00395155"/>
    <w:rsid w:val="00395318"/>
    <w:rsid w:val="00395F5D"/>
    <w:rsid w:val="00395FC2"/>
    <w:rsid w:val="003960C7"/>
    <w:rsid w:val="003961EB"/>
    <w:rsid w:val="00396208"/>
    <w:rsid w:val="003962A0"/>
    <w:rsid w:val="003962EA"/>
    <w:rsid w:val="00396891"/>
    <w:rsid w:val="00396B01"/>
    <w:rsid w:val="0039701E"/>
    <w:rsid w:val="003974FE"/>
    <w:rsid w:val="00397B5E"/>
    <w:rsid w:val="003A019D"/>
    <w:rsid w:val="003A0330"/>
    <w:rsid w:val="003A0453"/>
    <w:rsid w:val="003A0961"/>
    <w:rsid w:val="003A13A4"/>
    <w:rsid w:val="003A1684"/>
    <w:rsid w:val="003A18A4"/>
    <w:rsid w:val="003A18C2"/>
    <w:rsid w:val="003A1F6C"/>
    <w:rsid w:val="003A2BFF"/>
    <w:rsid w:val="003A2DB3"/>
    <w:rsid w:val="003A3482"/>
    <w:rsid w:val="003A36CC"/>
    <w:rsid w:val="003A3806"/>
    <w:rsid w:val="003A3813"/>
    <w:rsid w:val="003A3900"/>
    <w:rsid w:val="003A3A15"/>
    <w:rsid w:val="003A3C33"/>
    <w:rsid w:val="003A3C35"/>
    <w:rsid w:val="003A482C"/>
    <w:rsid w:val="003A49AC"/>
    <w:rsid w:val="003A4C66"/>
    <w:rsid w:val="003A4E50"/>
    <w:rsid w:val="003A5D53"/>
    <w:rsid w:val="003A5F87"/>
    <w:rsid w:val="003A5FA6"/>
    <w:rsid w:val="003A692A"/>
    <w:rsid w:val="003A6C1F"/>
    <w:rsid w:val="003A6C80"/>
    <w:rsid w:val="003A72AB"/>
    <w:rsid w:val="003A764D"/>
    <w:rsid w:val="003A76CA"/>
    <w:rsid w:val="003A7AF1"/>
    <w:rsid w:val="003A7B6E"/>
    <w:rsid w:val="003A7BA0"/>
    <w:rsid w:val="003B0078"/>
    <w:rsid w:val="003B015B"/>
    <w:rsid w:val="003B0AE1"/>
    <w:rsid w:val="003B0DAE"/>
    <w:rsid w:val="003B0F5D"/>
    <w:rsid w:val="003B1308"/>
    <w:rsid w:val="003B1343"/>
    <w:rsid w:val="003B1B8A"/>
    <w:rsid w:val="003B1EFA"/>
    <w:rsid w:val="003B2569"/>
    <w:rsid w:val="003B27F4"/>
    <w:rsid w:val="003B28E4"/>
    <w:rsid w:val="003B29C0"/>
    <w:rsid w:val="003B2EE7"/>
    <w:rsid w:val="003B2EFE"/>
    <w:rsid w:val="003B376E"/>
    <w:rsid w:val="003B37B5"/>
    <w:rsid w:val="003B3A20"/>
    <w:rsid w:val="003B3EE5"/>
    <w:rsid w:val="003B47A0"/>
    <w:rsid w:val="003B48B8"/>
    <w:rsid w:val="003B4B9E"/>
    <w:rsid w:val="003B4C19"/>
    <w:rsid w:val="003B4EA8"/>
    <w:rsid w:val="003B532C"/>
    <w:rsid w:val="003B57B6"/>
    <w:rsid w:val="003B5873"/>
    <w:rsid w:val="003B60ED"/>
    <w:rsid w:val="003B669F"/>
    <w:rsid w:val="003B6EDF"/>
    <w:rsid w:val="003B7723"/>
    <w:rsid w:val="003B7B58"/>
    <w:rsid w:val="003B7FA0"/>
    <w:rsid w:val="003C0A9E"/>
    <w:rsid w:val="003C0CB9"/>
    <w:rsid w:val="003C11ED"/>
    <w:rsid w:val="003C13F0"/>
    <w:rsid w:val="003C1442"/>
    <w:rsid w:val="003C1585"/>
    <w:rsid w:val="003C1A1A"/>
    <w:rsid w:val="003C1C46"/>
    <w:rsid w:val="003C20F3"/>
    <w:rsid w:val="003C21A4"/>
    <w:rsid w:val="003C282B"/>
    <w:rsid w:val="003C2CA1"/>
    <w:rsid w:val="003C319B"/>
    <w:rsid w:val="003C32EC"/>
    <w:rsid w:val="003C363F"/>
    <w:rsid w:val="003C3856"/>
    <w:rsid w:val="003C43A3"/>
    <w:rsid w:val="003C44DE"/>
    <w:rsid w:val="003C484D"/>
    <w:rsid w:val="003C50CA"/>
    <w:rsid w:val="003C55AC"/>
    <w:rsid w:val="003C576A"/>
    <w:rsid w:val="003C5EA1"/>
    <w:rsid w:val="003C72D6"/>
    <w:rsid w:val="003C750A"/>
    <w:rsid w:val="003C77E0"/>
    <w:rsid w:val="003C7FF9"/>
    <w:rsid w:val="003D0108"/>
    <w:rsid w:val="003D033B"/>
    <w:rsid w:val="003D04E0"/>
    <w:rsid w:val="003D060A"/>
    <w:rsid w:val="003D0C21"/>
    <w:rsid w:val="003D1325"/>
    <w:rsid w:val="003D14E8"/>
    <w:rsid w:val="003D17B1"/>
    <w:rsid w:val="003D1886"/>
    <w:rsid w:val="003D19BF"/>
    <w:rsid w:val="003D1A83"/>
    <w:rsid w:val="003D1D4D"/>
    <w:rsid w:val="003D1DD9"/>
    <w:rsid w:val="003D1EB4"/>
    <w:rsid w:val="003D2102"/>
    <w:rsid w:val="003D23C3"/>
    <w:rsid w:val="003D2805"/>
    <w:rsid w:val="003D281F"/>
    <w:rsid w:val="003D2D02"/>
    <w:rsid w:val="003D3004"/>
    <w:rsid w:val="003D31BA"/>
    <w:rsid w:val="003D3328"/>
    <w:rsid w:val="003D3676"/>
    <w:rsid w:val="003D393A"/>
    <w:rsid w:val="003D40E3"/>
    <w:rsid w:val="003D42B7"/>
    <w:rsid w:val="003D4AD6"/>
    <w:rsid w:val="003D4BBB"/>
    <w:rsid w:val="003D509C"/>
    <w:rsid w:val="003D50C1"/>
    <w:rsid w:val="003D53D9"/>
    <w:rsid w:val="003D6666"/>
    <w:rsid w:val="003D66A7"/>
    <w:rsid w:val="003D66CD"/>
    <w:rsid w:val="003D6A6E"/>
    <w:rsid w:val="003D6CB8"/>
    <w:rsid w:val="003D7FF6"/>
    <w:rsid w:val="003E0171"/>
    <w:rsid w:val="003E037C"/>
    <w:rsid w:val="003E0425"/>
    <w:rsid w:val="003E0FF6"/>
    <w:rsid w:val="003E110E"/>
    <w:rsid w:val="003E16B6"/>
    <w:rsid w:val="003E18AC"/>
    <w:rsid w:val="003E1CA8"/>
    <w:rsid w:val="003E1E4E"/>
    <w:rsid w:val="003E2D30"/>
    <w:rsid w:val="003E325F"/>
    <w:rsid w:val="003E3901"/>
    <w:rsid w:val="003E3A72"/>
    <w:rsid w:val="003E4572"/>
    <w:rsid w:val="003E4FA7"/>
    <w:rsid w:val="003E5143"/>
    <w:rsid w:val="003E52C3"/>
    <w:rsid w:val="003E59B8"/>
    <w:rsid w:val="003E5E31"/>
    <w:rsid w:val="003E6026"/>
    <w:rsid w:val="003E640F"/>
    <w:rsid w:val="003E6979"/>
    <w:rsid w:val="003E731B"/>
    <w:rsid w:val="003E73B2"/>
    <w:rsid w:val="003E773C"/>
    <w:rsid w:val="003E79AA"/>
    <w:rsid w:val="003F005F"/>
    <w:rsid w:val="003F0127"/>
    <w:rsid w:val="003F01CC"/>
    <w:rsid w:val="003F052A"/>
    <w:rsid w:val="003F0638"/>
    <w:rsid w:val="003F0E47"/>
    <w:rsid w:val="003F13BC"/>
    <w:rsid w:val="003F1C03"/>
    <w:rsid w:val="003F3DF6"/>
    <w:rsid w:val="003F401C"/>
    <w:rsid w:val="003F4D92"/>
    <w:rsid w:val="003F4F76"/>
    <w:rsid w:val="003F5F52"/>
    <w:rsid w:val="003F65DC"/>
    <w:rsid w:val="003F6AC0"/>
    <w:rsid w:val="003F6B8D"/>
    <w:rsid w:val="003F74F8"/>
    <w:rsid w:val="003F7ACD"/>
    <w:rsid w:val="003F7BE0"/>
    <w:rsid w:val="003F7CEA"/>
    <w:rsid w:val="004002A5"/>
    <w:rsid w:val="0040033E"/>
    <w:rsid w:val="0040074F"/>
    <w:rsid w:val="00400F0B"/>
    <w:rsid w:val="00401341"/>
    <w:rsid w:val="00401E72"/>
    <w:rsid w:val="00401E90"/>
    <w:rsid w:val="00401EEF"/>
    <w:rsid w:val="00401F7A"/>
    <w:rsid w:val="004021EB"/>
    <w:rsid w:val="004023AF"/>
    <w:rsid w:val="00402C51"/>
    <w:rsid w:val="00402CFB"/>
    <w:rsid w:val="00402E95"/>
    <w:rsid w:val="00402EA6"/>
    <w:rsid w:val="00403296"/>
    <w:rsid w:val="004034D7"/>
    <w:rsid w:val="004038F1"/>
    <w:rsid w:val="00403D57"/>
    <w:rsid w:val="00404775"/>
    <w:rsid w:val="00404C17"/>
    <w:rsid w:val="00404EF7"/>
    <w:rsid w:val="004057A7"/>
    <w:rsid w:val="00405F8C"/>
    <w:rsid w:val="0040604B"/>
    <w:rsid w:val="00406342"/>
    <w:rsid w:val="00406381"/>
    <w:rsid w:val="00406390"/>
    <w:rsid w:val="0040643D"/>
    <w:rsid w:val="00406564"/>
    <w:rsid w:val="00406A36"/>
    <w:rsid w:val="00406A3A"/>
    <w:rsid w:val="00406CA6"/>
    <w:rsid w:val="00407384"/>
    <w:rsid w:val="0040772C"/>
    <w:rsid w:val="00407DEC"/>
    <w:rsid w:val="00410094"/>
    <w:rsid w:val="0041030C"/>
    <w:rsid w:val="00410385"/>
    <w:rsid w:val="004103FD"/>
    <w:rsid w:val="004107D4"/>
    <w:rsid w:val="00410E4C"/>
    <w:rsid w:val="00410EBC"/>
    <w:rsid w:val="00411048"/>
    <w:rsid w:val="004113C1"/>
    <w:rsid w:val="004118AA"/>
    <w:rsid w:val="00411CED"/>
    <w:rsid w:val="0041285D"/>
    <w:rsid w:val="004129BD"/>
    <w:rsid w:val="00412CF7"/>
    <w:rsid w:val="00412E05"/>
    <w:rsid w:val="0041332F"/>
    <w:rsid w:val="00413E5E"/>
    <w:rsid w:val="00414326"/>
    <w:rsid w:val="00414398"/>
    <w:rsid w:val="004144AD"/>
    <w:rsid w:val="004146B9"/>
    <w:rsid w:val="00414853"/>
    <w:rsid w:val="00415265"/>
    <w:rsid w:val="00415CA2"/>
    <w:rsid w:val="00416407"/>
    <w:rsid w:val="00416A21"/>
    <w:rsid w:val="00417218"/>
    <w:rsid w:val="004173E3"/>
    <w:rsid w:val="004174D5"/>
    <w:rsid w:val="004176F1"/>
    <w:rsid w:val="00417CE4"/>
    <w:rsid w:val="0041C350"/>
    <w:rsid w:val="0042035C"/>
    <w:rsid w:val="00420535"/>
    <w:rsid w:val="00420818"/>
    <w:rsid w:val="004209FF"/>
    <w:rsid w:val="00420DA3"/>
    <w:rsid w:val="00420FC3"/>
    <w:rsid w:val="004213BB"/>
    <w:rsid w:val="00421437"/>
    <w:rsid w:val="00421B55"/>
    <w:rsid w:val="00421E2D"/>
    <w:rsid w:val="00421F1E"/>
    <w:rsid w:val="00421FA7"/>
    <w:rsid w:val="004228C3"/>
    <w:rsid w:val="00422D4C"/>
    <w:rsid w:val="0042326D"/>
    <w:rsid w:val="00423551"/>
    <w:rsid w:val="004235A3"/>
    <w:rsid w:val="004238AF"/>
    <w:rsid w:val="00423AF3"/>
    <w:rsid w:val="00423F03"/>
    <w:rsid w:val="0042409C"/>
    <w:rsid w:val="004241BD"/>
    <w:rsid w:val="00424D71"/>
    <w:rsid w:val="00424FA7"/>
    <w:rsid w:val="00424FDE"/>
    <w:rsid w:val="00425366"/>
    <w:rsid w:val="00425367"/>
    <w:rsid w:val="0042547A"/>
    <w:rsid w:val="00425998"/>
    <w:rsid w:val="00425CA1"/>
    <w:rsid w:val="00425D2A"/>
    <w:rsid w:val="0042620B"/>
    <w:rsid w:val="0042627A"/>
    <w:rsid w:val="0042648D"/>
    <w:rsid w:val="00426576"/>
    <w:rsid w:val="00426B8D"/>
    <w:rsid w:val="00426C92"/>
    <w:rsid w:val="004271A4"/>
    <w:rsid w:val="00427B60"/>
    <w:rsid w:val="004304BD"/>
    <w:rsid w:val="00430705"/>
    <w:rsid w:val="0043086E"/>
    <w:rsid w:val="00430955"/>
    <w:rsid w:val="00430B70"/>
    <w:rsid w:val="004312F6"/>
    <w:rsid w:val="004313C8"/>
    <w:rsid w:val="004314C6"/>
    <w:rsid w:val="00431B1A"/>
    <w:rsid w:val="00431B4B"/>
    <w:rsid w:val="00432561"/>
    <w:rsid w:val="00432BFB"/>
    <w:rsid w:val="00432E45"/>
    <w:rsid w:val="00432F39"/>
    <w:rsid w:val="004339E9"/>
    <w:rsid w:val="004349CB"/>
    <w:rsid w:val="00434A22"/>
    <w:rsid w:val="00434C2C"/>
    <w:rsid w:val="004355DE"/>
    <w:rsid w:val="00435EDB"/>
    <w:rsid w:val="0043622C"/>
    <w:rsid w:val="00436B80"/>
    <w:rsid w:val="00436BF7"/>
    <w:rsid w:val="0043738F"/>
    <w:rsid w:val="004375D4"/>
    <w:rsid w:val="004379DF"/>
    <w:rsid w:val="00437A23"/>
    <w:rsid w:val="00437A61"/>
    <w:rsid w:val="00437B03"/>
    <w:rsid w:val="00437D85"/>
    <w:rsid w:val="004402FC"/>
    <w:rsid w:val="004404B5"/>
    <w:rsid w:val="00440622"/>
    <w:rsid w:val="004408A5"/>
    <w:rsid w:val="00441084"/>
    <w:rsid w:val="00441191"/>
    <w:rsid w:val="004412BC"/>
    <w:rsid w:val="004413AD"/>
    <w:rsid w:val="00441D24"/>
    <w:rsid w:val="00441EDF"/>
    <w:rsid w:val="00441EEA"/>
    <w:rsid w:val="00442552"/>
    <w:rsid w:val="00442B04"/>
    <w:rsid w:val="004432A4"/>
    <w:rsid w:val="00443F5E"/>
    <w:rsid w:val="004445A4"/>
    <w:rsid w:val="00444CDB"/>
    <w:rsid w:val="00444DA9"/>
    <w:rsid w:val="004450DC"/>
    <w:rsid w:val="0044546A"/>
    <w:rsid w:val="00445C99"/>
    <w:rsid w:val="00445D49"/>
    <w:rsid w:val="00445F8C"/>
    <w:rsid w:val="004463A0"/>
    <w:rsid w:val="0044641C"/>
    <w:rsid w:val="004465BA"/>
    <w:rsid w:val="00446FAE"/>
    <w:rsid w:val="00447157"/>
    <w:rsid w:val="00447375"/>
    <w:rsid w:val="0044781F"/>
    <w:rsid w:val="00447D5E"/>
    <w:rsid w:val="00447E91"/>
    <w:rsid w:val="004509E1"/>
    <w:rsid w:val="00450C53"/>
    <w:rsid w:val="00450F57"/>
    <w:rsid w:val="004511AC"/>
    <w:rsid w:val="00451B76"/>
    <w:rsid w:val="004524E5"/>
    <w:rsid w:val="0045276C"/>
    <w:rsid w:val="00452C71"/>
    <w:rsid w:val="00452DAE"/>
    <w:rsid w:val="00452EB1"/>
    <w:rsid w:val="00452FC7"/>
    <w:rsid w:val="0045312C"/>
    <w:rsid w:val="00453137"/>
    <w:rsid w:val="004534E7"/>
    <w:rsid w:val="004539BA"/>
    <w:rsid w:val="00453B8F"/>
    <w:rsid w:val="00453DDB"/>
    <w:rsid w:val="00454610"/>
    <w:rsid w:val="00454634"/>
    <w:rsid w:val="0045467B"/>
    <w:rsid w:val="00454DFF"/>
    <w:rsid w:val="0045504F"/>
    <w:rsid w:val="0045522E"/>
    <w:rsid w:val="004552B2"/>
    <w:rsid w:val="00456500"/>
    <w:rsid w:val="00456841"/>
    <w:rsid w:val="004568A5"/>
    <w:rsid w:val="00456B2D"/>
    <w:rsid w:val="00456D6F"/>
    <w:rsid w:val="00457262"/>
    <w:rsid w:val="0045777D"/>
    <w:rsid w:val="00460236"/>
    <w:rsid w:val="00460692"/>
    <w:rsid w:val="00460BA3"/>
    <w:rsid w:val="00460BB2"/>
    <w:rsid w:val="00461F9F"/>
    <w:rsid w:val="00462500"/>
    <w:rsid w:val="004629E8"/>
    <w:rsid w:val="00462E94"/>
    <w:rsid w:val="00462F65"/>
    <w:rsid w:val="00463512"/>
    <w:rsid w:val="00463C4E"/>
    <w:rsid w:val="00464351"/>
    <w:rsid w:val="00464C6C"/>
    <w:rsid w:val="0046529A"/>
    <w:rsid w:val="00465AED"/>
    <w:rsid w:val="00465DFF"/>
    <w:rsid w:val="00465F05"/>
    <w:rsid w:val="00466430"/>
    <w:rsid w:val="0046663A"/>
    <w:rsid w:val="004666F3"/>
    <w:rsid w:val="004668A1"/>
    <w:rsid w:val="00466A1D"/>
    <w:rsid w:val="00466D68"/>
    <w:rsid w:val="0046704F"/>
    <w:rsid w:val="00467100"/>
    <w:rsid w:val="004671F5"/>
    <w:rsid w:val="004678DE"/>
    <w:rsid w:val="00467DAE"/>
    <w:rsid w:val="00467FC5"/>
    <w:rsid w:val="0047039C"/>
    <w:rsid w:val="00470461"/>
    <w:rsid w:val="0047061A"/>
    <w:rsid w:val="004709D0"/>
    <w:rsid w:val="00470ABF"/>
    <w:rsid w:val="0047131E"/>
    <w:rsid w:val="0047151C"/>
    <w:rsid w:val="0047152B"/>
    <w:rsid w:val="0047167E"/>
    <w:rsid w:val="00472411"/>
    <w:rsid w:val="0047282B"/>
    <w:rsid w:val="004728C6"/>
    <w:rsid w:val="00472DFE"/>
    <w:rsid w:val="00472E1C"/>
    <w:rsid w:val="00473CB4"/>
    <w:rsid w:val="00474084"/>
    <w:rsid w:val="00474CD3"/>
    <w:rsid w:val="00474CE5"/>
    <w:rsid w:val="004750EA"/>
    <w:rsid w:val="0047548C"/>
    <w:rsid w:val="00475A97"/>
    <w:rsid w:val="004760D1"/>
    <w:rsid w:val="004763EA"/>
    <w:rsid w:val="00476650"/>
    <w:rsid w:val="00476B17"/>
    <w:rsid w:val="00476CF8"/>
    <w:rsid w:val="004779DB"/>
    <w:rsid w:val="00477EB4"/>
    <w:rsid w:val="004800D7"/>
    <w:rsid w:val="0048015E"/>
    <w:rsid w:val="0048046B"/>
    <w:rsid w:val="00480B13"/>
    <w:rsid w:val="00480E51"/>
    <w:rsid w:val="00481979"/>
    <w:rsid w:val="00481AF1"/>
    <w:rsid w:val="00482026"/>
    <w:rsid w:val="00482307"/>
    <w:rsid w:val="00482657"/>
    <w:rsid w:val="004831D1"/>
    <w:rsid w:val="0048326F"/>
    <w:rsid w:val="004835CF"/>
    <w:rsid w:val="004835FA"/>
    <w:rsid w:val="00483A30"/>
    <w:rsid w:val="00484040"/>
    <w:rsid w:val="00484078"/>
    <w:rsid w:val="00484218"/>
    <w:rsid w:val="0048425B"/>
    <w:rsid w:val="00484442"/>
    <w:rsid w:val="00485296"/>
    <w:rsid w:val="0048544C"/>
    <w:rsid w:val="004854B0"/>
    <w:rsid w:val="00485BAC"/>
    <w:rsid w:val="00485DD6"/>
    <w:rsid w:val="00486879"/>
    <w:rsid w:val="00486FC1"/>
    <w:rsid w:val="0048708C"/>
    <w:rsid w:val="004876D0"/>
    <w:rsid w:val="004901B2"/>
    <w:rsid w:val="004905B5"/>
    <w:rsid w:val="00490C59"/>
    <w:rsid w:val="00491499"/>
    <w:rsid w:val="004915F3"/>
    <w:rsid w:val="00491AAE"/>
    <w:rsid w:val="00492077"/>
    <w:rsid w:val="0049227A"/>
    <w:rsid w:val="004928C2"/>
    <w:rsid w:val="00492B51"/>
    <w:rsid w:val="00492E04"/>
    <w:rsid w:val="0049314D"/>
    <w:rsid w:val="00493328"/>
    <w:rsid w:val="00493A40"/>
    <w:rsid w:val="00493CA0"/>
    <w:rsid w:val="004942C4"/>
    <w:rsid w:val="00494386"/>
    <w:rsid w:val="004944FB"/>
    <w:rsid w:val="00494E4C"/>
    <w:rsid w:val="004952CC"/>
    <w:rsid w:val="004954A5"/>
    <w:rsid w:val="004954F2"/>
    <w:rsid w:val="00495908"/>
    <w:rsid w:val="00495AC9"/>
    <w:rsid w:val="0049628E"/>
    <w:rsid w:val="00496425"/>
    <w:rsid w:val="00496477"/>
    <w:rsid w:val="00496890"/>
    <w:rsid w:val="00496986"/>
    <w:rsid w:val="00496C04"/>
    <w:rsid w:val="00496D05"/>
    <w:rsid w:val="00497332"/>
    <w:rsid w:val="004978EA"/>
    <w:rsid w:val="00497BFD"/>
    <w:rsid w:val="004A0547"/>
    <w:rsid w:val="004A0734"/>
    <w:rsid w:val="004A1A0E"/>
    <w:rsid w:val="004A1BD0"/>
    <w:rsid w:val="004A1FC5"/>
    <w:rsid w:val="004A20C0"/>
    <w:rsid w:val="004A25E7"/>
    <w:rsid w:val="004A2F6D"/>
    <w:rsid w:val="004A2FE2"/>
    <w:rsid w:val="004A3198"/>
    <w:rsid w:val="004A3403"/>
    <w:rsid w:val="004A3AF6"/>
    <w:rsid w:val="004A3FB3"/>
    <w:rsid w:val="004A4293"/>
    <w:rsid w:val="004A453A"/>
    <w:rsid w:val="004A5662"/>
    <w:rsid w:val="004A5A77"/>
    <w:rsid w:val="004A5ADA"/>
    <w:rsid w:val="004A6052"/>
    <w:rsid w:val="004A6337"/>
    <w:rsid w:val="004A6595"/>
    <w:rsid w:val="004A66A6"/>
    <w:rsid w:val="004A6837"/>
    <w:rsid w:val="004A6A77"/>
    <w:rsid w:val="004A6A97"/>
    <w:rsid w:val="004B0443"/>
    <w:rsid w:val="004B0ADF"/>
    <w:rsid w:val="004B10A5"/>
    <w:rsid w:val="004B11FE"/>
    <w:rsid w:val="004B1460"/>
    <w:rsid w:val="004B2572"/>
    <w:rsid w:val="004B2B7A"/>
    <w:rsid w:val="004B2BC5"/>
    <w:rsid w:val="004B3C19"/>
    <w:rsid w:val="004B409B"/>
    <w:rsid w:val="004B40B5"/>
    <w:rsid w:val="004B40D1"/>
    <w:rsid w:val="004B430B"/>
    <w:rsid w:val="004B434C"/>
    <w:rsid w:val="004B46C6"/>
    <w:rsid w:val="004B4790"/>
    <w:rsid w:val="004B4824"/>
    <w:rsid w:val="004B4F5C"/>
    <w:rsid w:val="004B554D"/>
    <w:rsid w:val="004B639A"/>
    <w:rsid w:val="004B72EB"/>
    <w:rsid w:val="004B74E2"/>
    <w:rsid w:val="004B7D5F"/>
    <w:rsid w:val="004B7E72"/>
    <w:rsid w:val="004C044B"/>
    <w:rsid w:val="004C0465"/>
    <w:rsid w:val="004C05B1"/>
    <w:rsid w:val="004C0707"/>
    <w:rsid w:val="004C0C57"/>
    <w:rsid w:val="004C10BE"/>
    <w:rsid w:val="004C1265"/>
    <w:rsid w:val="004C131B"/>
    <w:rsid w:val="004C16E0"/>
    <w:rsid w:val="004C188A"/>
    <w:rsid w:val="004C1BBE"/>
    <w:rsid w:val="004C1C25"/>
    <w:rsid w:val="004C2563"/>
    <w:rsid w:val="004C2772"/>
    <w:rsid w:val="004C2E42"/>
    <w:rsid w:val="004C305B"/>
    <w:rsid w:val="004C3296"/>
    <w:rsid w:val="004C3487"/>
    <w:rsid w:val="004C34CE"/>
    <w:rsid w:val="004C3529"/>
    <w:rsid w:val="004C36E8"/>
    <w:rsid w:val="004C3824"/>
    <w:rsid w:val="004C391E"/>
    <w:rsid w:val="004C39EC"/>
    <w:rsid w:val="004C4268"/>
    <w:rsid w:val="004C4A92"/>
    <w:rsid w:val="004C4E19"/>
    <w:rsid w:val="004C5041"/>
    <w:rsid w:val="004C5382"/>
    <w:rsid w:val="004C5459"/>
    <w:rsid w:val="004C6244"/>
    <w:rsid w:val="004C6377"/>
    <w:rsid w:val="004C658B"/>
    <w:rsid w:val="004C66D1"/>
    <w:rsid w:val="004C67E3"/>
    <w:rsid w:val="004C6C83"/>
    <w:rsid w:val="004C7490"/>
    <w:rsid w:val="004C7C29"/>
    <w:rsid w:val="004C7FA4"/>
    <w:rsid w:val="004D0977"/>
    <w:rsid w:val="004D0D30"/>
    <w:rsid w:val="004D1199"/>
    <w:rsid w:val="004D1298"/>
    <w:rsid w:val="004D174A"/>
    <w:rsid w:val="004D1EFE"/>
    <w:rsid w:val="004D1F67"/>
    <w:rsid w:val="004D20FC"/>
    <w:rsid w:val="004D21F8"/>
    <w:rsid w:val="004D26F4"/>
    <w:rsid w:val="004D277A"/>
    <w:rsid w:val="004D2B17"/>
    <w:rsid w:val="004D3239"/>
    <w:rsid w:val="004D33B4"/>
    <w:rsid w:val="004D33F3"/>
    <w:rsid w:val="004D3591"/>
    <w:rsid w:val="004D3B2D"/>
    <w:rsid w:val="004D3BAB"/>
    <w:rsid w:val="004D3EB7"/>
    <w:rsid w:val="004D407A"/>
    <w:rsid w:val="004D46E2"/>
    <w:rsid w:val="004D503F"/>
    <w:rsid w:val="004D5A9C"/>
    <w:rsid w:val="004D5C89"/>
    <w:rsid w:val="004D5F2E"/>
    <w:rsid w:val="004D5FFD"/>
    <w:rsid w:val="004D6326"/>
    <w:rsid w:val="004D6511"/>
    <w:rsid w:val="004D6819"/>
    <w:rsid w:val="004D6ABD"/>
    <w:rsid w:val="004D6D39"/>
    <w:rsid w:val="004D7081"/>
    <w:rsid w:val="004D7469"/>
    <w:rsid w:val="004D797E"/>
    <w:rsid w:val="004D7C88"/>
    <w:rsid w:val="004E0AD3"/>
    <w:rsid w:val="004E12CD"/>
    <w:rsid w:val="004E1C56"/>
    <w:rsid w:val="004E1E27"/>
    <w:rsid w:val="004E1FE7"/>
    <w:rsid w:val="004E2030"/>
    <w:rsid w:val="004E2635"/>
    <w:rsid w:val="004E3821"/>
    <w:rsid w:val="004E3DC5"/>
    <w:rsid w:val="004E3F97"/>
    <w:rsid w:val="004E4089"/>
    <w:rsid w:val="004E4141"/>
    <w:rsid w:val="004E46AE"/>
    <w:rsid w:val="004E4E24"/>
    <w:rsid w:val="004E4FBF"/>
    <w:rsid w:val="004E5449"/>
    <w:rsid w:val="004E54D5"/>
    <w:rsid w:val="004E553D"/>
    <w:rsid w:val="004E5E21"/>
    <w:rsid w:val="004E6813"/>
    <w:rsid w:val="004E683E"/>
    <w:rsid w:val="004E6B66"/>
    <w:rsid w:val="004E6DC7"/>
    <w:rsid w:val="004E76FA"/>
    <w:rsid w:val="004E7EEF"/>
    <w:rsid w:val="004F065D"/>
    <w:rsid w:val="004F102F"/>
    <w:rsid w:val="004F137E"/>
    <w:rsid w:val="004F13FC"/>
    <w:rsid w:val="004F1450"/>
    <w:rsid w:val="004F15A2"/>
    <w:rsid w:val="004F1791"/>
    <w:rsid w:val="004F17A3"/>
    <w:rsid w:val="004F1A90"/>
    <w:rsid w:val="004F1CE2"/>
    <w:rsid w:val="004F1EC2"/>
    <w:rsid w:val="004F2129"/>
    <w:rsid w:val="004F27B7"/>
    <w:rsid w:val="004F2FC0"/>
    <w:rsid w:val="004F2FDB"/>
    <w:rsid w:val="004F3553"/>
    <w:rsid w:val="004F387D"/>
    <w:rsid w:val="004F3ADA"/>
    <w:rsid w:val="004F3B19"/>
    <w:rsid w:val="004F3B26"/>
    <w:rsid w:val="004F3DA7"/>
    <w:rsid w:val="004F4D47"/>
    <w:rsid w:val="004F531D"/>
    <w:rsid w:val="004F56A7"/>
    <w:rsid w:val="004F57DA"/>
    <w:rsid w:val="004F5A3B"/>
    <w:rsid w:val="004F5E97"/>
    <w:rsid w:val="004F5FCC"/>
    <w:rsid w:val="004F681B"/>
    <w:rsid w:val="004F6C76"/>
    <w:rsid w:val="004F774D"/>
    <w:rsid w:val="004F7C58"/>
    <w:rsid w:val="00500DF3"/>
    <w:rsid w:val="00501011"/>
    <w:rsid w:val="00501995"/>
    <w:rsid w:val="00501EAC"/>
    <w:rsid w:val="00502F32"/>
    <w:rsid w:val="00503000"/>
    <w:rsid w:val="00503527"/>
    <w:rsid w:val="00503E21"/>
    <w:rsid w:val="00504300"/>
    <w:rsid w:val="005049D0"/>
    <w:rsid w:val="00504CD3"/>
    <w:rsid w:val="00505485"/>
    <w:rsid w:val="0050551C"/>
    <w:rsid w:val="005057E5"/>
    <w:rsid w:val="0050589E"/>
    <w:rsid w:val="00505BEC"/>
    <w:rsid w:val="0050615B"/>
    <w:rsid w:val="005061A1"/>
    <w:rsid w:val="00506BDF"/>
    <w:rsid w:val="00507BCA"/>
    <w:rsid w:val="00510988"/>
    <w:rsid w:val="005118E6"/>
    <w:rsid w:val="00512238"/>
    <w:rsid w:val="005128E9"/>
    <w:rsid w:val="00512B39"/>
    <w:rsid w:val="00512C40"/>
    <w:rsid w:val="00513036"/>
    <w:rsid w:val="005130E6"/>
    <w:rsid w:val="00513224"/>
    <w:rsid w:val="00513C0F"/>
    <w:rsid w:val="00513D11"/>
    <w:rsid w:val="00514034"/>
    <w:rsid w:val="005140BE"/>
    <w:rsid w:val="00514789"/>
    <w:rsid w:val="00514C4C"/>
    <w:rsid w:val="00514D97"/>
    <w:rsid w:val="00514F6F"/>
    <w:rsid w:val="00515088"/>
    <w:rsid w:val="00515303"/>
    <w:rsid w:val="005153D3"/>
    <w:rsid w:val="0051552C"/>
    <w:rsid w:val="00515AD3"/>
    <w:rsid w:val="00515DB8"/>
    <w:rsid w:val="00516170"/>
    <w:rsid w:val="00516409"/>
    <w:rsid w:val="00516651"/>
    <w:rsid w:val="00516D75"/>
    <w:rsid w:val="00517C13"/>
    <w:rsid w:val="0052052B"/>
    <w:rsid w:val="00520A1F"/>
    <w:rsid w:val="00520B71"/>
    <w:rsid w:val="005212DA"/>
    <w:rsid w:val="0052153F"/>
    <w:rsid w:val="00521737"/>
    <w:rsid w:val="0052196D"/>
    <w:rsid w:val="00522183"/>
    <w:rsid w:val="0052295B"/>
    <w:rsid w:val="00522BE0"/>
    <w:rsid w:val="00522C64"/>
    <w:rsid w:val="00522C8C"/>
    <w:rsid w:val="00523015"/>
    <w:rsid w:val="0052343A"/>
    <w:rsid w:val="0052365A"/>
    <w:rsid w:val="00523A22"/>
    <w:rsid w:val="00523E6D"/>
    <w:rsid w:val="00524557"/>
    <w:rsid w:val="0052465E"/>
    <w:rsid w:val="005247E7"/>
    <w:rsid w:val="00524A39"/>
    <w:rsid w:val="00524B36"/>
    <w:rsid w:val="005255E4"/>
    <w:rsid w:val="005255EE"/>
    <w:rsid w:val="0052571F"/>
    <w:rsid w:val="00525A16"/>
    <w:rsid w:val="0052621D"/>
    <w:rsid w:val="00526534"/>
    <w:rsid w:val="005266D3"/>
    <w:rsid w:val="00526D29"/>
    <w:rsid w:val="00526E90"/>
    <w:rsid w:val="0052702A"/>
    <w:rsid w:val="00527094"/>
    <w:rsid w:val="0052746E"/>
    <w:rsid w:val="00527704"/>
    <w:rsid w:val="00530107"/>
    <w:rsid w:val="00530310"/>
    <w:rsid w:val="00530EDF"/>
    <w:rsid w:val="0053103D"/>
    <w:rsid w:val="005317C8"/>
    <w:rsid w:val="00531AA1"/>
    <w:rsid w:val="00532239"/>
    <w:rsid w:val="00532503"/>
    <w:rsid w:val="005328F4"/>
    <w:rsid w:val="00532DEA"/>
    <w:rsid w:val="00532E8B"/>
    <w:rsid w:val="00533378"/>
    <w:rsid w:val="005338B1"/>
    <w:rsid w:val="00533B06"/>
    <w:rsid w:val="0053411B"/>
    <w:rsid w:val="005342E1"/>
    <w:rsid w:val="0053447F"/>
    <w:rsid w:val="00534BFA"/>
    <w:rsid w:val="00534E8A"/>
    <w:rsid w:val="00534EFD"/>
    <w:rsid w:val="00534F5E"/>
    <w:rsid w:val="005351BA"/>
    <w:rsid w:val="005352B8"/>
    <w:rsid w:val="00536732"/>
    <w:rsid w:val="00536776"/>
    <w:rsid w:val="00536827"/>
    <w:rsid w:val="005369BA"/>
    <w:rsid w:val="00536C60"/>
    <w:rsid w:val="00536E9E"/>
    <w:rsid w:val="00536F2E"/>
    <w:rsid w:val="00536F92"/>
    <w:rsid w:val="00537215"/>
    <w:rsid w:val="005374B3"/>
    <w:rsid w:val="00539CC0"/>
    <w:rsid w:val="005404D2"/>
    <w:rsid w:val="00540D44"/>
    <w:rsid w:val="00540E46"/>
    <w:rsid w:val="00541704"/>
    <w:rsid w:val="00541C7D"/>
    <w:rsid w:val="00541DCF"/>
    <w:rsid w:val="005423C5"/>
    <w:rsid w:val="00542640"/>
    <w:rsid w:val="00542932"/>
    <w:rsid w:val="00542CF1"/>
    <w:rsid w:val="00542D62"/>
    <w:rsid w:val="00542FEC"/>
    <w:rsid w:val="0054304E"/>
    <w:rsid w:val="0054308A"/>
    <w:rsid w:val="005435ED"/>
    <w:rsid w:val="00543663"/>
    <w:rsid w:val="005436A5"/>
    <w:rsid w:val="0054421F"/>
    <w:rsid w:val="005445A2"/>
    <w:rsid w:val="00544775"/>
    <w:rsid w:val="00544B34"/>
    <w:rsid w:val="00544BA5"/>
    <w:rsid w:val="00544C0C"/>
    <w:rsid w:val="005453D6"/>
    <w:rsid w:val="005453D9"/>
    <w:rsid w:val="00545551"/>
    <w:rsid w:val="005456C8"/>
    <w:rsid w:val="00545A69"/>
    <w:rsid w:val="00546213"/>
    <w:rsid w:val="005463DD"/>
    <w:rsid w:val="00546C42"/>
    <w:rsid w:val="0054723B"/>
    <w:rsid w:val="005475A1"/>
    <w:rsid w:val="005476C9"/>
    <w:rsid w:val="00547FE9"/>
    <w:rsid w:val="00550147"/>
    <w:rsid w:val="00550253"/>
    <w:rsid w:val="0055156E"/>
    <w:rsid w:val="00551A08"/>
    <w:rsid w:val="00551C5C"/>
    <w:rsid w:val="00552714"/>
    <w:rsid w:val="0055297D"/>
    <w:rsid w:val="00552AF3"/>
    <w:rsid w:val="00552EE9"/>
    <w:rsid w:val="0055311C"/>
    <w:rsid w:val="005537BF"/>
    <w:rsid w:val="0055439A"/>
    <w:rsid w:val="005544B6"/>
    <w:rsid w:val="00554D0F"/>
    <w:rsid w:val="00555551"/>
    <w:rsid w:val="00555765"/>
    <w:rsid w:val="00555A09"/>
    <w:rsid w:val="00556026"/>
    <w:rsid w:val="005560F7"/>
    <w:rsid w:val="0055615F"/>
    <w:rsid w:val="0055730B"/>
    <w:rsid w:val="0055734A"/>
    <w:rsid w:val="0055745B"/>
    <w:rsid w:val="00557A57"/>
    <w:rsid w:val="00560982"/>
    <w:rsid w:val="00560AFE"/>
    <w:rsid w:val="00560CD3"/>
    <w:rsid w:val="005612BC"/>
    <w:rsid w:val="00561314"/>
    <w:rsid w:val="005613DB"/>
    <w:rsid w:val="00561699"/>
    <w:rsid w:val="0056250A"/>
    <w:rsid w:val="005626D1"/>
    <w:rsid w:val="00562CD3"/>
    <w:rsid w:val="00562E20"/>
    <w:rsid w:val="005636B9"/>
    <w:rsid w:val="0056373D"/>
    <w:rsid w:val="00563AC7"/>
    <w:rsid w:val="00563E73"/>
    <w:rsid w:val="005640C4"/>
    <w:rsid w:val="00564150"/>
    <w:rsid w:val="0056437B"/>
    <w:rsid w:val="00564842"/>
    <w:rsid w:val="00564950"/>
    <w:rsid w:val="0056497A"/>
    <w:rsid w:val="00564E54"/>
    <w:rsid w:val="00564EEC"/>
    <w:rsid w:val="0056541B"/>
    <w:rsid w:val="00565B1E"/>
    <w:rsid w:val="00565C31"/>
    <w:rsid w:val="005661CC"/>
    <w:rsid w:val="00566A60"/>
    <w:rsid w:val="00566AD2"/>
    <w:rsid w:val="00566BD0"/>
    <w:rsid w:val="00566C11"/>
    <w:rsid w:val="005672D0"/>
    <w:rsid w:val="00567A45"/>
    <w:rsid w:val="0057028E"/>
    <w:rsid w:val="00570313"/>
    <w:rsid w:val="00570547"/>
    <w:rsid w:val="0057093E"/>
    <w:rsid w:val="00571331"/>
    <w:rsid w:val="00571759"/>
    <w:rsid w:val="00571A64"/>
    <w:rsid w:val="00571CAD"/>
    <w:rsid w:val="00571DA9"/>
    <w:rsid w:val="0057213A"/>
    <w:rsid w:val="005725B7"/>
    <w:rsid w:val="005728BF"/>
    <w:rsid w:val="005728F3"/>
    <w:rsid w:val="005728FF"/>
    <w:rsid w:val="0057329B"/>
    <w:rsid w:val="005736D1"/>
    <w:rsid w:val="005739D3"/>
    <w:rsid w:val="00573E65"/>
    <w:rsid w:val="00573EB1"/>
    <w:rsid w:val="00574803"/>
    <w:rsid w:val="0057497A"/>
    <w:rsid w:val="005749E8"/>
    <w:rsid w:val="00574B51"/>
    <w:rsid w:val="005754C4"/>
    <w:rsid w:val="0057578B"/>
    <w:rsid w:val="00575D5F"/>
    <w:rsid w:val="00575E8C"/>
    <w:rsid w:val="00575EC1"/>
    <w:rsid w:val="005763A2"/>
    <w:rsid w:val="00576831"/>
    <w:rsid w:val="00576860"/>
    <w:rsid w:val="00576EFA"/>
    <w:rsid w:val="0057702E"/>
    <w:rsid w:val="005773FE"/>
    <w:rsid w:val="005774DB"/>
    <w:rsid w:val="005776F4"/>
    <w:rsid w:val="005779C0"/>
    <w:rsid w:val="005807E8"/>
    <w:rsid w:val="00580C88"/>
    <w:rsid w:val="00580CBD"/>
    <w:rsid w:val="00580F22"/>
    <w:rsid w:val="00581308"/>
    <w:rsid w:val="0058176C"/>
    <w:rsid w:val="005818B5"/>
    <w:rsid w:val="005818C4"/>
    <w:rsid w:val="00581B08"/>
    <w:rsid w:val="00581EFE"/>
    <w:rsid w:val="00581F2D"/>
    <w:rsid w:val="00582C9B"/>
    <w:rsid w:val="00583CE1"/>
    <w:rsid w:val="00583D22"/>
    <w:rsid w:val="00583D67"/>
    <w:rsid w:val="00584085"/>
    <w:rsid w:val="005843BD"/>
    <w:rsid w:val="0058449C"/>
    <w:rsid w:val="005844BB"/>
    <w:rsid w:val="00584855"/>
    <w:rsid w:val="00584B7B"/>
    <w:rsid w:val="00584CD9"/>
    <w:rsid w:val="00585B4A"/>
    <w:rsid w:val="0058645C"/>
    <w:rsid w:val="00586565"/>
    <w:rsid w:val="0058661C"/>
    <w:rsid w:val="005866A5"/>
    <w:rsid w:val="00586BEF"/>
    <w:rsid w:val="00587011"/>
    <w:rsid w:val="00587138"/>
    <w:rsid w:val="00587632"/>
    <w:rsid w:val="00587690"/>
    <w:rsid w:val="005903EF"/>
    <w:rsid w:val="00590718"/>
    <w:rsid w:val="005907CA"/>
    <w:rsid w:val="00590876"/>
    <w:rsid w:val="00590898"/>
    <w:rsid w:val="00590CAC"/>
    <w:rsid w:val="005911AD"/>
    <w:rsid w:val="005919A3"/>
    <w:rsid w:val="00591BB6"/>
    <w:rsid w:val="00592335"/>
    <w:rsid w:val="00592514"/>
    <w:rsid w:val="00593BF9"/>
    <w:rsid w:val="00593D92"/>
    <w:rsid w:val="00593F07"/>
    <w:rsid w:val="005944D6"/>
    <w:rsid w:val="0059468A"/>
    <w:rsid w:val="00595042"/>
    <w:rsid w:val="00595187"/>
    <w:rsid w:val="0059680D"/>
    <w:rsid w:val="005969C1"/>
    <w:rsid w:val="00596AB4"/>
    <w:rsid w:val="00596BDF"/>
    <w:rsid w:val="00596D7B"/>
    <w:rsid w:val="0059709A"/>
    <w:rsid w:val="00597E1B"/>
    <w:rsid w:val="005A014D"/>
    <w:rsid w:val="005A034B"/>
    <w:rsid w:val="005A0441"/>
    <w:rsid w:val="005A0925"/>
    <w:rsid w:val="005A09E5"/>
    <w:rsid w:val="005A0B40"/>
    <w:rsid w:val="005A0F93"/>
    <w:rsid w:val="005A1329"/>
    <w:rsid w:val="005A13B3"/>
    <w:rsid w:val="005A198A"/>
    <w:rsid w:val="005A1DA9"/>
    <w:rsid w:val="005A2BC1"/>
    <w:rsid w:val="005A30F6"/>
    <w:rsid w:val="005A3265"/>
    <w:rsid w:val="005A35F9"/>
    <w:rsid w:val="005A3C73"/>
    <w:rsid w:val="005A3CE4"/>
    <w:rsid w:val="005A3FFE"/>
    <w:rsid w:val="005A40D9"/>
    <w:rsid w:val="005A4210"/>
    <w:rsid w:val="005A4852"/>
    <w:rsid w:val="005A4A04"/>
    <w:rsid w:val="005A4AE0"/>
    <w:rsid w:val="005A50B8"/>
    <w:rsid w:val="005A5228"/>
    <w:rsid w:val="005A5576"/>
    <w:rsid w:val="005A55C6"/>
    <w:rsid w:val="005A55D3"/>
    <w:rsid w:val="005A573C"/>
    <w:rsid w:val="005A5792"/>
    <w:rsid w:val="005A60C2"/>
    <w:rsid w:val="005A61C2"/>
    <w:rsid w:val="005A64A5"/>
    <w:rsid w:val="005A66BA"/>
    <w:rsid w:val="005A6AA5"/>
    <w:rsid w:val="005A6AC8"/>
    <w:rsid w:val="005A6C59"/>
    <w:rsid w:val="005A6EE8"/>
    <w:rsid w:val="005A7904"/>
    <w:rsid w:val="005A7BAA"/>
    <w:rsid w:val="005A9F01"/>
    <w:rsid w:val="005B0029"/>
    <w:rsid w:val="005B060F"/>
    <w:rsid w:val="005B0613"/>
    <w:rsid w:val="005B09F2"/>
    <w:rsid w:val="005B0AD0"/>
    <w:rsid w:val="005B101B"/>
    <w:rsid w:val="005B10D0"/>
    <w:rsid w:val="005B1C4F"/>
    <w:rsid w:val="005B21BA"/>
    <w:rsid w:val="005B2A06"/>
    <w:rsid w:val="005B2F15"/>
    <w:rsid w:val="005B346C"/>
    <w:rsid w:val="005B371C"/>
    <w:rsid w:val="005B374F"/>
    <w:rsid w:val="005B4123"/>
    <w:rsid w:val="005B41AD"/>
    <w:rsid w:val="005B42CD"/>
    <w:rsid w:val="005B564B"/>
    <w:rsid w:val="005B590A"/>
    <w:rsid w:val="005B5D05"/>
    <w:rsid w:val="005B6230"/>
    <w:rsid w:val="005B67FB"/>
    <w:rsid w:val="005B7569"/>
    <w:rsid w:val="005B7886"/>
    <w:rsid w:val="005B79A5"/>
    <w:rsid w:val="005B7D54"/>
    <w:rsid w:val="005B7D56"/>
    <w:rsid w:val="005B7EF1"/>
    <w:rsid w:val="005C008A"/>
    <w:rsid w:val="005C0829"/>
    <w:rsid w:val="005C117E"/>
    <w:rsid w:val="005C1C1E"/>
    <w:rsid w:val="005C21B6"/>
    <w:rsid w:val="005C2343"/>
    <w:rsid w:val="005C23D4"/>
    <w:rsid w:val="005C2998"/>
    <w:rsid w:val="005C2A9E"/>
    <w:rsid w:val="005C2C5F"/>
    <w:rsid w:val="005C3104"/>
    <w:rsid w:val="005C31F4"/>
    <w:rsid w:val="005C3607"/>
    <w:rsid w:val="005C4291"/>
    <w:rsid w:val="005C4A3A"/>
    <w:rsid w:val="005C51AD"/>
    <w:rsid w:val="005C52E8"/>
    <w:rsid w:val="005C5FC2"/>
    <w:rsid w:val="005C6221"/>
    <w:rsid w:val="005C655A"/>
    <w:rsid w:val="005C6837"/>
    <w:rsid w:val="005C6B14"/>
    <w:rsid w:val="005C6B42"/>
    <w:rsid w:val="005C6F72"/>
    <w:rsid w:val="005C7298"/>
    <w:rsid w:val="005C729C"/>
    <w:rsid w:val="005C7494"/>
    <w:rsid w:val="005C7C04"/>
    <w:rsid w:val="005C7E0A"/>
    <w:rsid w:val="005D0116"/>
    <w:rsid w:val="005D0345"/>
    <w:rsid w:val="005D061C"/>
    <w:rsid w:val="005D08AC"/>
    <w:rsid w:val="005D08E2"/>
    <w:rsid w:val="005D09C8"/>
    <w:rsid w:val="005D0B45"/>
    <w:rsid w:val="005D101C"/>
    <w:rsid w:val="005D151B"/>
    <w:rsid w:val="005D15B8"/>
    <w:rsid w:val="005D1733"/>
    <w:rsid w:val="005D1DA2"/>
    <w:rsid w:val="005D2275"/>
    <w:rsid w:val="005D27A3"/>
    <w:rsid w:val="005D28D8"/>
    <w:rsid w:val="005D2A71"/>
    <w:rsid w:val="005D3B22"/>
    <w:rsid w:val="005D3B42"/>
    <w:rsid w:val="005D424F"/>
    <w:rsid w:val="005D4B9C"/>
    <w:rsid w:val="005D4D16"/>
    <w:rsid w:val="005D4F76"/>
    <w:rsid w:val="005D5710"/>
    <w:rsid w:val="005D5DBB"/>
    <w:rsid w:val="005D5F1E"/>
    <w:rsid w:val="005D6022"/>
    <w:rsid w:val="005D6064"/>
    <w:rsid w:val="005D6A67"/>
    <w:rsid w:val="005D7033"/>
    <w:rsid w:val="005D7799"/>
    <w:rsid w:val="005D7B3F"/>
    <w:rsid w:val="005E02C1"/>
    <w:rsid w:val="005E0313"/>
    <w:rsid w:val="005E0317"/>
    <w:rsid w:val="005E0403"/>
    <w:rsid w:val="005E05EA"/>
    <w:rsid w:val="005E08CD"/>
    <w:rsid w:val="005E0A6E"/>
    <w:rsid w:val="005E0C7D"/>
    <w:rsid w:val="005E1223"/>
    <w:rsid w:val="005E147B"/>
    <w:rsid w:val="005E1BF9"/>
    <w:rsid w:val="005E1E9B"/>
    <w:rsid w:val="005E25B9"/>
    <w:rsid w:val="005E2B1E"/>
    <w:rsid w:val="005E2C2D"/>
    <w:rsid w:val="005E2EE3"/>
    <w:rsid w:val="005E3183"/>
    <w:rsid w:val="005E3427"/>
    <w:rsid w:val="005E34FB"/>
    <w:rsid w:val="005E39EF"/>
    <w:rsid w:val="005E3F72"/>
    <w:rsid w:val="005E47FB"/>
    <w:rsid w:val="005E4AEC"/>
    <w:rsid w:val="005E4E51"/>
    <w:rsid w:val="005E50E7"/>
    <w:rsid w:val="005E5372"/>
    <w:rsid w:val="005E53F8"/>
    <w:rsid w:val="005E5E42"/>
    <w:rsid w:val="005E645E"/>
    <w:rsid w:val="005E6558"/>
    <w:rsid w:val="005E669C"/>
    <w:rsid w:val="005E68C1"/>
    <w:rsid w:val="005E6C3C"/>
    <w:rsid w:val="005E70BF"/>
    <w:rsid w:val="005E75CC"/>
    <w:rsid w:val="005E78D4"/>
    <w:rsid w:val="005F02BB"/>
    <w:rsid w:val="005F0947"/>
    <w:rsid w:val="005F0CCA"/>
    <w:rsid w:val="005F0FD7"/>
    <w:rsid w:val="005F1B99"/>
    <w:rsid w:val="005F1D4C"/>
    <w:rsid w:val="005F261D"/>
    <w:rsid w:val="005F28A0"/>
    <w:rsid w:val="005F2B57"/>
    <w:rsid w:val="005F2DC8"/>
    <w:rsid w:val="005F31DE"/>
    <w:rsid w:val="005F3510"/>
    <w:rsid w:val="005F3C1C"/>
    <w:rsid w:val="005F4541"/>
    <w:rsid w:val="005F4702"/>
    <w:rsid w:val="005F48C9"/>
    <w:rsid w:val="005F4F68"/>
    <w:rsid w:val="005F5533"/>
    <w:rsid w:val="005F58E9"/>
    <w:rsid w:val="005F5AAF"/>
    <w:rsid w:val="005F6233"/>
    <w:rsid w:val="005F66A8"/>
    <w:rsid w:val="005F6820"/>
    <w:rsid w:val="005F6BDF"/>
    <w:rsid w:val="005F6FD7"/>
    <w:rsid w:val="005F7DE8"/>
    <w:rsid w:val="006001EC"/>
    <w:rsid w:val="0060070C"/>
    <w:rsid w:val="00600C6C"/>
    <w:rsid w:val="0060104B"/>
    <w:rsid w:val="006012B3"/>
    <w:rsid w:val="00601715"/>
    <w:rsid w:val="00601FDC"/>
    <w:rsid w:val="006020AE"/>
    <w:rsid w:val="00602495"/>
    <w:rsid w:val="0060264F"/>
    <w:rsid w:val="0060282E"/>
    <w:rsid w:val="006034B6"/>
    <w:rsid w:val="00603ABD"/>
    <w:rsid w:val="00603D2A"/>
    <w:rsid w:val="0060439A"/>
    <w:rsid w:val="00604629"/>
    <w:rsid w:val="00604C17"/>
    <w:rsid w:val="00605623"/>
    <w:rsid w:val="00605851"/>
    <w:rsid w:val="006059E8"/>
    <w:rsid w:val="00605B08"/>
    <w:rsid w:val="00605C63"/>
    <w:rsid w:val="006066E1"/>
    <w:rsid w:val="006067BF"/>
    <w:rsid w:val="00606870"/>
    <w:rsid w:val="00606C09"/>
    <w:rsid w:val="00606DC8"/>
    <w:rsid w:val="00607C65"/>
    <w:rsid w:val="00610113"/>
    <w:rsid w:val="00610ED3"/>
    <w:rsid w:val="0061103D"/>
    <w:rsid w:val="00611697"/>
    <w:rsid w:val="00611985"/>
    <w:rsid w:val="00611C8F"/>
    <w:rsid w:val="00611DA8"/>
    <w:rsid w:val="006122E8"/>
    <w:rsid w:val="006123DF"/>
    <w:rsid w:val="00612998"/>
    <w:rsid w:val="00612AEA"/>
    <w:rsid w:val="00613172"/>
    <w:rsid w:val="0061359C"/>
    <w:rsid w:val="00613674"/>
    <w:rsid w:val="006136A8"/>
    <w:rsid w:val="00613A0D"/>
    <w:rsid w:val="00613A2A"/>
    <w:rsid w:val="00613A46"/>
    <w:rsid w:val="00613B8A"/>
    <w:rsid w:val="00613B99"/>
    <w:rsid w:val="006140F7"/>
    <w:rsid w:val="00614263"/>
    <w:rsid w:val="0061483A"/>
    <w:rsid w:val="00614847"/>
    <w:rsid w:val="00614BB6"/>
    <w:rsid w:val="0061578B"/>
    <w:rsid w:val="00615D1C"/>
    <w:rsid w:val="00615E48"/>
    <w:rsid w:val="00616159"/>
    <w:rsid w:val="006162FE"/>
    <w:rsid w:val="006163A1"/>
    <w:rsid w:val="00616913"/>
    <w:rsid w:val="00617016"/>
    <w:rsid w:val="00617143"/>
    <w:rsid w:val="00617650"/>
    <w:rsid w:val="0061788B"/>
    <w:rsid w:val="00617C02"/>
    <w:rsid w:val="00617FD7"/>
    <w:rsid w:val="00620237"/>
    <w:rsid w:val="006207CE"/>
    <w:rsid w:val="006209C6"/>
    <w:rsid w:val="00620A51"/>
    <w:rsid w:val="00620C3B"/>
    <w:rsid w:val="00621F19"/>
    <w:rsid w:val="00622693"/>
    <w:rsid w:val="00622845"/>
    <w:rsid w:val="00622A9B"/>
    <w:rsid w:val="00622CAE"/>
    <w:rsid w:val="00622FE7"/>
    <w:rsid w:val="0062321B"/>
    <w:rsid w:val="00623418"/>
    <w:rsid w:val="00623ACA"/>
    <w:rsid w:val="00623F76"/>
    <w:rsid w:val="00624167"/>
    <w:rsid w:val="006241B6"/>
    <w:rsid w:val="00624AD8"/>
    <w:rsid w:val="00624C2F"/>
    <w:rsid w:val="0062539B"/>
    <w:rsid w:val="00625EAB"/>
    <w:rsid w:val="006261B4"/>
    <w:rsid w:val="00626299"/>
    <w:rsid w:val="006262AE"/>
    <w:rsid w:val="00626809"/>
    <w:rsid w:val="00626B7B"/>
    <w:rsid w:val="00626E9A"/>
    <w:rsid w:val="00626EB1"/>
    <w:rsid w:val="00627287"/>
    <w:rsid w:val="0062730D"/>
    <w:rsid w:val="006279F1"/>
    <w:rsid w:val="00627ABA"/>
    <w:rsid w:val="006302BF"/>
    <w:rsid w:val="0063068D"/>
    <w:rsid w:val="0063080C"/>
    <w:rsid w:val="00630BFD"/>
    <w:rsid w:val="00630F01"/>
    <w:rsid w:val="00631509"/>
    <w:rsid w:val="006316DA"/>
    <w:rsid w:val="00631C0A"/>
    <w:rsid w:val="00631DBA"/>
    <w:rsid w:val="0063216A"/>
    <w:rsid w:val="0063226A"/>
    <w:rsid w:val="006323E4"/>
    <w:rsid w:val="00632573"/>
    <w:rsid w:val="006325CB"/>
    <w:rsid w:val="00632667"/>
    <w:rsid w:val="00633176"/>
    <w:rsid w:val="00633314"/>
    <w:rsid w:val="0063390F"/>
    <w:rsid w:val="00633981"/>
    <w:rsid w:val="006339D8"/>
    <w:rsid w:val="00633C37"/>
    <w:rsid w:val="0063411D"/>
    <w:rsid w:val="0063457B"/>
    <w:rsid w:val="006345E6"/>
    <w:rsid w:val="0063465E"/>
    <w:rsid w:val="006349E3"/>
    <w:rsid w:val="00634AF4"/>
    <w:rsid w:val="00634B9A"/>
    <w:rsid w:val="006355EC"/>
    <w:rsid w:val="0063561B"/>
    <w:rsid w:val="00635E47"/>
    <w:rsid w:val="006366B0"/>
    <w:rsid w:val="00636858"/>
    <w:rsid w:val="00636A1F"/>
    <w:rsid w:val="00636A4A"/>
    <w:rsid w:val="00636C47"/>
    <w:rsid w:val="00636E57"/>
    <w:rsid w:val="00637F0B"/>
    <w:rsid w:val="006405C1"/>
    <w:rsid w:val="006407B8"/>
    <w:rsid w:val="00640C2A"/>
    <w:rsid w:val="00640C6A"/>
    <w:rsid w:val="00641061"/>
    <w:rsid w:val="0064162B"/>
    <w:rsid w:val="006416FE"/>
    <w:rsid w:val="0064172C"/>
    <w:rsid w:val="00641837"/>
    <w:rsid w:val="00641BCA"/>
    <w:rsid w:val="0064225A"/>
    <w:rsid w:val="00642A77"/>
    <w:rsid w:val="00642EF6"/>
    <w:rsid w:val="006431B2"/>
    <w:rsid w:val="0064335C"/>
    <w:rsid w:val="00643528"/>
    <w:rsid w:val="00644593"/>
    <w:rsid w:val="0064491B"/>
    <w:rsid w:val="00644C71"/>
    <w:rsid w:val="0064507D"/>
    <w:rsid w:val="0064559C"/>
    <w:rsid w:val="0064570F"/>
    <w:rsid w:val="006457EE"/>
    <w:rsid w:val="00645FB8"/>
    <w:rsid w:val="00646581"/>
    <w:rsid w:val="006468A9"/>
    <w:rsid w:val="006479A3"/>
    <w:rsid w:val="00647EFB"/>
    <w:rsid w:val="00647F6C"/>
    <w:rsid w:val="0064D2C1"/>
    <w:rsid w:val="0065004E"/>
    <w:rsid w:val="0065079E"/>
    <w:rsid w:val="006508A5"/>
    <w:rsid w:val="00650B5A"/>
    <w:rsid w:val="00650ED7"/>
    <w:rsid w:val="006515E6"/>
    <w:rsid w:val="00651859"/>
    <w:rsid w:val="00651917"/>
    <w:rsid w:val="00651FF4"/>
    <w:rsid w:val="006522DA"/>
    <w:rsid w:val="006523FD"/>
    <w:rsid w:val="00653227"/>
    <w:rsid w:val="006533E1"/>
    <w:rsid w:val="00653B05"/>
    <w:rsid w:val="00654170"/>
    <w:rsid w:val="0065444C"/>
    <w:rsid w:val="006544CC"/>
    <w:rsid w:val="0065471B"/>
    <w:rsid w:val="006551F5"/>
    <w:rsid w:val="006556FB"/>
    <w:rsid w:val="00655A45"/>
    <w:rsid w:val="00655C4E"/>
    <w:rsid w:val="00655E7E"/>
    <w:rsid w:val="00655ECB"/>
    <w:rsid w:val="00655F9A"/>
    <w:rsid w:val="00656013"/>
    <w:rsid w:val="0065671E"/>
    <w:rsid w:val="00656ACB"/>
    <w:rsid w:val="00656D44"/>
    <w:rsid w:val="0065730C"/>
    <w:rsid w:val="00657893"/>
    <w:rsid w:val="00657E84"/>
    <w:rsid w:val="00660167"/>
    <w:rsid w:val="0066048D"/>
    <w:rsid w:val="00660584"/>
    <w:rsid w:val="00660A25"/>
    <w:rsid w:val="00660C73"/>
    <w:rsid w:val="00660E1B"/>
    <w:rsid w:val="006613B8"/>
    <w:rsid w:val="00661400"/>
    <w:rsid w:val="0066142E"/>
    <w:rsid w:val="00661458"/>
    <w:rsid w:val="006616B6"/>
    <w:rsid w:val="00662447"/>
    <w:rsid w:val="006625B9"/>
    <w:rsid w:val="00662FDB"/>
    <w:rsid w:val="00663290"/>
    <w:rsid w:val="006632EA"/>
    <w:rsid w:val="00663753"/>
    <w:rsid w:val="0066409B"/>
    <w:rsid w:val="0066478C"/>
    <w:rsid w:val="006648AC"/>
    <w:rsid w:val="00664922"/>
    <w:rsid w:val="00664AF5"/>
    <w:rsid w:val="00664D79"/>
    <w:rsid w:val="00664F39"/>
    <w:rsid w:val="00665334"/>
    <w:rsid w:val="006653B5"/>
    <w:rsid w:val="006654AF"/>
    <w:rsid w:val="006656F1"/>
    <w:rsid w:val="0066572C"/>
    <w:rsid w:val="00665A28"/>
    <w:rsid w:val="006665D0"/>
    <w:rsid w:val="006667F3"/>
    <w:rsid w:val="00666873"/>
    <w:rsid w:val="00666B81"/>
    <w:rsid w:val="0066763C"/>
    <w:rsid w:val="00670633"/>
    <w:rsid w:val="00670D3B"/>
    <w:rsid w:val="00670D6E"/>
    <w:rsid w:val="00670DF3"/>
    <w:rsid w:val="006711CB"/>
    <w:rsid w:val="0067129E"/>
    <w:rsid w:val="006714C9"/>
    <w:rsid w:val="006718D3"/>
    <w:rsid w:val="006719D1"/>
    <w:rsid w:val="00671B39"/>
    <w:rsid w:val="00671D44"/>
    <w:rsid w:val="006722F5"/>
    <w:rsid w:val="006723BF"/>
    <w:rsid w:val="00672738"/>
    <w:rsid w:val="00672946"/>
    <w:rsid w:val="006732A1"/>
    <w:rsid w:val="00673782"/>
    <w:rsid w:val="00673A64"/>
    <w:rsid w:val="00673C23"/>
    <w:rsid w:val="00673D73"/>
    <w:rsid w:val="00674035"/>
    <w:rsid w:val="0067409E"/>
    <w:rsid w:val="00674A54"/>
    <w:rsid w:val="00674C26"/>
    <w:rsid w:val="006753AD"/>
    <w:rsid w:val="0067545C"/>
    <w:rsid w:val="00675938"/>
    <w:rsid w:val="00675B0A"/>
    <w:rsid w:val="00675F48"/>
    <w:rsid w:val="006760B4"/>
    <w:rsid w:val="00676357"/>
    <w:rsid w:val="00676F13"/>
    <w:rsid w:val="00677721"/>
    <w:rsid w:val="0067781D"/>
    <w:rsid w:val="00677861"/>
    <w:rsid w:val="00677E3C"/>
    <w:rsid w:val="0068037C"/>
    <w:rsid w:val="006807D0"/>
    <w:rsid w:val="006808BD"/>
    <w:rsid w:val="006808BF"/>
    <w:rsid w:val="00680B63"/>
    <w:rsid w:val="00680B80"/>
    <w:rsid w:val="00680B9C"/>
    <w:rsid w:val="00681AAC"/>
    <w:rsid w:val="00681EEC"/>
    <w:rsid w:val="00682650"/>
    <w:rsid w:val="006831A6"/>
    <w:rsid w:val="00683251"/>
    <w:rsid w:val="006832BC"/>
    <w:rsid w:val="006837C9"/>
    <w:rsid w:val="00683E23"/>
    <w:rsid w:val="00683F47"/>
    <w:rsid w:val="00684321"/>
    <w:rsid w:val="00684406"/>
    <w:rsid w:val="0068440A"/>
    <w:rsid w:val="00684492"/>
    <w:rsid w:val="006844A7"/>
    <w:rsid w:val="0068457D"/>
    <w:rsid w:val="00684763"/>
    <w:rsid w:val="00684B1B"/>
    <w:rsid w:val="006850AF"/>
    <w:rsid w:val="00685395"/>
    <w:rsid w:val="00685514"/>
    <w:rsid w:val="0068573C"/>
    <w:rsid w:val="00686353"/>
    <w:rsid w:val="00686519"/>
    <w:rsid w:val="00686E05"/>
    <w:rsid w:val="006872D1"/>
    <w:rsid w:val="00687910"/>
    <w:rsid w:val="00687EC5"/>
    <w:rsid w:val="0069055B"/>
    <w:rsid w:val="00690C4A"/>
    <w:rsid w:val="00690D91"/>
    <w:rsid w:val="00691141"/>
    <w:rsid w:val="0069129B"/>
    <w:rsid w:val="0069143C"/>
    <w:rsid w:val="00691B39"/>
    <w:rsid w:val="00691BDD"/>
    <w:rsid w:val="00691EC3"/>
    <w:rsid w:val="006922D0"/>
    <w:rsid w:val="00692751"/>
    <w:rsid w:val="006928AA"/>
    <w:rsid w:val="00692926"/>
    <w:rsid w:val="00692CDD"/>
    <w:rsid w:val="00692DA1"/>
    <w:rsid w:val="00693018"/>
    <w:rsid w:val="0069309E"/>
    <w:rsid w:val="006931E1"/>
    <w:rsid w:val="00693CE2"/>
    <w:rsid w:val="00694126"/>
    <w:rsid w:val="0069419F"/>
    <w:rsid w:val="0069460B"/>
    <w:rsid w:val="00694697"/>
    <w:rsid w:val="006947C5"/>
    <w:rsid w:val="00695304"/>
    <w:rsid w:val="00695B61"/>
    <w:rsid w:val="00695F8C"/>
    <w:rsid w:val="00696090"/>
    <w:rsid w:val="00697321"/>
    <w:rsid w:val="0069753A"/>
    <w:rsid w:val="00697A71"/>
    <w:rsid w:val="006A0888"/>
    <w:rsid w:val="006A0F68"/>
    <w:rsid w:val="006A1F6D"/>
    <w:rsid w:val="006A26F4"/>
    <w:rsid w:val="006A2B82"/>
    <w:rsid w:val="006A2FD2"/>
    <w:rsid w:val="006A3A7A"/>
    <w:rsid w:val="006A3ACB"/>
    <w:rsid w:val="006A3BC4"/>
    <w:rsid w:val="006A3C2F"/>
    <w:rsid w:val="006A3C39"/>
    <w:rsid w:val="006A4A0E"/>
    <w:rsid w:val="006A4E17"/>
    <w:rsid w:val="006A5080"/>
    <w:rsid w:val="006A50CE"/>
    <w:rsid w:val="006A5383"/>
    <w:rsid w:val="006A5B63"/>
    <w:rsid w:val="006A5BE4"/>
    <w:rsid w:val="006A5CD4"/>
    <w:rsid w:val="006A5F73"/>
    <w:rsid w:val="006A606A"/>
    <w:rsid w:val="006A607A"/>
    <w:rsid w:val="006A61FE"/>
    <w:rsid w:val="006A62D3"/>
    <w:rsid w:val="006A6A9D"/>
    <w:rsid w:val="006A74CD"/>
    <w:rsid w:val="006A780E"/>
    <w:rsid w:val="006A7C59"/>
    <w:rsid w:val="006B0240"/>
    <w:rsid w:val="006B06E7"/>
    <w:rsid w:val="006B075E"/>
    <w:rsid w:val="006B077C"/>
    <w:rsid w:val="006B0AE6"/>
    <w:rsid w:val="006B0D56"/>
    <w:rsid w:val="006B0E02"/>
    <w:rsid w:val="006B0E56"/>
    <w:rsid w:val="006B127A"/>
    <w:rsid w:val="006B13B5"/>
    <w:rsid w:val="006B141B"/>
    <w:rsid w:val="006B1D53"/>
    <w:rsid w:val="006B1D75"/>
    <w:rsid w:val="006B2253"/>
    <w:rsid w:val="006B241C"/>
    <w:rsid w:val="006B2521"/>
    <w:rsid w:val="006B264A"/>
    <w:rsid w:val="006B3353"/>
    <w:rsid w:val="006B36FD"/>
    <w:rsid w:val="006B3E1E"/>
    <w:rsid w:val="006B3FE3"/>
    <w:rsid w:val="006B4237"/>
    <w:rsid w:val="006B5B03"/>
    <w:rsid w:val="006B632B"/>
    <w:rsid w:val="006B6D8D"/>
    <w:rsid w:val="006B7417"/>
    <w:rsid w:val="006B748F"/>
    <w:rsid w:val="006B7584"/>
    <w:rsid w:val="006B77C0"/>
    <w:rsid w:val="006B7B53"/>
    <w:rsid w:val="006B7E61"/>
    <w:rsid w:val="006B7E87"/>
    <w:rsid w:val="006B7FE7"/>
    <w:rsid w:val="006C07B5"/>
    <w:rsid w:val="006C10EA"/>
    <w:rsid w:val="006C1516"/>
    <w:rsid w:val="006C1D51"/>
    <w:rsid w:val="006C1EA6"/>
    <w:rsid w:val="006C2061"/>
    <w:rsid w:val="006C2395"/>
    <w:rsid w:val="006C2422"/>
    <w:rsid w:val="006C284B"/>
    <w:rsid w:val="006C2871"/>
    <w:rsid w:val="006C29B5"/>
    <w:rsid w:val="006C2ED4"/>
    <w:rsid w:val="006C342F"/>
    <w:rsid w:val="006C37EB"/>
    <w:rsid w:val="006C3E2F"/>
    <w:rsid w:val="006C41F9"/>
    <w:rsid w:val="006C4675"/>
    <w:rsid w:val="006C4EF1"/>
    <w:rsid w:val="006C4F65"/>
    <w:rsid w:val="006C5138"/>
    <w:rsid w:val="006C55A7"/>
    <w:rsid w:val="006C58A1"/>
    <w:rsid w:val="006C5AC4"/>
    <w:rsid w:val="006C5D1D"/>
    <w:rsid w:val="006C658D"/>
    <w:rsid w:val="006C6AC9"/>
    <w:rsid w:val="006C6D0D"/>
    <w:rsid w:val="006C6EAC"/>
    <w:rsid w:val="006C70F7"/>
    <w:rsid w:val="006C722B"/>
    <w:rsid w:val="006C7387"/>
    <w:rsid w:val="006C7451"/>
    <w:rsid w:val="006C768A"/>
    <w:rsid w:val="006C79A9"/>
    <w:rsid w:val="006C7D5D"/>
    <w:rsid w:val="006C7FF3"/>
    <w:rsid w:val="006D0058"/>
    <w:rsid w:val="006D0B32"/>
    <w:rsid w:val="006D14AC"/>
    <w:rsid w:val="006D1DBB"/>
    <w:rsid w:val="006D1DC4"/>
    <w:rsid w:val="006D262C"/>
    <w:rsid w:val="006D27FB"/>
    <w:rsid w:val="006D2CC9"/>
    <w:rsid w:val="006D333B"/>
    <w:rsid w:val="006D38DA"/>
    <w:rsid w:val="006D3BF8"/>
    <w:rsid w:val="006D3C5A"/>
    <w:rsid w:val="006D3CA3"/>
    <w:rsid w:val="006D3F8A"/>
    <w:rsid w:val="006D4289"/>
    <w:rsid w:val="006D4A62"/>
    <w:rsid w:val="006D4C18"/>
    <w:rsid w:val="006D4EAE"/>
    <w:rsid w:val="006D4F5C"/>
    <w:rsid w:val="006D599A"/>
    <w:rsid w:val="006D59AB"/>
    <w:rsid w:val="006D5E7B"/>
    <w:rsid w:val="006D6303"/>
    <w:rsid w:val="006D694C"/>
    <w:rsid w:val="006D6E65"/>
    <w:rsid w:val="006D7806"/>
    <w:rsid w:val="006E03E4"/>
    <w:rsid w:val="006E09F9"/>
    <w:rsid w:val="006E0DF8"/>
    <w:rsid w:val="006E0F8F"/>
    <w:rsid w:val="006E112D"/>
    <w:rsid w:val="006E1236"/>
    <w:rsid w:val="006E13CB"/>
    <w:rsid w:val="006E14EF"/>
    <w:rsid w:val="006E1B99"/>
    <w:rsid w:val="006E22EB"/>
    <w:rsid w:val="006E26B4"/>
    <w:rsid w:val="006E2933"/>
    <w:rsid w:val="006E2A8F"/>
    <w:rsid w:val="006E2AA7"/>
    <w:rsid w:val="006E34F5"/>
    <w:rsid w:val="006E35AB"/>
    <w:rsid w:val="006E3730"/>
    <w:rsid w:val="006E38DF"/>
    <w:rsid w:val="006E3A40"/>
    <w:rsid w:val="006E3D80"/>
    <w:rsid w:val="006E3DA9"/>
    <w:rsid w:val="006E4666"/>
    <w:rsid w:val="006E4926"/>
    <w:rsid w:val="006E49C0"/>
    <w:rsid w:val="006E4F0F"/>
    <w:rsid w:val="006E50AA"/>
    <w:rsid w:val="006E53D3"/>
    <w:rsid w:val="006E5A86"/>
    <w:rsid w:val="006E5E33"/>
    <w:rsid w:val="006E6212"/>
    <w:rsid w:val="006E6D86"/>
    <w:rsid w:val="006E6DC2"/>
    <w:rsid w:val="006E729B"/>
    <w:rsid w:val="006E72BE"/>
    <w:rsid w:val="006E734D"/>
    <w:rsid w:val="006E7423"/>
    <w:rsid w:val="006E757C"/>
    <w:rsid w:val="006E7886"/>
    <w:rsid w:val="006E79D5"/>
    <w:rsid w:val="006E7B2C"/>
    <w:rsid w:val="006F0125"/>
    <w:rsid w:val="006F04FF"/>
    <w:rsid w:val="006F0939"/>
    <w:rsid w:val="006F0BDE"/>
    <w:rsid w:val="006F0D35"/>
    <w:rsid w:val="006F0EAA"/>
    <w:rsid w:val="006F10BF"/>
    <w:rsid w:val="006F1384"/>
    <w:rsid w:val="006F156D"/>
    <w:rsid w:val="006F1CF9"/>
    <w:rsid w:val="006F1DEF"/>
    <w:rsid w:val="006F2197"/>
    <w:rsid w:val="006F21EC"/>
    <w:rsid w:val="006F2BD6"/>
    <w:rsid w:val="006F3194"/>
    <w:rsid w:val="006F3305"/>
    <w:rsid w:val="006F3478"/>
    <w:rsid w:val="006F36B7"/>
    <w:rsid w:val="006F3F80"/>
    <w:rsid w:val="006F4214"/>
    <w:rsid w:val="006F44F2"/>
    <w:rsid w:val="006F5523"/>
    <w:rsid w:val="006F633B"/>
    <w:rsid w:val="006F65AB"/>
    <w:rsid w:val="006F6845"/>
    <w:rsid w:val="006F69A8"/>
    <w:rsid w:val="006F7148"/>
    <w:rsid w:val="006F73C1"/>
    <w:rsid w:val="006F7FFB"/>
    <w:rsid w:val="007008F0"/>
    <w:rsid w:val="00701F26"/>
    <w:rsid w:val="00702040"/>
    <w:rsid w:val="00702279"/>
    <w:rsid w:val="00702B3E"/>
    <w:rsid w:val="007033D4"/>
    <w:rsid w:val="007036E4"/>
    <w:rsid w:val="00703793"/>
    <w:rsid w:val="00703A1B"/>
    <w:rsid w:val="00703BA2"/>
    <w:rsid w:val="00703D1B"/>
    <w:rsid w:val="00703EAB"/>
    <w:rsid w:val="00704050"/>
    <w:rsid w:val="007045D6"/>
    <w:rsid w:val="007046D9"/>
    <w:rsid w:val="0070491A"/>
    <w:rsid w:val="00704A0A"/>
    <w:rsid w:val="00704CD1"/>
    <w:rsid w:val="00704F87"/>
    <w:rsid w:val="007050D1"/>
    <w:rsid w:val="00705103"/>
    <w:rsid w:val="0070532B"/>
    <w:rsid w:val="00705A78"/>
    <w:rsid w:val="00705D50"/>
    <w:rsid w:val="007060D7"/>
    <w:rsid w:val="00706B5C"/>
    <w:rsid w:val="00707257"/>
    <w:rsid w:val="00707603"/>
    <w:rsid w:val="00707B73"/>
    <w:rsid w:val="00707C67"/>
    <w:rsid w:val="00710080"/>
    <w:rsid w:val="00710686"/>
    <w:rsid w:val="00710F5C"/>
    <w:rsid w:val="00711040"/>
    <w:rsid w:val="00711529"/>
    <w:rsid w:val="00711898"/>
    <w:rsid w:val="00711AC9"/>
    <w:rsid w:val="0071218E"/>
    <w:rsid w:val="007121BD"/>
    <w:rsid w:val="007124A5"/>
    <w:rsid w:val="00712809"/>
    <w:rsid w:val="00712D25"/>
    <w:rsid w:val="00713BEE"/>
    <w:rsid w:val="00714329"/>
    <w:rsid w:val="007143D2"/>
    <w:rsid w:val="00714AA1"/>
    <w:rsid w:val="00714B0E"/>
    <w:rsid w:val="00714E6D"/>
    <w:rsid w:val="007151FA"/>
    <w:rsid w:val="0071563F"/>
    <w:rsid w:val="007156D4"/>
    <w:rsid w:val="00715C25"/>
    <w:rsid w:val="00715C75"/>
    <w:rsid w:val="00715EB7"/>
    <w:rsid w:val="00715ED6"/>
    <w:rsid w:val="00716216"/>
    <w:rsid w:val="00716431"/>
    <w:rsid w:val="00716942"/>
    <w:rsid w:val="00716CD2"/>
    <w:rsid w:val="007170E1"/>
    <w:rsid w:val="00717688"/>
    <w:rsid w:val="007178AE"/>
    <w:rsid w:val="00717C78"/>
    <w:rsid w:val="0072038D"/>
    <w:rsid w:val="007206E7"/>
    <w:rsid w:val="0072117A"/>
    <w:rsid w:val="00721C47"/>
    <w:rsid w:val="00722089"/>
    <w:rsid w:val="0072237B"/>
    <w:rsid w:val="0072265A"/>
    <w:rsid w:val="00722AFF"/>
    <w:rsid w:val="00722DCF"/>
    <w:rsid w:val="0072311F"/>
    <w:rsid w:val="00723688"/>
    <w:rsid w:val="00723B24"/>
    <w:rsid w:val="00723B6B"/>
    <w:rsid w:val="00724586"/>
    <w:rsid w:val="00724C94"/>
    <w:rsid w:val="00725200"/>
    <w:rsid w:val="0072540A"/>
    <w:rsid w:val="00725868"/>
    <w:rsid w:val="00725916"/>
    <w:rsid w:val="00725B35"/>
    <w:rsid w:val="00725FE0"/>
    <w:rsid w:val="0072601A"/>
    <w:rsid w:val="0072630B"/>
    <w:rsid w:val="007265E6"/>
    <w:rsid w:val="007266B8"/>
    <w:rsid w:val="00726809"/>
    <w:rsid w:val="00726B5F"/>
    <w:rsid w:val="00726E19"/>
    <w:rsid w:val="007302A5"/>
    <w:rsid w:val="007303B6"/>
    <w:rsid w:val="007303FD"/>
    <w:rsid w:val="0073057D"/>
    <w:rsid w:val="00730903"/>
    <w:rsid w:val="007314F4"/>
    <w:rsid w:val="007321D5"/>
    <w:rsid w:val="00732565"/>
    <w:rsid w:val="007325D2"/>
    <w:rsid w:val="00732CE8"/>
    <w:rsid w:val="00732CF0"/>
    <w:rsid w:val="00732FD2"/>
    <w:rsid w:val="00733C57"/>
    <w:rsid w:val="00734812"/>
    <w:rsid w:val="007350A3"/>
    <w:rsid w:val="007350F7"/>
    <w:rsid w:val="007351E0"/>
    <w:rsid w:val="0073559F"/>
    <w:rsid w:val="00735B43"/>
    <w:rsid w:val="0073680F"/>
    <w:rsid w:val="00736DE9"/>
    <w:rsid w:val="007374F9"/>
    <w:rsid w:val="007376FC"/>
    <w:rsid w:val="00737BBD"/>
    <w:rsid w:val="00740676"/>
    <w:rsid w:val="00740F94"/>
    <w:rsid w:val="00740FC1"/>
    <w:rsid w:val="007415BE"/>
    <w:rsid w:val="007416B6"/>
    <w:rsid w:val="00741749"/>
    <w:rsid w:val="00742DC9"/>
    <w:rsid w:val="00742EAB"/>
    <w:rsid w:val="0074317C"/>
    <w:rsid w:val="0074328D"/>
    <w:rsid w:val="00743540"/>
    <w:rsid w:val="0074379F"/>
    <w:rsid w:val="007438DB"/>
    <w:rsid w:val="00743FB3"/>
    <w:rsid w:val="00743FF3"/>
    <w:rsid w:val="007440C2"/>
    <w:rsid w:val="00744436"/>
    <w:rsid w:val="0074471B"/>
    <w:rsid w:val="00744876"/>
    <w:rsid w:val="00744AA0"/>
    <w:rsid w:val="00744D39"/>
    <w:rsid w:val="00744FDC"/>
    <w:rsid w:val="007451B0"/>
    <w:rsid w:val="007453EF"/>
    <w:rsid w:val="00745E9A"/>
    <w:rsid w:val="00745EC5"/>
    <w:rsid w:val="007461E8"/>
    <w:rsid w:val="00746441"/>
    <w:rsid w:val="0074677A"/>
    <w:rsid w:val="00746A3E"/>
    <w:rsid w:val="00746BC1"/>
    <w:rsid w:val="0074728E"/>
    <w:rsid w:val="00747B07"/>
    <w:rsid w:val="00747F1B"/>
    <w:rsid w:val="00747F1F"/>
    <w:rsid w:val="00750431"/>
    <w:rsid w:val="00750625"/>
    <w:rsid w:val="00750F84"/>
    <w:rsid w:val="007514E4"/>
    <w:rsid w:val="007515C5"/>
    <w:rsid w:val="00751FBA"/>
    <w:rsid w:val="0075203B"/>
    <w:rsid w:val="00752280"/>
    <w:rsid w:val="007522A1"/>
    <w:rsid w:val="007523B4"/>
    <w:rsid w:val="00752687"/>
    <w:rsid w:val="00752C54"/>
    <w:rsid w:val="00752CB8"/>
    <w:rsid w:val="00752F8F"/>
    <w:rsid w:val="0075304B"/>
    <w:rsid w:val="00753202"/>
    <w:rsid w:val="0075347C"/>
    <w:rsid w:val="00753729"/>
    <w:rsid w:val="00753D80"/>
    <w:rsid w:val="0075428D"/>
    <w:rsid w:val="00754316"/>
    <w:rsid w:val="00754647"/>
    <w:rsid w:val="0075546D"/>
    <w:rsid w:val="007554AA"/>
    <w:rsid w:val="007557B7"/>
    <w:rsid w:val="00755843"/>
    <w:rsid w:val="0075607F"/>
    <w:rsid w:val="007560B0"/>
    <w:rsid w:val="00756595"/>
    <w:rsid w:val="00756633"/>
    <w:rsid w:val="007566A0"/>
    <w:rsid w:val="00756AC6"/>
    <w:rsid w:val="0075724C"/>
    <w:rsid w:val="007572F2"/>
    <w:rsid w:val="007579A9"/>
    <w:rsid w:val="00757A65"/>
    <w:rsid w:val="00757A86"/>
    <w:rsid w:val="00760387"/>
    <w:rsid w:val="0076062F"/>
    <w:rsid w:val="007607E1"/>
    <w:rsid w:val="0076102D"/>
    <w:rsid w:val="00761038"/>
    <w:rsid w:val="007615C7"/>
    <w:rsid w:val="007627FE"/>
    <w:rsid w:val="007635C2"/>
    <w:rsid w:val="00763824"/>
    <w:rsid w:val="00763A37"/>
    <w:rsid w:val="0076482A"/>
    <w:rsid w:val="00764D3D"/>
    <w:rsid w:val="00765447"/>
    <w:rsid w:val="007654C7"/>
    <w:rsid w:val="00765541"/>
    <w:rsid w:val="007658F0"/>
    <w:rsid w:val="00765CC5"/>
    <w:rsid w:val="007660AD"/>
    <w:rsid w:val="00766F9B"/>
    <w:rsid w:val="00767352"/>
    <w:rsid w:val="007674B9"/>
    <w:rsid w:val="00767635"/>
    <w:rsid w:val="0076FD07"/>
    <w:rsid w:val="00770017"/>
    <w:rsid w:val="00770A1F"/>
    <w:rsid w:val="00770D7A"/>
    <w:rsid w:val="00770FA9"/>
    <w:rsid w:val="00771CBB"/>
    <w:rsid w:val="00771D39"/>
    <w:rsid w:val="007720AD"/>
    <w:rsid w:val="007722B0"/>
    <w:rsid w:val="00772384"/>
    <w:rsid w:val="00772D29"/>
    <w:rsid w:val="00772EC3"/>
    <w:rsid w:val="007736BD"/>
    <w:rsid w:val="00773BF4"/>
    <w:rsid w:val="007744C9"/>
    <w:rsid w:val="00774EBF"/>
    <w:rsid w:val="007755E2"/>
    <w:rsid w:val="00775A53"/>
    <w:rsid w:val="00775B2F"/>
    <w:rsid w:val="00775B47"/>
    <w:rsid w:val="00776C8A"/>
    <w:rsid w:val="00777230"/>
    <w:rsid w:val="007776D2"/>
    <w:rsid w:val="00777AEE"/>
    <w:rsid w:val="00777E37"/>
    <w:rsid w:val="00777FF0"/>
    <w:rsid w:val="00780262"/>
    <w:rsid w:val="007806C3"/>
    <w:rsid w:val="00780724"/>
    <w:rsid w:val="007808B7"/>
    <w:rsid w:val="007809AE"/>
    <w:rsid w:val="00780A7E"/>
    <w:rsid w:val="00780C4F"/>
    <w:rsid w:val="00780CCF"/>
    <w:rsid w:val="00780E4C"/>
    <w:rsid w:val="0078109A"/>
    <w:rsid w:val="0078145E"/>
    <w:rsid w:val="00781EF3"/>
    <w:rsid w:val="007820F9"/>
    <w:rsid w:val="00782B9F"/>
    <w:rsid w:val="00782BED"/>
    <w:rsid w:val="0078376A"/>
    <w:rsid w:val="0078396E"/>
    <w:rsid w:val="00783D73"/>
    <w:rsid w:val="00783DFB"/>
    <w:rsid w:val="0078432D"/>
    <w:rsid w:val="007847A3"/>
    <w:rsid w:val="00784997"/>
    <w:rsid w:val="007849E1"/>
    <w:rsid w:val="00784A49"/>
    <w:rsid w:val="00784E12"/>
    <w:rsid w:val="00785552"/>
    <w:rsid w:val="0078557E"/>
    <w:rsid w:val="007855BA"/>
    <w:rsid w:val="00785CE7"/>
    <w:rsid w:val="00785E37"/>
    <w:rsid w:val="00786047"/>
    <w:rsid w:val="00786191"/>
    <w:rsid w:val="00786247"/>
    <w:rsid w:val="007863FE"/>
    <w:rsid w:val="00786842"/>
    <w:rsid w:val="00786A9F"/>
    <w:rsid w:val="007872FF"/>
    <w:rsid w:val="00787455"/>
    <w:rsid w:val="0078760A"/>
    <w:rsid w:val="007877E6"/>
    <w:rsid w:val="00787C35"/>
    <w:rsid w:val="00787FFE"/>
    <w:rsid w:val="0079002A"/>
    <w:rsid w:val="007904AF"/>
    <w:rsid w:val="007906E8"/>
    <w:rsid w:val="00790B12"/>
    <w:rsid w:val="00791183"/>
    <w:rsid w:val="00791EDB"/>
    <w:rsid w:val="007923C1"/>
    <w:rsid w:val="007925DE"/>
    <w:rsid w:val="007926B2"/>
    <w:rsid w:val="00792881"/>
    <w:rsid w:val="00793487"/>
    <w:rsid w:val="00794187"/>
    <w:rsid w:val="0079434E"/>
    <w:rsid w:val="00794C58"/>
    <w:rsid w:val="007951CB"/>
    <w:rsid w:val="007956A5"/>
    <w:rsid w:val="00795BFF"/>
    <w:rsid w:val="00795C06"/>
    <w:rsid w:val="00796647"/>
    <w:rsid w:val="0079669B"/>
    <w:rsid w:val="007969C0"/>
    <w:rsid w:val="0079718D"/>
    <w:rsid w:val="0079765C"/>
    <w:rsid w:val="00797CE1"/>
    <w:rsid w:val="007A0A2B"/>
    <w:rsid w:val="007A0A76"/>
    <w:rsid w:val="007A0B67"/>
    <w:rsid w:val="007A0D8E"/>
    <w:rsid w:val="007A10C3"/>
    <w:rsid w:val="007A10EE"/>
    <w:rsid w:val="007A1A36"/>
    <w:rsid w:val="007A1D59"/>
    <w:rsid w:val="007A1D80"/>
    <w:rsid w:val="007A1E8D"/>
    <w:rsid w:val="007A1F33"/>
    <w:rsid w:val="007A20FD"/>
    <w:rsid w:val="007A2371"/>
    <w:rsid w:val="007A23C9"/>
    <w:rsid w:val="007A28A9"/>
    <w:rsid w:val="007A2CD1"/>
    <w:rsid w:val="007A3066"/>
    <w:rsid w:val="007A3A15"/>
    <w:rsid w:val="007A3ED1"/>
    <w:rsid w:val="007A4398"/>
    <w:rsid w:val="007A48E3"/>
    <w:rsid w:val="007A4E81"/>
    <w:rsid w:val="007A523A"/>
    <w:rsid w:val="007A5249"/>
    <w:rsid w:val="007A584C"/>
    <w:rsid w:val="007A58D6"/>
    <w:rsid w:val="007A5A23"/>
    <w:rsid w:val="007A690C"/>
    <w:rsid w:val="007A7045"/>
    <w:rsid w:val="007A70E9"/>
    <w:rsid w:val="007A74FC"/>
    <w:rsid w:val="007A7DFE"/>
    <w:rsid w:val="007A7DFF"/>
    <w:rsid w:val="007B03CA"/>
    <w:rsid w:val="007B06EE"/>
    <w:rsid w:val="007B1A5F"/>
    <w:rsid w:val="007B231F"/>
    <w:rsid w:val="007B2F4E"/>
    <w:rsid w:val="007B307E"/>
    <w:rsid w:val="007B3132"/>
    <w:rsid w:val="007B335F"/>
    <w:rsid w:val="007B34AD"/>
    <w:rsid w:val="007B3919"/>
    <w:rsid w:val="007B3C14"/>
    <w:rsid w:val="007B40BC"/>
    <w:rsid w:val="007B4540"/>
    <w:rsid w:val="007B51DD"/>
    <w:rsid w:val="007B5BCE"/>
    <w:rsid w:val="007B61C3"/>
    <w:rsid w:val="007B6695"/>
    <w:rsid w:val="007B6B27"/>
    <w:rsid w:val="007B6FFB"/>
    <w:rsid w:val="007B7139"/>
    <w:rsid w:val="007B78FE"/>
    <w:rsid w:val="007B79C3"/>
    <w:rsid w:val="007B7C69"/>
    <w:rsid w:val="007B7D28"/>
    <w:rsid w:val="007C00B6"/>
    <w:rsid w:val="007C01DC"/>
    <w:rsid w:val="007C0693"/>
    <w:rsid w:val="007C0EB4"/>
    <w:rsid w:val="007C0FC0"/>
    <w:rsid w:val="007C122A"/>
    <w:rsid w:val="007C14CE"/>
    <w:rsid w:val="007C14D4"/>
    <w:rsid w:val="007C1BD8"/>
    <w:rsid w:val="007C1D58"/>
    <w:rsid w:val="007C2EEC"/>
    <w:rsid w:val="007C2FF3"/>
    <w:rsid w:val="007C33CB"/>
    <w:rsid w:val="007C3400"/>
    <w:rsid w:val="007C3996"/>
    <w:rsid w:val="007C39C8"/>
    <w:rsid w:val="007C3EBC"/>
    <w:rsid w:val="007C447C"/>
    <w:rsid w:val="007C4E4D"/>
    <w:rsid w:val="007C4E80"/>
    <w:rsid w:val="007C4EFD"/>
    <w:rsid w:val="007C5038"/>
    <w:rsid w:val="007C55BF"/>
    <w:rsid w:val="007C5BB0"/>
    <w:rsid w:val="007C6CF6"/>
    <w:rsid w:val="007C6DA9"/>
    <w:rsid w:val="007C74B7"/>
    <w:rsid w:val="007D00AB"/>
    <w:rsid w:val="007D0C33"/>
    <w:rsid w:val="007D19EF"/>
    <w:rsid w:val="007D1BFA"/>
    <w:rsid w:val="007D1FBE"/>
    <w:rsid w:val="007D2391"/>
    <w:rsid w:val="007D243E"/>
    <w:rsid w:val="007D29CF"/>
    <w:rsid w:val="007D2E36"/>
    <w:rsid w:val="007D2E60"/>
    <w:rsid w:val="007D2F0D"/>
    <w:rsid w:val="007D3688"/>
    <w:rsid w:val="007D38B1"/>
    <w:rsid w:val="007D3A2D"/>
    <w:rsid w:val="007D4D8D"/>
    <w:rsid w:val="007D6BDC"/>
    <w:rsid w:val="007D75C1"/>
    <w:rsid w:val="007D75C8"/>
    <w:rsid w:val="007D7834"/>
    <w:rsid w:val="007D79BC"/>
    <w:rsid w:val="007D7DA4"/>
    <w:rsid w:val="007E00C4"/>
    <w:rsid w:val="007E01B5"/>
    <w:rsid w:val="007E0C09"/>
    <w:rsid w:val="007E0EBD"/>
    <w:rsid w:val="007E1185"/>
    <w:rsid w:val="007E123B"/>
    <w:rsid w:val="007E16CC"/>
    <w:rsid w:val="007E181C"/>
    <w:rsid w:val="007E1976"/>
    <w:rsid w:val="007E1CB0"/>
    <w:rsid w:val="007E1F69"/>
    <w:rsid w:val="007E2A9A"/>
    <w:rsid w:val="007E2F9E"/>
    <w:rsid w:val="007E2FCC"/>
    <w:rsid w:val="007E3D08"/>
    <w:rsid w:val="007E43E2"/>
    <w:rsid w:val="007E472D"/>
    <w:rsid w:val="007E4837"/>
    <w:rsid w:val="007E4A34"/>
    <w:rsid w:val="007E508C"/>
    <w:rsid w:val="007E5DB0"/>
    <w:rsid w:val="007E5EAC"/>
    <w:rsid w:val="007E64E0"/>
    <w:rsid w:val="007E6E80"/>
    <w:rsid w:val="007E6F86"/>
    <w:rsid w:val="007E7037"/>
    <w:rsid w:val="007E712E"/>
    <w:rsid w:val="007E7234"/>
    <w:rsid w:val="007E7669"/>
    <w:rsid w:val="007E768D"/>
    <w:rsid w:val="007E786D"/>
    <w:rsid w:val="007E7A92"/>
    <w:rsid w:val="007E7DA2"/>
    <w:rsid w:val="007E7F66"/>
    <w:rsid w:val="007F049E"/>
    <w:rsid w:val="007F05E3"/>
    <w:rsid w:val="007F0D30"/>
    <w:rsid w:val="007F129B"/>
    <w:rsid w:val="007F14D6"/>
    <w:rsid w:val="007F1595"/>
    <w:rsid w:val="007F1974"/>
    <w:rsid w:val="007F224C"/>
    <w:rsid w:val="007F2875"/>
    <w:rsid w:val="007F2C36"/>
    <w:rsid w:val="007F3037"/>
    <w:rsid w:val="007F33A9"/>
    <w:rsid w:val="007F38C0"/>
    <w:rsid w:val="007F3955"/>
    <w:rsid w:val="007F3A0A"/>
    <w:rsid w:val="007F3D19"/>
    <w:rsid w:val="007F40D3"/>
    <w:rsid w:val="007F427A"/>
    <w:rsid w:val="007F452B"/>
    <w:rsid w:val="007F46D7"/>
    <w:rsid w:val="007F48B7"/>
    <w:rsid w:val="007F5242"/>
    <w:rsid w:val="007F5AEB"/>
    <w:rsid w:val="007F5B77"/>
    <w:rsid w:val="007F5E3C"/>
    <w:rsid w:val="007F5F3E"/>
    <w:rsid w:val="007F6719"/>
    <w:rsid w:val="007F67E8"/>
    <w:rsid w:val="007F6D34"/>
    <w:rsid w:val="007F76A3"/>
    <w:rsid w:val="007F7EAD"/>
    <w:rsid w:val="007F7F78"/>
    <w:rsid w:val="008007F9"/>
    <w:rsid w:val="00802CE8"/>
    <w:rsid w:val="00802D20"/>
    <w:rsid w:val="00803180"/>
    <w:rsid w:val="00803519"/>
    <w:rsid w:val="00803566"/>
    <w:rsid w:val="0080364C"/>
    <w:rsid w:val="008038DD"/>
    <w:rsid w:val="00803CB9"/>
    <w:rsid w:val="00803D75"/>
    <w:rsid w:val="00804435"/>
    <w:rsid w:val="0080458E"/>
    <w:rsid w:val="008047E9"/>
    <w:rsid w:val="00804A7A"/>
    <w:rsid w:val="00804F69"/>
    <w:rsid w:val="0080525E"/>
    <w:rsid w:val="00805361"/>
    <w:rsid w:val="008056FB"/>
    <w:rsid w:val="00805819"/>
    <w:rsid w:val="00805BDE"/>
    <w:rsid w:val="00805DD4"/>
    <w:rsid w:val="0080640A"/>
    <w:rsid w:val="00806A7F"/>
    <w:rsid w:val="00806AA2"/>
    <w:rsid w:val="00806BF6"/>
    <w:rsid w:val="00806E37"/>
    <w:rsid w:val="00806FAD"/>
    <w:rsid w:val="008071EC"/>
    <w:rsid w:val="00807450"/>
    <w:rsid w:val="0081008E"/>
    <w:rsid w:val="00810376"/>
    <w:rsid w:val="008104B4"/>
    <w:rsid w:val="008105E1"/>
    <w:rsid w:val="00810773"/>
    <w:rsid w:val="0081092C"/>
    <w:rsid w:val="00810E51"/>
    <w:rsid w:val="00811483"/>
    <w:rsid w:val="0081160C"/>
    <w:rsid w:val="00811640"/>
    <w:rsid w:val="0081274C"/>
    <w:rsid w:val="00812760"/>
    <w:rsid w:val="00813494"/>
    <w:rsid w:val="008134CE"/>
    <w:rsid w:val="00813B71"/>
    <w:rsid w:val="008143CB"/>
    <w:rsid w:val="00814ACF"/>
    <w:rsid w:val="00814B68"/>
    <w:rsid w:val="008153B4"/>
    <w:rsid w:val="008154A2"/>
    <w:rsid w:val="00815697"/>
    <w:rsid w:val="0081588F"/>
    <w:rsid w:val="00815A96"/>
    <w:rsid w:val="00815C4A"/>
    <w:rsid w:val="00815CCA"/>
    <w:rsid w:val="00815DB2"/>
    <w:rsid w:val="00815DCA"/>
    <w:rsid w:val="00815E12"/>
    <w:rsid w:val="008163A8"/>
    <w:rsid w:val="00816743"/>
    <w:rsid w:val="00816E41"/>
    <w:rsid w:val="00816FE7"/>
    <w:rsid w:val="008174A7"/>
    <w:rsid w:val="008178DD"/>
    <w:rsid w:val="00817ADC"/>
    <w:rsid w:val="00817F79"/>
    <w:rsid w:val="008202A6"/>
    <w:rsid w:val="008209DB"/>
    <w:rsid w:val="00820CC6"/>
    <w:rsid w:val="008214B9"/>
    <w:rsid w:val="0082174D"/>
    <w:rsid w:val="00821D82"/>
    <w:rsid w:val="00822042"/>
    <w:rsid w:val="00822103"/>
    <w:rsid w:val="00823065"/>
    <w:rsid w:val="00823080"/>
    <w:rsid w:val="008232DB"/>
    <w:rsid w:val="0082351B"/>
    <w:rsid w:val="008236BF"/>
    <w:rsid w:val="00823E86"/>
    <w:rsid w:val="008240B5"/>
    <w:rsid w:val="00825A73"/>
    <w:rsid w:val="00825AF2"/>
    <w:rsid w:val="00825C54"/>
    <w:rsid w:val="00825F50"/>
    <w:rsid w:val="00826029"/>
    <w:rsid w:val="008266D3"/>
    <w:rsid w:val="00827408"/>
    <w:rsid w:val="0082743B"/>
    <w:rsid w:val="008306D8"/>
    <w:rsid w:val="00830A38"/>
    <w:rsid w:val="00830B8D"/>
    <w:rsid w:val="00830EA3"/>
    <w:rsid w:val="008310F6"/>
    <w:rsid w:val="0083138B"/>
    <w:rsid w:val="008313EC"/>
    <w:rsid w:val="008314BA"/>
    <w:rsid w:val="00831878"/>
    <w:rsid w:val="00831BF9"/>
    <w:rsid w:val="00831E6E"/>
    <w:rsid w:val="0083286C"/>
    <w:rsid w:val="00832FD7"/>
    <w:rsid w:val="008332C2"/>
    <w:rsid w:val="008332D6"/>
    <w:rsid w:val="008334C6"/>
    <w:rsid w:val="008339C3"/>
    <w:rsid w:val="008339D4"/>
    <w:rsid w:val="00833D80"/>
    <w:rsid w:val="00833EA6"/>
    <w:rsid w:val="00834635"/>
    <w:rsid w:val="0083518B"/>
    <w:rsid w:val="00835693"/>
    <w:rsid w:val="00835D93"/>
    <w:rsid w:val="00835DE3"/>
    <w:rsid w:val="00836E7D"/>
    <w:rsid w:val="008371B9"/>
    <w:rsid w:val="008379F7"/>
    <w:rsid w:val="00837D97"/>
    <w:rsid w:val="00837ED7"/>
    <w:rsid w:val="00840401"/>
    <w:rsid w:val="0084075C"/>
    <w:rsid w:val="0084092C"/>
    <w:rsid w:val="008409D8"/>
    <w:rsid w:val="00841266"/>
    <w:rsid w:val="008415B9"/>
    <w:rsid w:val="00841639"/>
    <w:rsid w:val="00841D6C"/>
    <w:rsid w:val="00841F25"/>
    <w:rsid w:val="0084222C"/>
    <w:rsid w:val="00842844"/>
    <w:rsid w:val="00842A26"/>
    <w:rsid w:val="00842AC1"/>
    <w:rsid w:val="00842D09"/>
    <w:rsid w:val="00842DC8"/>
    <w:rsid w:val="008432AA"/>
    <w:rsid w:val="008438C7"/>
    <w:rsid w:val="00844314"/>
    <w:rsid w:val="008445EE"/>
    <w:rsid w:val="008448D5"/>
    <w:rsid w:val="00844A3E"/>
    <w:rsid w:val="00844F47"/>
    <w:rsid w:val="008450F1"/>
    <w:rsid w:val="00845811"/>
    <w:rsid w:val="00845ADB"/>
    <w:rsid w:val="00845CB8"/>
    <w:rsid w:val="0084695F"/>
    <w:rsid w:val="00846FD0"/>
    <w:rsid w:val="0084707A"/>
    <w:rsid w:val="00847188"/>
    <w:rsid w:val="008471C4"/>
    <w:rsid w:val="00847856"/>
    <w:rsid w:val="008500ED"/>
    <w:rsid w:val="0085014D"/>
    <w:rsid w:val="00850936"/>
    <w:rsid w:val="008509B5"/>
    <w:rsid w:val="00850CF7"/>
    <w:rsid w:val="008511C0"/>
    <w:rsid w:val="00851207"/>
    <w:rsid w:val="0085133C"/>
    <w:rsid w:val="008513D3"/>
    <w:rsid w:val="0085222C"/>
    <w:rsid w:val="00852B20"/>
    <w:rsid w:val="0085300D"/>
    <w:rsid w:val="008530D4"/>
    <w:rsid w:val="0085334F"/>
    <w:rsid w:val="008533CA"/>
    <w:rsid w:val="00853BC6"/>
    <w:rsid w:val="00853F40"/>
    <w:rsid w:val="00854381"/>
    <w:rsid w:val="00854871"/>
    <w:rsid w:val="008548E1"/>
    <w:rsid w:val="00854E5F"/>
    <w:rsid w:val="00855104"/>
    <w:rsid w:val="00855C8D"/>
    <w:rsid w:val="00855D19"/>
    <w:rsid w:val="00856448"/>
    <w:rsid w:val="00856698"/>
    <w:rsid w:val="0085673B"/>
    <w:rsid w:val="008567A1"/>
    <w:rsid w:val="008568A9"/>
    <w:rsid w:val="0085695D"/>
    <w:rsid w:val="008571DF"/>
    <w:rsid w:val="00857222"/>
    <w:rsid w:val="00857440"/>
    <w:rsid w:val="008578FD"/>
    <w:rsid w:val="00857B08"/>
    <w:rsid w:val="00857E14"/>
    <w:rsid w:val="00857E49"/>
    <w:rsid w:val="0086005A"/>
    <w:rsid w:val="00860371"/>
    <w:rsid w:val="008605FD"/>
    <w:rsid w:val="00860F0C"/>
    <w:rsid w:val="00861AC8"/>
    <w:rsid w:val="008623FE"/>
    <w:rsid w:val="00862422"/>
    <w:rsid w:val="00862588"/>
    <w:rsid w:val="008625F6"/>
    <w:rsid w:val="0086276C"/>
    <w:rsid w:val="00863E1E"/>
    <w:rsid w:val="008640C7"/>
    <w:rsid w:val="00864B7C"/>
    <w:rsid w:val="00864E92"/>
    <w:rsid w:val="00865146"/>
    <w:rsid w:val="00865401"/>
    <w:rsid w:val="00865522"/>
    <w:rsid w:val="00865778"/>
    <w:rsid w:val="00865D81"/>
    <w:rsid w:val="00865DB1"/>
    <w:rsid w:val="00865E83"/>
    <w:rsid w:val="00865F8F"/>
    <w:rsid w:val="00866B2B"/>
    <w:rsid w:val="008670BB"/>
    <w:rsid w:val="008671AD"/>
    <w:rsid w:val="008674CF"/>
    <w:rsid w:val="00867872"/>
    <w:rsid w:val="0086797B"/>
    <w:rsid w:val="00867AED"/>
    <w:rsid w:val="00867C41"/>
    <w:rsid w:val="00867F71"/>
    <w:rsid w:val="00870256"/>
    <w:rsid w:val="00870668"/>
    <w:rsid w:val="008706C6"/>
    <w:rsid w:val="008709AF"/>
    <w:rsid w:val="00870FEB"/>
    <w:rsid w:val="008712B3"/>
    <w:rsid w:val="00871C56"/>
    <w:rsid w:val="00872036"/>
    <w:rsid w:val="00872AC5"/>
    <w:rsid w:val="00872BC4"/>
    <w:rsid w:val="00872E7D"/>
    <w:rsid w:val="008731F3"/>
    <w:rsid w:val="00873494"/>
    <w:rsid w:val="00873629"/>
    <w:rsid w:val="008737E8"/>
    <w:rsid w:val="00873ECD"/>
    <w:rsid w:val="008741EB"/>
    <w:rsid w:val="00874265"/>
    <w:rsid w:val="00874504"/>
    <w:rsid w:val="00874D1D"/>
    <w:rsid w:val="00875A69"/>
    <w:rsid w:val="00875E2C"/>
    <w:rsid w:val="008762B1"/>
    <w:rsid w:val="008763DD"/>
    <w:rsid w:val="00876E41"/>
    <w:rsid w:val="00877027"/>
    <w:rsid w:val="0087727B"/>
    <w:rsid w:val="008776AD"/>
    <w:rsid w:val="00880689"/>
    <w:rsid w:val="008806A4"/>
    <w:rsid w:val="00880CBD"/>
    <w:rsid w:val="00881A08"/>
    <w:rsid w:val="00881FEA"/>
    <w:rsid w:val="008822D3"/>
    <w:rsid w:val="00882571"/>
    <w:rsid w:val="0088281F"/>
    <w:rsid w:val="0088333F"/>
    <w:rsid w:val="008833C3"/>
    <w:rsid w:val="00883C6F"/>
    <w:rsid w:val="008841EA"/>
    <w:rsid w:val="008844AB"/>
    <w:rsid w:val="008845BA"/>
    <w:rsid w:val="00884A75"/>
    <w:rsid w:val="00884CC4"/>
    <w:rsid w:val="00884E87"/>
    <w:rsid w:val="008851CF"/>
    <w:rsid w:val="008859B9"/>
    <w:rsid w:val="00885C14"/>
    <w:rsid w:val="00885C29"/>
    <w:rsid w:val="008861F2"/>
    <w:rsid w:val="0088646A"/>
    <w:rsid w:val="008871B9"/>
    <w:rsid w:val="00887904"/>
    <w:rsid w:val="00887D12"/>
    <w:rsid w:val="00890191"/>
    <w:rsid w:val="00890987"/>
    <w:rsid w:val="00890EE1"/>
    <w:rsid w:val="00890F49"/>
    <w:rsid w:val="00890FD3"/>
    <w:rsid w:val="008910A8"/>
    <w:rsid w:val="0089171B"/>
    <w:rsid w:val="00891A44"/>
    <w:rsid w:val="00891AFB"/>
    <w:rsid w:val="00891B3B"/>
    <w:rsid w:val="00892881"/>
    <w:rsid w:val="00892AA4"/>
    <w:rsid w:val="00892CAA"/>
    <w:rsid w:val="008931E0"/>
    <w:rsid w:val="00893D37"/>
    <w:rsid w:val="00893F73"/>
    <w:rsid w:val="00893FC9"/>
    <w:rsid w:val="00894406"/>
    <w:rsid w:val="00894690"/>
    <w:rsid w:val="00894F2E"/>
    <w:rsid w:val="00895C4C"/>
    <w:rsid w:val="00895EEA"/>
    <w:rsid w:val="00896B02"/>
    <w:rsid w:val="00897450"/>
    <w:rsid w:val="00897688"/>
    <w:rsid w:val="00897C44"/>
    <w:rsid w:val="008A0445"/>
    <w:rsid w:val="008A0C42"/>
    <w:rsid w:val="008A0FB9"/>
    <w:rsid w:val="008A1460"/>
    <w:rsid w:val="008A15A5"/>
    <w:rsid w:val="008A16F2"/>
    <w:rsid w:val="008A182C"/>
    <w:rsid w:val="008A1D39"/>
    <w:rsid w:val="008A21CE"/>
    <w:rsid w:val="008A29C3"/>
    <w:rsid w:val="008A35BA"/>
    <w:rsid w:val="008A3BC6"/>
    <w:rsid w:val="008A3DDC"/>
    <w:rsid w:val="008A42B0"/>
    <w:rsid w:val="008A460E"/>
    <w:rsid w:val="008A488B"/>
    <w:rsid w:val="008A5014"/>
    <w:rsid w:val="008A509E"/>
    <w:rsid w:val="008A510A"/>
    <w:rsid w:val="008A5426"/>
    <w:rsid w:val="008A5694"/>
    <w:rsid w:val="008A60BB"/>
    <w:rsid w:val="008A64D1"/>
    <w:rsid w:val="008A6A00"/>
    <w:rsid w:val="008A6D71"/>
    <w:rsid w:val="008A6DF5"/>
    <w:rsid w:val="008A6F02"/>
    <w:rsid w:val="008A705F"/>
    <w:rsid w:val="008A765B"/>
    <w:rsid w:val="008A770C"/>
    <w:rsid w:val="008A77E3"/>
    <w:rsid w:val="008B0232"/>
    <w:rsid w:val="008B03DA"/>
    <w:rsid w:val="008B0583"/>
    <w:rsid w:val="008B0666"/>
    <w:rsid w:val="008B097E"/>
    <w:rsid w:val="008B0AAA"/>
    <w:rsid w:val="008B13C0"/>
    <w:rsid w:val="008B1635"/>
    <w:rsid w:val="008B1B47"/>
    <w:rsid w:val="008B1C3E"/>
    <w:rsid w:val="008B1D0D"/>
    <w:rsid w:val="008B1D79"/>
    <w:rsid w:val="008B208B"/>
    <w:rsid w:val="008B323F"/>
    <w:rsid w:val="008B4310"/>
    <w:rsid w:val="008B4917"/>
    <w:rsid w:val="008B5365"/>
    <w:rsid w:val="008B57FF"/>
    <w:rsid w:val="008B65A2"/>
    <w:rsid w:val="008B67CC"/>
    <w:rsid w:val="008B6894"/>
    <w:rsid w:val="008B6B92"/>
    <w:rsid w:val="008B6C26"/>
    <w:rsid w:val="008B78D5"/>
    <w:rsid w:val="008B7E48"/>
    <w:rsid w:val="008C0843"/>
    <w:rsid w:val="008C0941"/>
    <w:rsid w:val="008C09E5"/>
    <w:rsid w:val="008C0BAF"/>
    <w:rsid w:val="008C1054"/>
    <w:rsid w:val="008C1147"/>
    <w:rsid w:val="008C1350"/>
    <w:rsid w:val="008C15BC"/>
    <w:rsid w:val="008C1C69"/>
    <w:rsid w:val="008C1E11"/>
    <w:rsid w:val="008C1F13"/>
    <w:rsid w:val="008C2194"/>
    <w:rsid w:val="008C243D"/>
    <w:rsid w:val="008C29BB"/>
    <w:rsid w:val="008C2BEF"/>
    <w:rsid w:val="008C2EAF"/>
    <w:rsid w:val="008C2EC4"/>
    <w:rsid w:val="008C2F30"/>
    <w:rsid w:val="008C2FB8"/>
    <w:rsid w:val="008C3129"/>
    <w:rsid w:val="008C3233"/>
    <w:rsid w:val="008C3A37"/>
    <w:rsid w:val="008C3DE8"/>
    <w:rsid w:val="008C3EBD"/>
    <w:rsid w:val="008C403E"/>
    <w:rsid w:val="008C4B09"/>
    <w:rsid w:val="008C4E0F"/>
    <w:rsid w:val="008C4F82"/>
    <w:rsid w:val="008C50D1"/>
    <w:rsid w:val="008C52E5"/>
    <w:rsid w:val="008C5415"/>
    <w:rsid w:val="008C5EBC"/>
    <w:rsid w:val="008C6226"/>
    <w:rsid w:val="008C6634"/>
    <w:rsid w:val="008C6844"/>
    <w:rsid w:val="008C6CCC"/>
    <w:rsid w:val="008C6F09"/>
    <w:rsid w:val="008C76D9"/>
    <w:rsid w:val="008C7A23"/>
    <w:rsid w:val="008D0375"/>
    <w:rsid w:val="008D0AFB"/>
    <w:rsid w:val="008D0DFE"/>
    <w:rsid w:val="008D14E2"/>
    <w:rsid w:val="008D1850"/>
    <w:rsid w:val="008D1ADE"/>
    <w:rsid w:val="008D1D8D"/>
    <w:rsid w:val="008D22FE"/>
    <w:rsid w:val="008D2484"/>
    <w:rsid w:val="008D267D"/>
    <w:rsid w:val="008D2C25"/>
    <w:rsid w:val="008D2FD7"/>
    <w:rsid w:val="008D333A"/>
    <w:rsid w:val="008D3727"/>
    <w:rsid w:val="008D3C6F"/>
    <w:rsid w:val="008D4505"/>
    <w:rsid w:val="008D46FD"/>
    <w:rsid w:val="008D4E79"/>
    <w:rsid w:val="008D52BA"/>
    <w:rsid w:val="008D53C2"/>
    <w:rsid w:val="008D617B"/>
    <w:rsid w:val="008D621E"/>
    <w:rsid w:val="008D64F8"/>
    <w:rsid w:val="008D7924"/>
    <w:rsid w:val="008D7AE2"/>
    <w:rsid w:val="008D7DF9"/>
    <w:rsid w:val="008D7E87"/>
    <w:rsid w:val="008D7F11"/>
    <w:rsid w:val="008E012D"/>
    <w:rsid w:val="008E021F"/>
    <w:rsid w:val="008E0F68"/>
    <w:rsid w:val="008E17DA"/>
    <w:rsid w:val="008E1801"/>
    <w:rsid w:val="008E1F27"/>
    <w:rsid w:val="008E2D26"/>
    <w:rsid w:val="008E2DF6"/>
    <w:rsid w:val="008E2E77"/>
    <w:rsid w:val="008E3590"/>
    <w:rsid w:val="008E3ADE"/>
    <w:rsid w:val="008E3CC1"/>
    <w:rsid w:val="008E3CC5"/>
    <w:rsid w:val="008E3DA1"/>
    <w:rsid w:val="008E4103"/>
    <w:rsid w:val="008E44A4"/>
    <w:rsid w:val="008E450F"/>
    <w:rsid w:val="008E47B9"/>
    <w:rsid w:val="008E4A1D"/>
    <w:rsid w:val="008E4A4F"/>
    <w:rsid w:val="008E4DDF"/>
    <w:rsid w:val="008E5147"/>
    <w:rsid w:val="008E5C88"/>
    <w:rsid w:val="008E5EDC"/>
    <w:rsid w:val="008E5F41"/>
    <w:rsid w:val="008E6169"/>
    <w:rsid w:val="008E6BD7"/>
    <w:rsid w:val="008E6E3E"/>
    <w:rsid w:val="008E6E5B"/>
    <w:rsid w:val="008E6ECE"/>
    <w:rsid w:val="008E7C87"/>
    <w:rsid w:val="008E7EC0"/>
    <w:rsid w:val="008F00BB"/>
    <w:rsid w:val="008F02F5"/>
    <w:rsid w:val="008F06F5"/>
    <w:rsid w:val="008F0BCF"/>
    <w:rsid w:val="008F0E96"/>
    <w:rsid w:val="008F0F62"/>
    <w:rsid w:val="008F129B"/>
    <w:rsid w:val="008F1C93"/>
    <w:rsid w:val="008F253A"/>
    <w:rsid w:val="008F284D"/>
    <w:rsid w:val="008F2EF9"/>
    <w:rsid w:val="008F2FD2"/>
    <w:rsid w:val="008F33E5"/>
    <w:rsid w:val="008F385D"/>
    <w:rsid w:val="008F42AD"/>
    <w:rsid w:val="008F455F"/>
    <w:rsid w:val="008F471F"/>
    <w:rsid w:val="008F473B"/>
    <w:rsid w:val="008F51D2"/>
    <w:rsid w:val="008F53D9"/>
    <w:rsid w:val="008F5527"/>
    <w:rsid w:val="008F5ED9"/>
    <w:rsid w:val="008F6C35"/>
    <w:rsid w:val="008F6ED4"/>
    <w:rsid w:val="008F6EEE"/>
    <w:rsid w:val="008F7B69"/>
    <w:rsid w:val="0090006D"/>
    <w:rsid w:val="0090033D"/>
    <w:rsid w:val="00900460"/>
    <w:rsid w:val="009006EE"/>
    <w:rsid w:val="00900F13"/>
    <w:rsid w:val="0090159A"/>
    <w:rsid w:val="009018E3"/>
    <w:rsid w:val="00901FC7"/>
    <w:rsid w:val="00901FE8"/>
    <w:rsid w:val="00902043"/>
    <w:rsid w:val="009026D6"/>
    <w:rsid w:val="00902763"/>
    <w:rsid w:val="00902C52"/>
    <w:rsid w:val="00902D44"/>
    <w:rsid w:val="00903033"/>
    <w:rsid w:val="0090349C"/>
    <w:rsid w:val="009047EB"/>
    <w:rsid w:val="00904940"/>
    <w:rsid w:val="00904E75"/>
    <w:rsid w:val="0090560E"/>
    <w:rsid w:val="00905935"/>
    <w:rsid w:val="00905AE9"/>
    <w:rsid w:val="00906137"/>
    <w:rsid w:val="00906AB3"/>
    <w:rsid w:val="009070BC"/>
    <w:rsid w:val="00907309"/>
    <w:rsid w:val="009074FA"/>
    <w:rsid w:val="009077CE"/>
    <w:rsid w:val="00907CB3"/>
    <w:rsid w:val="00907DC5"/>
    <w:rsid w:val="00907DCB"/>
    <w:rsid w:val="00910063"/>
    <w:rsid w:val="00910075"/>
    <w:rsid w:val="009103C3"/>
    <w:rsid w:val="009109B0"/>
    <w:rsid w:val="00910B8B"/>
    <w:rsid w:val="00911CA6"/>
    <w:rsid w:val="009120F8"/>
    <w:rsid w:val="009123B6"/>
    <w:rsid w:val="00912951"/>
    <w:rsid w:val="00912BE3"/>
    <w:rsid w:val="0091304A"/>
    <w:rsid w:val="0091408C"/>
    <w:rsid w:val="009144ED"/>
    <w:rsid w:val="009150FD"/>
    <w:rsid w:val="00915466"/>
    <w:rsid w:val="0091595C"/>
    <w:rsid w:val="009159F7"/>
    <w:rsid w:val="00915A49"/>
    <w:rsid w:val="00915E5D"/>
    <w:rsid w:val="00915EFB"/>
    <w:rsid w:val="009161FA"/>
    <w:rsid w:val="0091669A"/>
    <w:rsid w:val="00916868"/>
    <w:rsid w:val="009168E1"/>
    <w:rsid w:val="00916A13"/>
    <w:rsid w:val="0091749A"/>
    <w:rsid w:val="00917A2D"/>
    <w:rsid w:val="00917C35"/>
    <w:rsid w:val="00917F8D"/>
    <w:rsid w:val="0092028A"/>
    <w:rsid w:val="00920295"/>
    <w:rsid w:val="00920357"/>
    <w:rsid w:val="00920494"/>
    <w:rsid w:val="00920513"/>
    <w:rsid w:val="009206B8"/>
    <w:rsid w:val="00920981"/>
    <w:rsid w:val="00920E1D"/>
    <w:rsid w:val="00920E5F"/>
    <w:rsid w:val="00920F9D"/>
    <w:rsid w:val="00921031"/>
    <w:rsid w:val="009217FB"/>
    <w:rsid w:val="00921BB6"/>
    <w:rsid w:val="00921F38"/>
    <w:rsid w:val="009228A1"/>
    <w:rsid w:val="009229AC"/>
    <w:rsid w:val="0092325D"/>
    <w:rsid w:val="00923625"/>
    <w:rsid w:val="00923ABC"/>
    <w:rsid w:val="00924614"/>
    <w:rsid w:val="00924717"/>
    <w:rsid w:val="00924C27"/>
    <w:rsid w:val="00924E46"/>
    <w:rsid w:val="00924FD9"/>
    <w:rsid w:val="0092524A"/>
    <w:rsid w:val="009252AF"/>
    <w:rsid w:val="009258BA"/>
    <w:rsid w:val="00925B62"/>
    <w:rsid w:val="00925D64"/>
    <w:rsid w:val="00926B0B"/>
    <w:rsid w:val="00926D9D"/>
    <w:rsid w:val="00927361"/>
    <w:rsid w:val="00927796"/>
    <w:rsid w:val="00927976"/>
    <w:rsid w:val="00927A03"/>
    <w:rsid w:val="00927C5D"/>
    <w:rsid w:val="00931555"/>
    <w:rsid w:val="00931721"/>
    <w:rsid w:val="009317DD"/>
    <w:rsid w:val="009318C9"/>
    <w:rsid w:val="00931E31"/>
    <w:rsid w:val="009320A0"/>
    <w:rsid w:val="00933518"/>
    <w:rsid w:val="0093393D"/>
    <w:rsid w:val="00933E30"/>
    <w:rsid w:val="00934198"/>
    <w:rsid w:val="00934691"/>
    <w:rsid w:val="00934C5F"/>
    <w:rsid w:val="00934EF4"/>
    <w:rsid w:val="00934F1C"/>
    <w:rsid w:val="00935033"/>
    <w:rsid w:val="00935356"/>
    <w:rsid w:val="0093541A"/>
    <w:rsid w:val="009357C7"/>
    <w:rsid w:val="00935978"/>
    <w:rsid w:val="00935B78"/>
    <w:rsid w:val="00936BBB"/>
    <w:rsid w:val="00936CBB"/>
    <w:rsid w:val="00937220"/>
    <w:rsid w:val="00937936"/>
    <w:rsid w:val="0094057A"/>
    <w:rsid w:val="00940F00"/>
    <w:rsid w:val="009415D9"/>
    <w:rsid w:val="00941683"/>
    <w:rsid w:val="00941F0A"/>
    <w:rsid w:val="009424A5"/>
    <w:rsid w:val="00942596"/>
    <w:rsid w:val="00942902"/>
    <w:rsid w:val="00942967"/>
    <w:rsid w:val="0094344E"/>
    <w:rsid w:val="00943978"/>
    <w:rsid w:val="0094416B"/>
    <w:rsid w:val="0094452A"/>
    <w:rsid w:val="00944551"/>
    <w:rsid w:val="00944C4E"/>
    <w:rsid w:val="009451E1"/>
    <w:rsid w:val="00945440"/>
    <w:rsid w:val="00945AC0"/>
    <w:rsid w:val="00945EF1"/>
    <w:rsid w:val="0094601F"/>
    <w:rsid w:val="00946374"/>
    <w:rsid w:val="009463F2"/>
    <w:rsid w:val="00946935"/>
    <w:rsid w:val="00946D31"/>
    <w:rsid w:val="0094715A"/>
    <w:rsid w:val="0094753A"/>
    <w:rsid w:val="009476E3"/>
    <w:rsid w:val="00947C9C"/>
    <w:rsid w:val="00947EEA"/>
    <w:rsid w:val="0095023A"/>
    <w:rsid w:val="0095034A"/>
    <w:rsid w:val="009503E9"/>
    <w:rsid w:val="009507EE"/>
    <w:rsid w:val="00950999"/>
    <w:rsid w:val="00950B36"/>
    <w:rsid w:val="00951048"/>
    <w:rsid w:val="0095162C"/>
    <w:rsid w:val="00951668"/>
    <w:rsid w:val="00951873"/>
    <w:rsid w:val="00951B02"/>
    <w:rsid w:val="00951EA2"/>
    <w:rsid w:val="00952186"/>
    <w:rsid w:val="009523E3"/>
    <w:rsid w:val="0095277E"/>
    <w:rsid w:val="009528F2"/>
    <w:rsid w:val="0095293D"/>
    <w:rsid w:val="00952DF8"/>
    <w:rsid w:val="00952E8F"/>
    <w:rsid w:val="009531A4"/>
    <w:rsid w:val="009532FE"/>
    <w:rsid w:val="0095368E"/>
    <w:rsid w:val="0095382A"/>
    <w:rsid w:val="00954324"/>
    <w:rsid w:val="009546C3"/>
    <w:rsid w:val="00954708"/>
    <w:rsid w:val="00954A0D"/>
    <w:rsid w:val="00954CEB"/>
    <w:rsid w:val="00954DA4"/>
    <w:rsid w:val="009560C8"/>
    <w:rsid w:val="0095625D"/>
    <w:rsid w:val="0095686E"/>
    <w:rsid w:val="00956DA6"/>
    <w:rsid w:val="00956FFF"/>
    <w:rsid w:val="00957B7B"/>
    <w:rsid w:val="00957F2B"/>
    <w:rsid w:val="009603A0"/>
    <w:rsid w:val="00960426"/>
    <w:rsid w:val="009610DF"/>
    <w:rsid w:val="009612F8"/>
    <w:rsid w:val="0096185B"/>
    <w:rsid w:val="00961946"/>
    <w:rsid w:val="00961C8F"/>
    <w:rsid w:val="00961D45"/>
    <w:rsid w:val="00961DD0"/>
    <w:rsid w:val="009622EA"/>
    <w:rsid w:val="009626CC"/>
    <w:rsid w:val="009628FA"/>
    <w:rsid w:val="00962DCC"/>
    <w:rsid w:val="00963821"/>
    <w:rsid w:val="00963D14"/>
    <w:rsid w:val="00963FC6"/>
    <w:rsid w:val="00964509"/>
    <w:rsid w:val="00964784"/>
    <w:rsid w:val="009649CD"/>
    <w:rsid w:val="00965DC4"/>
    <w:rsid w:val="0096625C"/>
    <w:rsid w:val="009666B3"/>
    <w:rsid w:val="00966B69"/>
    <w:rsid w:val="00966CE6"/>
    <w:rsid w:val="00966D7D"/>
    <w:rsid w:val="00966F32"/>
    <w:rsid w:val="009670C0"/>
    <w:rsid w:val="0096734C"/>
    <w:rsid w:val="00967713"/>
    <w:rsid w:val="00967AE5"/>
    <w:rsid w:val="00967E2A"/>
    <w:rsid w:val="009704FB"/>
    <w:rsid w:val="009711A7"/>
    <w:rsid w:val="009712DD"/>
    <w:rsid w:val="009712E3"/>
    <w:rsid w:val="00971459"/>
    <w:rsid w:val="009715E9"/>
    <w:rsid w:val="00971E3F"/>
    <w:rsid w:val="00971F28"/>
    <w:rsid w:val="00971FA4"/>
    <w:rsid w:val="00971FD1"/>
    <w:rsid w:val="00972387"/>
    <w:rsid w:val="00972763"/>
    <w:rsid w:val="00972CAC"/>
    <w:rsid w:val="00972D30"/>
    <w:rsid w:val="00972EE0"/>
    <w:rsid w:val="00973646"/>
    <w:rsid w:val="009736A6"/>
    <w:rsid w:val="009738DA"/>
    <w:rsid w:val="009745BB"/>
    <w:rsid w:val="009745F5"/>
    <w:rsid w:val="00974745"/>
    <w:rsid w:val="00974E33"/>
    <w:rsid w:val="00974FEE"/>
    <w:rsid w:val="009750D1"/>
    <w:rsid w:val="00975202"/>
    <w:rsid w:val="0097565A"/>
    <w:rsid w:val="00975821"/>
    <w:rsid w:val="00975B11"/>
    <w:rsid w:val="0097670C"/>
    <w:rsid w:val="00976A5A"/>
    <w:rsid w:val="00976B15"/>
    <w:rsid w:val="00976DCC"/>
    <w:rsid w:val="00976EA8"/>
    <w:rsid w:val="00976FEF"/>
    <w:rsid w:val="0097709B"/>
    <w:rsid w:val="009775E2"/>
    <w:rsid w:val="009776E7"/>
    <w:rsid w:val="00977C41"/>
    <w:rsid w:val="00977E0C"/>
    <w:rsid w:val="0098008B"/>
    <w:rsid w:val="00980328"/>
    <w:rsid w:val="009805DF"/>
    <w:rsid w:val="009809B0"/>
    <w:rsid w:val="00980B22"/>
    <w:rsid w:val="00980DE0"/>
    <w:rsid w:val="0098141D"/>
    <w:rsid w:val="00981F8E"/>
    <w:rsid w:val="0098225E"/>
    <w:rsid w:val="0098349C"/>
    <w:rsid w:val="009834F0"/>
    <w:rsid w:val="009839EE"/>
    <w:rsid w:val="00983B46"/>
    <w:rsid w:val="0098456C"/>
    <w:rsid w:val="00984BB1"/>
    <w:rsid w:val="00984E90"/>
    <w:rsid w:val="009852AC"/>
    <w:rsid w:val="009856BB"/>
    <w:rsid w:val="00985A88"/>
    <w:rsid w:val="00985BC7"/>
    <w:rsid w:val="00985CD8"/>
    <w:rsid w:val="00985FC3"/>
    <w:rsid w:val="00986220"/>
    <w:rsid w:val="00986D25"/>
    <w:rsid w:val="0098733C"/>
    <w:rsid w:val="009874E8"/>
    <w:rsid w:val="00987BF2"/>
    <w:rsid w:val="00987CC2"/>
    <w:rsid w:val="00987EF4"/>
    <w:rsid w:val="00990345"/>
    <w:rsid w:val="009904A6"/>
    <w:rsid w:val="00990BA0"/>
    <w:rsid w:val="00990F93"/>
    <w:rsid w:val="0099143B"/>
    <w:rsid w:val="00991A0D"/>
    <w:rsid w:val="0099214A"/>
    <w:rsid w:val="00992219"/>
    <w:rsid w:val="00992B27"/>
    <w:rsid w:val="00992F75"/>
    <w:rsid w:val="00992FC1"/>
    <w:rsid w:val="0099356A"/>
    <w:rsid w:val="009935D6"/>
    <w:rsid w:val="00993BC1"/>
    <w:rsid w:val="0099426B"/>
    <w:rsid w:val="0099448C"/>
    <w:rsid w:val="0099463F"/>
    <w:rsid w:val="009955BD"/>
    <w:rsid w:val="00995A46"/>
    <w:rsid w:val="00995B60"/>
    <w:rsid w:val="00995C94"/>
    <w:rsid w:val="00995FAB"/>
    <w:rsid w:val="009967FF"/>
    <w:rsid w:val="00996999"/>
    <w:rsid w:val="009973D6"/>
    <w:rsid w:val="009976A7"/>
    <w:rsid w:val="009976D4"/>
    <w:rsid w:val="00997946"/>
    <w:rsid w:val="00997AE0"/>
    <w:rsid w:val="00997F48"/>
    <w:rsid w:val="009A003F"/>
    <w:rsid w:val="009A0078"/>
    <w:rsid w:val="009A02A2"/>
    <w:rsid w:val="009A0EDD"/>
    <w:rsid w:val="009A0FA8"/>
    <w:rsid w:val="009A15F5"/>
    <w:rsid w:val="009A2705"/>
    <w:rsid w:val="009A274A"/>
    <w:rsid w:val="009A348C"/>
    <w:rsid w:val="009A34B2"/>
    <w:rsid w:val="009A351B"/>
    <w:rsid w:val="009A36F5"/>
    <w:rsid w:val="009A3707"/>
    <w:rsid w:val="009A3FD1"/>
    <w:rsid w:val="009A4182"/>
    <w:rsid w:val="009A4B5C"/>
    <w:rsid w:val="009A4DAA"/>
    <w:rsid w:val="009A4F09"/>
    <w:rsid w:val="009A518E"/>
    <w:rsid w:val="009A5F03"/>
    <w:rsid w:val="009A5F43"/>
    <w:rsid w:val="009A6040"/>
    <w:rsid w:val="009A61D9"/>
    <w:rsid w:val="009A63EC"/>
    <w:rsid w:val="009A6583"/>
    <w:rsid w:val="009A6F1E"/>
    <w:rsid w:val="009A6F93"/>
    <w:rsid w:val="009A71C7"/>
    <w:rsid w:val="009A7738"/>
    <w:rsid w:val="009A779F"/>
    <w:rsid w:val="009A79E9"/>
    <w:rsid w:val="009B001D"/>
    <w:rsid w:val="009B07F9"/>
    <w:rsid w:val="009B0E7F"/>
    <w:rsid w:val="009B1321"/>
    <w:rsid w:val="009B1C7E"/>
    <w:rsid w:val="009B1F35"/>
    <w:rsid w:val="009B2E10"/>
    <w:rsid w:val="009B3C33"/>
    <w:rsid w:val="009B3DCA"/>
    <w:rsid w:val="009B3FC6"/>
    <w:rsid w:val="009B4143"/>
    <w:rsid w:val="009B435B"/>
    <w:rsid w:val="009B43A4"/>
    <w:rsid w:val="009B5281"/>
    <w:rsid w:val="009B576C"/>
    <w:rsid w:val="009B5B56"/>
    <w:rsid w:val="009B5CAA"/>
    <w:rsid w:val="009B66C0"/>
    <w:rsid w:val="009B6873"/>
    <w:rsid w:val="009B6BF1"/>
    <w:rsid w:val="009B6E95"/>
    <w:rsid w:val="009B709F"/>
    <w:rsid w:val="009B7329"/>
    <w:rsid w:val="009B76FD"/>
    <w:rsid w:val="009B7E40"/>
    <w:rsid w:val="009C01AD"/>
    <w:rsid w:val="009C03F2"/>
    <w:rsid w:val="009C0C40"/>
    <w:rsid w:val="009C0C6D"/>
    <w:rsid w:val="009C113D"/>
    <w:rsid w:val="009C1223"/>
    <w:rsid w:val="009C1591"/>
    <w:rsid w:val="009C1D72"/>
    <w:rsid w:val="009C206B"/>
    <w:rsid w:val="009C2731"/>
    <w:rsid w:val="009C284C"/>
    <w:rsid w:val="009C2D01"/>
    <w:rsid w:val="009C3028"/>
    <w:rsid w:val="009C3AB2"/>
    <w:rsid w:val="009C3B9A"/>
    <w:rsid w:val="009C3CD9"/>
    <w:rsid w:val="009C4058"/>
    <w:rsid w:val="009C470B"/>
    <w:rsid w:val="009C50AB"/>
    <w:rsid w:val="009C5313"/>
    <w:rsid w:val="009C60A3"/>
    <w:rsid w:val="009C614D"/>
    <w:rsid w:val="009C63BE"/>
    <w:rsid w:val="009C679A"/>
    <w:rsid w:val="009C6934"/>
    <w:rsid w:val="009C69EA"/>
    <w:rsid w:val="009C6C23"/>
    <w:rsid w:val="009C6F5A"/>
    <w:rsid w:val="009C7433"/>
    <w:rsid w:val="009C791A"/>
    <w:rsid w:val="009C7A1B"/>
    <w:rsid w:val="009C7CA8"/>
    <w:rsid w:val="009D02C4"/>
    <w:rsid w:val="009D074C"/>
    <w:rsid w:val="009D0B78"/>
    <w:rsid w:val="009D0B7C"/>
    <w:rsid w:val="009D0B8F"/>
    <w:rsid w:val="009D0CB3"/>
    <w:rsid w:val="009D0D37"/>
    <w:rsid w:val="009D1007"/>
    <w:rsid w:val="009D12D4"/>
    <w:rsid w:val="009D165D"/>
    <w:rsid w:val="009D174F"/>
    <w:rsid w:val="009D189B"/>
    <w:rsid w:val="009D21BE"/>
    <w:rsid w:val="009D250B"/>
    <w:rsid w:val="009D25AA"/>
    <w:rsid w:val="009D262E"/>
    <w:rsid w:val="009D26F6"/>
    <w:rsid w:val="009D2A48"/>
    <w:rsid w:val="009D2ABD"/>
    <w:rsid w:val="009D2FBC"/>
    <w:rsid w:val="009D3D0E"/>
    <w:rsid w:val="009D3FFA"/>
    <w:rsid w:val="009D4116"/>
    <w:rsid w:val="009D41AF"/>
    <w:rsid w:val="009D48B2"/>
    <w:rsid w:val="009D49B0"/>
    <w:rsid w:val="009D4B1F"/>
    <w:rsid w:val="009D4F16"/>
    <w:rsid w:val="009D56A6"/>
    <w:rsid w:val="009D5AA0"/>
    <w:rsid w:val="009D5DE0"/>
    <w:rsid w:val="009D7179"/>
    <w:rsid w:val="009D75D8"/>
    <w:rsid w:val="009D7CBF"/>
    <w:rsid w:val="009E0036"/>
    <w:rsid w:val="009E0286"/>
    <w:rsid w:val="009E0465"/>
    <w:rsid w:val="009E1314"/>
    <w:rsid w:val="009E134D"/>
    <w:rsid w:val="009E16C3"/>
    <w:rsid w:val="009E16E9"/>
    <w:rsid w:val="009E182D"/>
    <w:rsid w:val="009E1870"/>
    <w:rsid w:val="009E1A6E"/>
    <w:rsid w:val="009E267F"/>
    <w:rsid w:val="009E2E01"/>
    <w:rsid w:val="009E2E79"/>
    <w:rsid w:val="009E309A"/>
    <w:rsid w:val="009E314B"/>
    <w:rsid w:val="009E323A"/>
    <w:rsid w:val="009E349D"/>
    <w:rsid w:val="009E39C2"/>
    <w:rsid w:val="009E3FAF"/>
    <w:rsid w:val="009E486F"/>
    <w:rsid w:val="009E4D16"/>
    <w:rsid w:val="009E503D"/>
    <w:rsid w:val="009E52F7"/>
    <w:rsid w:val="009E55F5"/>
    <w:rsid w:val="009E6634"/>
    <w:rsid w:val="009E6BBB"/>
    <w:rsid w:val="009E6DE1"/>
    <w:rsid w:val="009E6F6F"/>
    <w:rsid w:val="009E72D6"/>
    <w:rsid w:val="009F0011"/>
    <w:rsid w:val="009F01AB"/>
    <w:rsid w:val="009F05A3"/>
    <w:rsid w:val="009F066E"/>
    <w:rsid w:val="009F0AB7"/>
    <w:rsid w:val="009F0B1F"/>
    <w:rsid w:val="009F0C0B"/>
    <w:rsid w:val="009F125F"/>
    <w:rsid w:val="009F138B"/>
    <w:rsid w:val="009F143B"/>
    <w:rsid w:val="009F19E9"/>
    <w:rsid w:val="009F1B8B"/>
    <w:rsid w:val="009F1BBC"/>
    <w:rsid w:val="009F20FF"/>
    <w:rsid w:val="009F216D"/>
    <w:rsid w:val="009F2A2C"/>
    <w:rsid w:val="009F3142"/>
    <w:rsid w:val="009F3285"/>
    <w:rsid w:val="009F32A9"/>
    <w:rsid w:val="009F345B"/>
    <w:rsid w:val="009F3DBF"/>
    <w:rsid w:val="009F409D"/>
    <w:rsid w:val="009F414F"/>
    <w:rsid w:val="009F4293"/>
    <w:rsid w:val="009F43C2"/>
    <w:rsid w:val="009F5131"/>
    <w:rsid w:val="009F5241"/>
    <w:rsid w:val="009F54F6"/>
    <w:rsid w:val="009F56E1"/>
    <w:rsid w:val="009F57C1"/>
    <w:rsid w:val="009F5BE3"/>
    <w:rsid w:val="009F5E6D"/>
    <w:rsid w:val="009F608C"/>
    <w:rsid w:val="009F65A4"/>
    <w:rsid w:val="009F6609"/>
    <w:rsid w:val="009F688D"/>
    <w:rsid w:val="009F6AEC"/>
    <w:rsid w:val="009F6C18"/>
    <w:rsid w:val="009F6E3C"/>
    <w:rsid w:val="009F6F38"/>
    <w:rsid w:val="009F739D"/>
    <w:rsid w:val="009F751A"/>
    <w:rsid w:val="009F7B11"/>
    <w:rsid w:val="00A001B9"/>
    <w:rsid w:val="00A002D3"/>
    <w:rsid w:val="00A00BE9"/>
    <w:rsid w:val="00A0105D"/>
    <w:rsid w:val="00A011AF"/>
    <w:rsid w:val="00A01443"/>
    <w:rsid w:val="00A01ABC"/>
    <w:rsid w:val="00A01BC1"/>
    <w:rsid w:val="00A01C22"/>
    <w:rsid w:val="00A0204B"/>
    <w:rsid w:val="00A02369"/>
    <w:rsid w:val="00A025DD"/>
    <w:rsid w:val="00A02C5E"/>
    <w:rsid w:val="00A032A7"/>
    <w:rsid w:val="00A037F5"/>
    <w:rsid w:val="00A039E8"/>
    <w:rsid w:val="00A04145"/>
    <w:rsid w:val="00A04A10"/>
    <w:rsid w:val="00A04E6C"/>
    <w:rsid w:val="00A05322"/>
    <w:rsid w:val="00A05332"/>
    <w:rsid w:val="00A053D0"/>
    <w:rsid w:val="00A057BC"/>
    <w:rsid w:val="00A06315"/>
    <w:rsid w:val="00A06CEF"/>
    <w:rsid w:val="00A073AE"/>
    <w:rsid w:val="00A0764B"/>
    <w:rsid w:val="00A07CEE"/>
    <w:rsid w:val="00A07E27"/>
    <w:rsid w:val="00A07F50"/>
    <w:rsid w:val="00A103AF"/>
    <w:rsid w:val="00A1133A"/>
    <w:rsid w:val="00A1149B"/>
    <w:rsid w:val="00A11584"/>
    <w:rsid w:val="00A115B2"/>
    <w:rsid w:val="00A11C40"/>
    <w:rsid w:val="00A120D1"/>
    <w:rsid w:val="00A12133"/>
    <w:rsid w:val="00A121CB"/>
    <w:rsid w:val="00A12423"/>
    <w:rsid w:val="00A124A3"/>
    <w:rsid w:val="00A12678"/>
    <w:rsid w:val="00A13406"/>
    <w:rsid w:val="00A13567"/>
    <w:rsid w:val="00A1367F"/>
    <w:rsid w:val="00A1393B"/>
    <w:rsid w:val="00A13D1F"/>
    <w:rsid w:val="00A13DA6"/>
    <w:rsid w:val="00A14147"/>
    <w:rsid w:val="00A14CAF"/>
    <w:rsid w:val="00A14D0B"/>
    <w:rsid w:val="00A15576"/>
    <w:rsid w:val="00A159DE"/>
    <w:rsid w:val="00A16302"/>
    <w:rsid w:val="00A173BF"/>
    <w:rsid w:val="00A1755F"/>
    <w:rsid w:val="00A175CD"/>
    <w:rsid w:val="00A17897"/>
    <w:rsid w:val="00A2027E"/>
    <w:rsid w:val="00A20603"/>
    <w:rsid w:val="00A20AD2"/>
    <w:rsid w:val="00A20DD8"/>
    <w:rsid w:val="00A216F4"/>
    <w:rsid w:val="00A227C7"/>
    <w:rsid w:val="00A22E8A"/>
    <w:rsid w:val="00A23370"/>
    <w:rsid w:val="00A23440"/>
    <w:rsid w:val="00A23DBA"/>
    <w:rsid w:val="00A23FB5"/>
    <w:rsid w:val="00A24653"/>
    <w:rsid w:val="00A24747"/>
    <w:rsid w:val="00A247BF"/>
    <w:rsid w:val="00A2595C"/>
    <w:rsid w:val="00A25CDE"/>
    <w:rsid w:val="00A25EB7"/>
    <w:rsid w:val="00A25FEE"/>
    <w:rsid w:val="00A26111"/>
    <w:rsid w:val="00A261EF"/>
    <w:rsid w:val="00A26671"/>
    <w:rsid w:val="00A26F47"/>
    <w:rsid w:val="00A27F58"/>
    <w:rsid w:val="00A30049"/>
    <w:rsid w:val="00A301B6"/>
    <w:rsid w:val="00A309FD"/>
    <w:rsid w:val="00A30EBF"/>
    <w:rsid w:val="00A31EDC"/>
    <w:rsid w:val="00A31FE8"/>
    <w:rsid w:val="00A320C3"/>
    <w:rsid w:val="00A3266F"/>
    <w:rsid w:val="00A328EF"/>
    <w:rsid w:val="00A32A7F"/>
    <w:rsid w:val="00A32EF9"/>
    <w:rsid w:val="00A33472"/>
    <w:rsid w:val="00A3361E"/>
    <w:rsid w:val="00A34105"/>
    <w:rsid w:val="00A3433F"/>
    <w:rsid w:val="00A343F3"/>
    <w:rsid w:val="00A34943"/>
    <w:rsid w:val="00A357BF"/>
    <w:rsid w:val="00A36640"/>
    <w:rsid w:val="00A369C6"/>
    <w:rsid w:val="00A37061"/>
    <w:rsid w:val="00A3735D"/>
    <w:rsid w:val="00A3779C"/>
    <w:rsid w:val="00A37DB5"/>
    <w:rsid w:val="00A37E28"/>
    <w:rsid w:val="00A37F5E"/>
    <w:rsid w:val="00A404A1"/>
    <w:rsid w:val="00A40627"/>
    <w:rsid w:val="00A40C39"/>
    <w:rsid w:val="00A41044"/>
    <w:rsid w:val="00A4130F"/>
    <w:rsid w:val="00A414B3"/>
    <w:rsid w:val="00A4150C"/>
    <w:rsid w:val="00A4168B"/>
    <w:rsid w:val="00A41DB5"/>
    <w:rsid w:val="00A42484"/>
    <w:rsid w:val="00A436E2"/>
    <w:rsid w:val="00A440C7"/>
    <w:rsid w:val="00A44679"/>
    <w:rsid w:val="00A4514B"/>
    <w:rsid w:val="00A452EF"/>
    <w:rsid w:val="00A454CB"/>
    <w:rsid w:val="00A456FA"/>
    <w:rsid w:val="00A45F60"/>
    <w:rsid w:val="00A45F85"/>
    <w:rsid w:val="00A4624D"/>
    <w:rsid w:val="00A462EB"/>
    <w:rsid w:val="00A47117"/>
    <w:rsid w:val="00A47185"/>
    <w:rsid w:val="00A471C2"/>
    <w:rsid w:val="00A475F4"/>
    <w:rsid w:val="00A476E4"/>
    <w:rsid w:val="00A47C99"/>
    <w:rsid w:val="00A47FF2"/>
    <w:rsid w:val="00A508BD"/>
    <w:rsid w:val="00A50FFA"/>
    <w:rsid w:val="00A513E7"/>
    <w:rsid w:val="00A51B1C"/>
    <w:rsid w:val="00A52195"/>
    <w:rsid w:val="00A5263C"/>
    <w:rsid w:val="00A52B2B"/>
    <w:rsid w:val="00A52D3A"/>
    <w:rsid w:val="00A52EB3"/>
    <w:rsid w:val="00A531CD"/>
    <w:rsid w:val="00A5361B"/>
    <w:rsid w:val="00A53769"/>
    <w:rsid w:val="00A53780"/>
    <w:rsid w:val="00A5382B"/>
    <w:rsid w:val="00A5398C"/>
    <w:rsid w:val="00A540FB"/>
    <w:rsid w:val="00A54452"/>
    <w:rsid w:val="00A54846"/>
    <w:rsid w:val="00A54BE1"/>
    <w:rsid w:val="00A54C18"/>
    <w:rsid w:val="00A55240"/>
    <w:rsid w:val="00A55719"/>
    <w:rsid w:val="00A55868"/>
    <w:rsid w:val="00A55D45"/>
    <w:rsid w:val="00A5618A"/>
    <w:rsid w:val="00A56217"/>
    <w:rsid w:val="00A56274"/>
    <w:rsid w:val="00A56887"/>
    <w:rsid w:val="00A56AF7"/>
    <w:rsid w:val="00A56DCF"/>
    <w:rsid w:val="00A5723A"/>
    <w:rsid w:val="00A575D0"/>
    <w:rsid w:val="00A5784D"/>
    <w:rsid w:val="00A57A96"/>
    <w:rsid w:val="00A57B51"/>
    <w:rsid w:val="00A57D46"/>
    <w:rsid w:val="00A57E45"/>
    <w:rsid w:val="00A60011"/>
    <w:rsid w:val="00A605FC"/>
    <w:rsid w:val="00A6080B"/>
    <w:rsid w:val="00A6095A"/>
    <w:rsid w:val="00A60B2E"/>
    <w:rsid w:val="00A60EEF"/>
    <w:rsid w:val="00A6102B"/>
    <w:rsid w:val="00A61439"/>
    <w:rsid w:val="00A6177D"/>
    <w:rsid w:val="00A61C09"/>
    <w:rsid w:val="00A62691"/>
    <w:rsid w:val="00A62964"/>
    <w:rsid w:val="00A63033"/>
    <w:rsid w:val="00A63057"/>
    <w:rsid w:val="00A6320E"/>
    <w:rsid w:val="00A633D0"/>
    <w:rsid w:val="00A634AD"/>
    <w:rsid w:val="00A636BA"/>
    <w:rsid w:val="00A63B48"/>
    <w:rsid w:val="00A63C4B"/>
    <w:rsid w:val="00A63CE8"/>
    <w:rsid w:val="00A63FAE"/>
    <w:rsid w:val="00A641F6"/>
    <w:rsid w:val="00A6425B"/>
    <w:rsid w:val="00A64294"/>
    <w:rsid w:val="00A642BF"/>
    <w:rsid w:val="00A64AF5"/>
    <w:rsid w:val="00A64BF8"/>
    <w:rsid w:val="00A65407"/>
    <w:rsid w:val="00A65778"/>
    <w:rsid w:val="00A65952"/>
    <w:rsid w:val="00A65FC6"/>
    <w:rsid w:val="00A66D0F"/>
    <w:rsid w:val="00A6733A"/>
    <w:rsid w:val="00A673D1"/>
    <w:rsid w:val="00A676AE"/>
    <w:rsid w:val="00A67BB8"/>
    <w:rsid w:val="00A67BBD"/>
    <w:rsid w:val="00A67EE2"/>
    <w:rsid w:val="00A710A4"/>
    <w:rsid w:val="00A713F4"/>
    <w:rsid w:val="00A71698"/>
    <w:rsid w:val="00A719F2"/>
    <w:rsid w:val="00A71BE2"/>
    <w:rsid w:val="00A71C75"/>
    <w:rsid w:val="00A71F86"/>
    <w:rsid w:val="00A7347E"/>
    <w:rsid w:val="00A734DE"/>
    <w:rsid w:val="00A73E83"/>
    <w:rsid w:val="00A74774"/>
    <w:rsid w:val="00A749F0"/>
    <w:rsid w:val="00A74DC7"/>
    <w:rsid w:val="00A74E18"/>
    <w:rsid w:val="00A75251"/>
    <w:rsid w:val="00A75851"/>
    <w:rsid w:val="00A75857"/>
    <w:rsid w:val="00A76496"/>
    <w:rsid w:val="00A76A95"/>
    <w:rsid w:val="00A7758D"/>
    <w:rsid w:val="00A77D90"/>
    <w:rsid w:val="00A77E8F"/>
    <w:rsid w:val="00A80614"/>
    <w:rsid w:val="00A8065F"/>
    <w:rsid w:val="00A8080E"/>
    <w:rsid w:val="00A8081A"/>
    <w:rsid w:val="00A80ABF"/>
    <w:rsid w:val="00A80BCE"/>
    <w:rsid w:val="00A80BCF"/>
    <w:rsid w:val="00A81427"/>
    <w:rsid w:val="00A81586"/>
    <w:rsid w:val="00A8183B"/>
    <w:rsid w:val="00A81937"/>
    <w:rsid w:val="00A81AA7"/>
    <w:rsid w:val="00A822D8"/>
    <w:rsid w:val="00A82E07"/>
    <w:rsid w:val="00A82FE1"/>
    <w:rsid w:val="00A83438"/>
    <w:rsid w:val="00A83BE6"/>
    <w:rsid w:val="00A83E1C"/>
    <w:rsid w:val="00A84076"/>
    <w:rsid w:val="00A841C9"/>
    <w:rsid w:val="00A8478C"/>
    <w:rsid w:val="00A848D4"/>
    <w:rsid w:val="00A84A4B"/>
    <w:rsid w:val="00A851DD"/>
    <w:rsid w:val="00A8532B"/>
    <w:rsid w:val="00A8577E"/>
    <w:rsid w:val="00A85AD8"/>
    <w:rsid w:val="00A85B63"/>
    <w:rsid w:val="00A85E80"/>
    <w:rsid w:val="00A8639C"/>
    <w:rsid w:val="00A863A0"/>
    <w:rsid w:val="00A86485"/>
    <w:rsid w:val="00A86D02"/>
    <w:rsid w:val="00A86FEE"/>
    <w:rsid w:val="00A87048"/>
    <w:rsid w:val="00A87552"/>
    <w:rsid w:val="00A87654"/>
    <w:rsid w:val="00A879BC"/>
    <w:rsid w:val="00A87C26"/>
    <w:rsid w:val="00A87FC7"/>
    <w:rsid w:val="00A90A5C"/>
    <w:rsid w:val="00A90F95"/>
    <w:rsid w:val="00A91680"/>
    <w:rsid w:val="00A916B5"/>
    <w:rsid w:val="00A92095"/>
    <w:rsid w:val="00A9211D"/>
    <w:rsid w:val="00A92162"/>
    <w:rsid w:val="00A92AEE"/>
    <w:rsid w:val="00A92B9C"/>
    <w:rsid w:val="00A9306D"/>
    <w:rsid w:val="00A93769"/>
    <w:rsid w:val="00A93957"/>
    <w:rsid w:val="00A94778"/>
    <w:rsid w:val="00A94D31"/>
    <w:rsid w:val="00A94EC9"/>
    <w:rsid w:val="00A94EFD"/>
    <w:rsid w:val="00A9567A"/>
    <w:rsid w:val="00A95917"/>
    <w:rsid w:val="00A95D26"/>
    <w:rsid w:val="00A96107"/>
    <w:rsid w:val="00A96558"/>
    <w:rsid w:val="00A96ADF"/>
    <w:rsid w:val="00A96B4C"/>
    <w:rsid w:val="00A96C38"/>
    <w:rsid w:val="00A9709F"/>
    <w:rsid w:val="00A97B1A"/>
    <w:rsid w:val="00A97C42"/>
    <w:rsid w:val="00A97E64"/>
    <w:rsid w:val="00AA01DC"/>
    <w:rsid w:val="00AA0487"/>
    <w:rsid w:val="00AA0A35"/>
    <w:rsid w:val="00AA0F79"/>
    <w:rsid w:val="00AA134F"/>
    <w:rsid w:val="00AA14E1"/>
    <w:rsid w:val="00AA1D31"/>
    <w:rsid w:val="00AA1EF5"/>
    <w:rsid w:val="00AA2053"/>
    <w:rsid w:val="00AA2095"/>
    <w:rsid w:val="00AA2118"/>
    <w:rsid w:val="00AA2408"/>
    <w:rsid w:val="00AA255A"/>
    <w:rsid w:val="00AA26B8"/>
    <w:rsid w:val="00AA2ECE"/>
    <w:rsid w:val="00AA33A7"/>
    <w:rsid w:val="00AA3475"/>
    <w:rsid w:val="00AA36FE"/>
    <w:rsid w:val="00AA3944"/>
    <w:rsid w:val="00AA3A77"/>
    <w:rsid w:val="00AA3AEC"/>
    <w:rsid w:val="00AA3AFD"/>
    <w:rsid w:val="00AA3DA9"/>
    <w:rsid w:val="00AA43EC"/>
    <w:rsid w:val="00AA5024"/>
    <w:rsid w:val="00AA5038"/>
    <w:rsid w:val="00AA5257"/>
    <w:rsid w:val="00AA5464"/>
    <w:rsid w:val="00AA57CA"/>
    <w:rsid w:val="00AA5806"/>
    <w:rsid w:val="00AA5D51"/>
    <w:rsid w:val="00AA5DD2"/>
    <w:rsid w:val="00AA5F07"/>
    <w:rsid w:val="00AA5F2B"/>
    <w:rsid w:val="00AA60B8"/>
    <w:rsid w:val="00AA6730"/>
    <w:rsid w:val="00AA69E0"/>
    <w:rsid w:val="00AA7871"/>
    <w:rsid w:val="00AA7A4D"/>
    <w:rsid w:val="00AA7A80"/>
    <w:rsid w:val="00AA7B76"/>
    <w:rsid w:val="00AB0125"/>
    <w:rsid w:val="00AB0191"/>
    <w:rsid w:val="00AB062A"/>
    <w:rsid w:val="00AB1031"/>
    <w:rsid w:val="00AB111F"/>
    <w:rsid w:val="00AB1242"/>
    <w:rsid w:val="00AB165A"/>
    <w:rsid w:val="00AB1ED6"/>
    <w:rsid w:val="00AB23CE"/>
    <w:rsid w:val="00AB25DD"/>
    <w:rsid w:val="00AB263B"/>
    <w:rsid w:val="00AB27D6"/>
    <w:rsid w:val="00AB2F6B"/>
    <w:rsid w:val="00AB3178"/>
    <w:rsid w:val="00AB367F"/>
    <w:rsid w:val="00AB37A8"/>
    <w:rsid w:val="00AB3DCD"/>
    <w:rsid w:val="00AB4132"/>
    <w:rsid w:val="00AB4213"/>
    <w:rsid w:val="00AB45F7"/>
    <w:rsid w:val="00AB50E8"/>
    <w:rsid w:val="00AB5ED2"/>
    <w:rsid w:val="00AB615A"/>
    <w:rsid w:val="00AB65AD"/>
    <w:rsid w:val="00AB6B77"/>
    <w:rsid w:val="00AB6F7D"/>
    <w:rsid w:val="00AB7205"/>
    <w:rsid w:val="00AB7767"/>
    <w:rsid w:val="00AB79A2"/>
    <w:rsid w:val="00AB7B66"/>
    <w:rsid w:val="00AB7F80"/>
    <w:rsid w:val="00AC01BB"/>
    <w:rsid w:val="00AC06D4"/>
    <w:rsid w:val="00AC0DF5"/>
    <w:rsid w:val="00AC0F12"/>
    <w:rsid w:val="00AC124B"/>
    <w:rsid w:val="00AC1560"/>
    <w:rsid w:val="00AC1964"/>
    <w:rsid w:val="00AC2183"/>
    <w:rsid w:val="00AC2334"/>
    <w:rsid w:val="00AC25C1"/>
    <w:rsid w:val="00AC2CA9"/>
    <w:rsid w:val="00AC2EBB"/>
    <w:rsid w:val="00AC31C5"/>
    <w:rsid w:val="00AC31F0"/>
    <w:rsid w:val="00AC39C0"/>
    <w:rsid w:val="00AC3A9E"/>
    <w:rsid w:val="00AC3C85"/>
    <w:rsid w:val="00AC43BF"/>
    <w:rsid w:val="00AC4D6A"/>
    <w:rsid w:val="00AC4E5E"/>
    <w:rsid w:val="00AC5199"/>
    <w:rsid w:val="00AC5326"/>
    <w:rsid w:val="00AC55C9"/>
    <w:rsid w:val="00AC59A5"/>
    <w:rsid w:val="00AC6371"/>
    <w:rsid w:val="00AC63A0"/>
    <w:rsid w:val="00AC6423"/>
    <w:rsid w:val="00AC65F2"/>
    <w:rsid w:val="00AC67BC"/>
    <w:rsid w:val="00AC6A01"/>
    <w:rsid w:val="00AC6A5A"/>
    <w:rsid w:val="00AC6D7D"/>
    <w:rsid w:val="00AC7543"/>
    <w:rsid w:val="00AC75EA"/>
    <w:rsid w:val="00AC764E"/>
    <w:rsid w:val="00AC76F6"/>
    <w:rsid w:val="00AC7D5F"/>
    <w:rsid w:val="00AC7E9E"/>
    <w:rsid w:val="00AD0807"/>
    <w:rsid w:val="00AD09AB"/>
    <w:rsid w:val="00AD0D5B"/>
    <w:rsid w:val="00AD0DAB"/>
    <w:rsid w:val="00AD1D1F"/>
    <w:rsid w:val="00AD1D4C"/>
    <w:rsid w:val="00AD21EB"/>
    <w:rsid w:val="00AD264B"/>
    <w:rsid w:val="00AD2F0B"/>
    <w:rsid w:val="00AD37C6"/>
    <w:rsid w:val="00AD4140"/>
    <w:rsid w:val="00AD4142"/>
    <w:rsid w:val="00AD467C"/>
    <w:rsid w:val="00AD47D3"/>
    <w:rsid w:val="00AD4B30"/>
    <w:rsid w:val="00AD4FDB"/>
    <w:rsid w:val="00AD5A9A"/>
    <w:rsid w:val="00AD6419"/>
    <w:rsid w:val="00AD673D"/>
    <w:rsid w:val="00AD69FB"/>
    <w:rsid w:val="00AD6F3D"/>
    <w:rsid w:val="00AD70F1"/>
    <w:rsid w:val="00AE01ED"/>
    <w:rsid w:val="00AE04F4"/>
    <w:rsid w:val="00AE081D"/>
    <w:rsid w:val="00AE088A"/>
    <w:rsid w:val="00AE0BCE"/>
    <w:rsid w:val="00AE1021"/>
    <w:rsid w:val="00AE12FC"/>
    <w:rsid w:val="00AE1C4E"/>
    <w:rsid w:val="00AE1FC3"/>
    <w:rsid w:val="00AE2694"/>
    <w:rsid w:val="00AE2BEF"/>
    <w:rsid w:val="00AE44C8"/>
    <w:rsid w:val="00AE4503"/>
    <w:rsid w:val="00AE490B"/>
    <w:rsid w:val="00AE4F7F"/>
    <w:rsid w:val="00AE5059"/>
    <w:rsid w:val="00AE52D2"/>
    <w:rsid w:val="00AE55F6"/>
    <w:rsid w:val="00AE5805"/>
    <w:rsid w:val="00AE5E25"/>
    <w:rsid w:val="00AE60E5"/>
    <w:rsid w:val="00AE6300"/>
    <w:rsid w:val="00AE633D"/>
    <w:rsid w:val="00AE6481"/>
    <w:rsid w:val="00AE68FC"/>
    <w:rsid w:val="00AE6A4F"/>
    <w:rsid w:val="00AE6BF6"/>
    <w:rsid w:val="00AE75A3"/>
    <w:rsid w:val="00AE760A"/>
    <w:rsid w:val="00AE7692"/>
    <w:rsid w:val="00AE771F"/>
    <w:rsid w:val="00AE7BFB"/>
    <w:rsid w:val="00AE7D3C"/>
    <w:rsid w:val="00AF03AF"/>
    <w:rsid w:val="00AF05FF"/>
    <w:rsid w:val="00AF0DAC"/>
    <w:rsid w:val="00AF16B9"/>
    <w:rsid w:val="00AF1A4B"/>
    <w:rsid w:val="00AF1CAE"/>
    <w:rsid w:val="00AF2489"/>
    <w:rsid w:val="00AF26F0"/>
    <w:rsid w:val="00AF2777"/>
    <w:rsid w:val="00AF2A50"/>
    <w:rsid w:val="00AF2A8C"/>
    <w:rsid w:val="00AF3385"/>
    <w:rsid w:val="00AF3CE9"/>
    <w:rsid w:val="00AF3FE1"/>
    <w:rsid w:val="00AF4585"/>
    <w:rsid w:val="00AF4591"/>
    <w:rsid w:val="00AF460A"/>
    <w:rsid w:val="00AF4672"/>
    <w:rsid w:val="00AF497D"/>
    <w:rsid w:val="00AF51DB"/>
    <w:rsid w:val="00AF56BE"/>
    <w:rsid w:val="00AF5A06"/>
    <w:rsid w:val="00AF5A32"/>
    <w:rsid w:val="00AF5A56"/>
    <w:rsid w:val="00AF5DCC"/>
    <w:rsid w:val="00AF5E1C"/>
    <w:rsid w:val="00AF62A6"/>
    <w:rsid w:val="00AF6402"/>
    <w:rsid w:val="00AF649A"/>
    <w:rsid w:val="00AF664D"/>
    <w:rsid w:val="00AF67FA"/>
    <w:rsid w:val="00AF6821"/>
    <w:rsid w:val="00AF6B0A"/>
    <w:rsid w:val="00AF7283"/>
    <w:rsid w:val="00AF73A0"/>
    <w:rsid w:val="00B00AD5"/>
    <w:rsid w:val="00B00BD0"/>
    <w:rsid w:val="00B00C63"/>
    <w:rsid w:val="00B00CB2"/>
    <w:rsid w:val="00B00FBF"/>
    <w:rsid w:val="00B01312"/>
    <w:rsid w:val="00B013F5"/>
    <w:rsid w:val="00B01403"/>
    <w:rsid w:val="00B014C6"/>
    <w:rsid w:val="00B01813"/>
    <w:rsid w:val="00B01866"/>
    <w:rsid w:val="00B018FB"/>
    <w:rsid w:val="00B02514"/>
    <w:rsid w:val="00B02CC9"/>
    <w:rsid w:val="00B033EB"/>
    <w:rsid w:val="00B03433"/>
    <w:rsid w:val="00B034D4"/>
    <w:rsid w:val="00B03593"/>
    <w:rsid w:val="00B03636"/>
    <w:rsid w:val="00B03CC4"/>
    <w:rsid w:val="00B03E50"/>
    <w:rsid w:val="00B042B1"/>
    <w:rsid w:val="00B04BE3"/>
    <w:rsid w:val="00B04C33"/>
    <w:rsid w:val="00B04DF6"/>
    <w:rsid w:val="00B0517A"/>
    <w:rsid w:val="00B05868"/>
    <w:rsid w:val="00B05D96"/>
    <w:rsid w:val="00B0633B"/>
    <w:rsid w:val="00B06505"/>
    <w:rsid w:val="00B0662B"/>
    <w:rsid w:val="00B06717"/>
    <w:rsid w:val="00B06B04"/>
    <w:rsid w:val="00B07C9D"/>
    <w:rsid w:val="00B1072B"/>
    <w:rsid w:val="00B10E5B"/>
    <w:rsid w:val="00B11590"/>
    <w:rsid w:val="00B11C6E"/>
    <w:rsid w:val="00B11E68"/>
    <w:rsid w:val="00B12056"/>
    <w:rsid w:val="00B12271"/>
    <w:rsid w:val="00B1260F"/>
    <w:rsid w:val="00B1279A"/>
    <w:rsid w:val="00B127FF"/>
    <w:rsid w:val="00B1282B"/>
    <w:rsid w:val="00B12854"/>
    <w:rsid w:val="00B12D0E"/>
    <w:rsid w:val="00B1322E"/>
    <w:rsid w:val="00B1340B"/>
    <w:rsid w:val="00B13429"/>
    <w:rsid w:val="00B13603"/>
    <w:rsid w:val="00B13884"/>
    <w:rsid w:val="00B138C1"/>
    <w:rsid w:val="00B13AA0"/>
    <w:rsid w:val="00B14C71"/>
    <w:rsid w:val="00B14CF8"/>
    <w:rsid w:val="00B14D9D"/>
    <w:rsid w:val="00B154D5"/>
    <w:rsid w:val="00B157AE"/>
    <w:rsid w:val="00B16393"/>
    <w:rsid w:val="00B16521"/>
    <w:rsid w:val="00B165CB"/>
    <w:rsid w:val="00B16956"/>
    <w:rsid w:val="00B16B0C"/>
    <w:rsid w:val="00B16B4B"/>
    <w:rsid w:val="00B16EA4"/>
    <w:rsid w:val="00B17322"/>
    <w:rsid w:val="00B174E2"/>
    <w:rsid w:val="00B179E7"/>
    <w:rsid w:val="00B17BA2"/>
    <w:rsid w:val="00B20366"/>
    <w:rsid w:val="00B20580"/>
    <w:rsid w:val="00B205CA"/>
    <w:rsid w:val="00B20704"/>
    <w:rsid w:val="00B208F9"/>
    <w:rsid w:val="00B20C4B"/>
    <w:rsid w:val="00B20FED"/>
    <w:rsid w:val="00B21396"/>
    <w:rsid w:val="00B214DB"/>
    <w:rsid w:val="00B214E0"/>
    <w:rsid w:val="00B21573"/>
    <w:rsid w:val="00B219FD"/>
    <w:rsid w:val="00B21D12"/>
    <w:rsid w:val="00B222EB"/>
    <w:rsid w:val="00B2285D"/>
    <w:rsid w:val="00B228DA"/>
    <w:rsid w:val="00B22BAE"/>
    <w:rsid w:val="00B22F9E"/>
    <w:rsid w:val="00B22FB8"/>
    <w:rsid w:val="00B23748"/>
    <w:rsid w:val="00B238E7"/>
    <w:rsid w:val="00B239E9"/>
    <w:rsid w:val="00B2497F"/>
    <w:rsid w:val="00B249F1"/>
    <w:rsid w:val="00B25187"/>
    <w:rsid w:val="00B252A2"/>
    <w:rsid w:val="00B25BC7"/>
    <w:rsid w:val="00B25CE3"/>
    <w:rsid w:val="00B263C5"/>
    <w:rsid w:val="00B263CE"/>
    <w:rsid w:val="00B2683D"/>
    <w:rsid w:val="00B2691F"/>
    <w:rsid w:val="00B269BE"/>
    <w:rsid w:val="00B27912"/>
    <w:rsid w:val="00B27D59"/>
    <w:rsid w:val="00B27F92"/>
    <w:rsid w:val="00B3006F"/>
    <w:rsid w:val="00B30423"/>
    <w:rsid w:val="00B307AE"/>
    <w:rsid w:val="00B3098F"/>
    <w:rsid w:val="00B30B90"/>
    <w:rsid w:val="00B31ACC"/>
    <w:rsid w:val="00B31D2E"/>
    <w:rsid w:val="00B31E2C"/>
    <w:rsid w:val="00B3208C"/>
    <w:rsid w:val="00B3213C"/>
    <w:rsid w:val="00B3289E"/>
    <w:rsid w:val="00B330D5"/>
    <w:rsid w:val="00B33C0F"/>
    <w:rsid w:val="00B33C74"/>
    <w:rsid w:val="00B33CB0"/>
    <w:rsid w:val="00B341E3"/>
    <w:rsid w:val="00B3449C"/>
    <w:rsid w:val="00B345D8"/>
    <w:rsid w:val="00B3461E"/>
    <w:rsid w:val="00B346E7"/>
    <w:rsid w:val="00B3509E"/>
    <w:rsid w:val="00B357CC"/>
    <w:rsid w:val="00B3626C"/>
    <w:rsid w:val="00B365B6"/>
    <w:rsid w:val="00B36F2A"/>
    <w:rsid w:val="00B37583"/>
    <w:rsid w:val="00B3766D"/>
    <w:rsid w:val="00B3784E"/>
    <w:rsid w:val="00B409C5"/>
    <w:rsid w:val="00B40CD1"/>
    <w:rsid w:val="00B41688"/>
    <w:rsid w:val="00B417CC"/>
    <w:rsid w:val="00B41976"/>
    <w:rsid w:val="00B42075"/>
    <w:rsid w:val="00B4223C"/>
    <w:rsid w:val="00B4278A"/>
    <w:rsid w:val="00B42DB8"/>
    <w:rsid w:val="00B43631"/>
    <w:rsid w:val="00B44964"/>
    <w:rsid w:val="00B44B36"/>
    <w:rsid w:val="00B45395"/>
    <w:rsid w:val="00B4575C"/>
    <w:rsid w:val="00B45B4B"/>
    <w:rsid w:val="00B45B5B"/>
    <w:rsid w:val="00B45E7F"/>
    <w:rsid w:val="00B4637A"/>
    <w:rsid w:val="00B46820"/>
    <w:rsid w:val="00B46D2C"/>
    <w:rsid w:val="00B4705A"/>
    <w:rsid w:val="00B502D1"/>
    <w:rsid w:val="00B5030C"/>
    <w:rsid w:val="00B50A65"/>
    <w:rsid w:val="00B51172"/>
    <w:rsid w:val="00B51D8C"/>
    <w:rsid w:val="00B523FA"/>
    <w:rsid w:val="00B52534"/>
    <w:rsid w:val="00B52E59"/>
    <w:rsid w:val="00B53067"/>
    <w:rsid w:val="00B53649"/>
    <w:rsid w:val="00B53798"/>
    <w:rsid w:val="00B5380B"/>
    <w:rsid w:val="00B5385A"/>
    <w:rsid w:val="00B53865"/>
    <w:rsid w:val="00B53E2D"/>
    <w:rsid w:val="00B546DB"/>
    <w:rsid w:val="00B547E8"/>
    <w:rsid w:val="00B553D5"/>
    <w:rsid w:val="00B559AF"/>
    <w:rsid w:val="00B56092"/>
    <w:rsid w:val="00B5633B"/>
    <w:rsid w:val="00B5684D"/>
    <w:rsid w:val="00B56D1C"/>
    <w:rsid w:val="00B56F38"/>
    <w:rsid w:val="00B57015"/>
    <w:rsid w:val="00B5705D"/>
    <w:rsid w:val="00B579B1"/>
    <w:rsid w:val="00B57A3E"/>
    <w:rsid w:val="00B57FE7"/>
    <w:rsid w:val="00B60361"/>
    <w:rsid w:val="00B61155"/>
    <w:rsid w:val="00B6138F"/>
    <w:rsid w:val="00B6157F"/>
    <w:rsid w:val="00B615FE"/>
    <w:rsid w:val="00B61ABA"/>
    <w:rsid w:val="00B61F9D"/>
    <w:rsid w:val="00B6245C"/>
    <w:rsid w:val="00B62A43"/>
    <w:rsid w:val="00B62EB6"/>
    <w:rsid w:val="00B6329A"/>
    <w:rsid w:val="00B63C38"/>
    <w:rsid w:val="00B6430B"/>
    <w:rsid w:val="00B64812"/>
    <w:rsid w:val="00B64ED9"/>
    <w:rsid w:val="00B64FF0"/>
    <w:rsid w:val="00B6509F"/>
    <w:rsid w:val="00B65738"/>
    <w:rsid w:val="00B65814"/>
    <w:rsid w:val="00B65B7B"/>
    <w:rsid w:val="00B65DC7"/>
    <w:rsid w:val="00B662BC"/>
    <w:rsid w:val="00B666C4"/>
    <w:rsid w:val="00B6698E"/>
    <w:rsid w:val="00B66D39"/>
    <w:rsid w:val="00B66E4B"/>
    <w:rsid w:val="00B6713B"/>
    <w:rsid w:val="00B67219"/>
    <w:rsid w:val="00B6738C"/>
    <w:rsid w:val="00B67FAE"/>
    <w:rsid w:val="00B70338"/>
    <w:rsid w:val="00B7052B"/>
    <w:rsid w:val="00B70563"/>
    <w:rsid w:val="00B70839"/>
    <w:rsid w:val="00B708B1"/>
    <w:rsid w:val="00B70965"/>
    <w:rsid w:val="00B70CC5"/>
    <w:rsid w:val="00B71516"/>
    <w:rsid w:val="00B71825"/>
    <w:rsid w:val="00B7188B"/>
    <w:rsid w:val="00B71A70"/>
    <w:rsid w:val="00B71C95"/>
    <w:rsid w:val="00B720E9"/>
    <w:rsid w:val="00B72501"/>
    <w:rsid w:val="00B72537"/>
    <w:rsid w:val="00B7277F"/>
    <w:rsid w:val="00B72783"/>
    <w:rsid w:val="00B72B31"/>
    <w:rsid w:val="00B72CC1"/>
    <w:rsid w:val="00B72EF6"/>
    <w:rsid w:val="00B73008"/>
    <w:rsid w:val="00B7306D"/>
    <w:rsid w:val="00B73795"/>
    <w:rsid w:val="00B737DA"/>
    <w:rsid w:val="00B73A2C"/>
    <w:rsid w:val="00B73F34"/>
    <w:rsid w:val="00B741EB"/>
    <w:rsid w:val="00B742B1"/>
    <w:rsid w:val="00B74D39"/>
    <w:rsid w:val="00B74FA0"/>
    <w:rsid w:val="00B7573B"/>
    <w:rsid w:val="00B75B2C"/>
    <w:rsid w:val="00B75B93"/>
    <w:rsid w:val="00B75EA4"/>
    <w:rsid w:val="00B75F93"/>
    <w:rsid w:val="00B766AF"/>
    <w:rsid w:val="00B76719"/>
    <w:rsid w:val="00B76A24"/>
    <w:rsid w:val="00B76B1F"/>
    <w:rsid w:val="00B76EB2"/>
    <w:rsid w:val="00B76F87"/>
    <w:rsid w:val="00B771FC"/>
    <w:rsid w:val="00B7744D"/>
    <w:rsid w:val="00B7775F"/>
    <w:rsid w:val="00B778BB"/>
    <w:rsid w:val="00B77A59"/>
    <w:rsid w:val="00B77D19"/>
    <w:rsid w:val="00B80191"/>
    <w:rsid w:val="00B80259"/>
    <w:rsid w:val="00B8036C"/>
    <w:rsid w:val="00B8090E"/>
    <w:rsid w:val="00B80EC6"/>
    <w:rsid w:val="00B80F2F"/>
    <w:rsid w:val="00B8117B"/>
    <w:rsid w:val="00B814DF"/>
    <w:rsid w:val="00B815CB"/>
    <w:rsid w:val="00B8166F"/>
    <w:rsid w:val="00B8170A"/>
    <w:rsid w:val="00B81FB1"/>
    <w:rsid w:val="00B82C1D"/>
    <w:rsid w:val="00B82DA3"/>
    <w:rsid w:val="00B82E43"/>
    <w:rsid w:val="00B82F15"/>
    <w:rsid w:val="00B83020"/>
    <w:rsid w:val="00B8371A"/>
    <w:rsid w:val="00B83AD2"/>
    <w:rsid w:val="00B83EF0"/>
    <w:rsid w:val="00B84197"/>
    <w:rsid w:val="00B84246"/>
    <w:rsid w:val="00B844A0"/>
    <w:rsid w:val="00B844F8"/>
    <w:rsid w:val="00B8483B"/>
    <w:rsid w:val="00B849C4"/>
    <w:rsid w:val="00B84F19"/>
    <w:rsid w:val="00B8574E"/>
    <w:rsid w:val="00B85AB9"/>
    <w:rsid w:val="00B85B0E"/>
    <w:rsid w:val="00B85D5C"/>
    <w:rsid w:val="00B85F15"/>
    <w:rsid w:val="00B8662D"/>
    <w:rsid w:val="00B86DE5"/>
    <w:rsid w:val="00B87487"/>
    <w:rsid w:val="00B878A4"/>
    <w:rsid w:val="00B87D0C"/>
    <w:rsid w:val="00B87D5C"/>
    <w:rsid w:val="00B9045E"/>
    <w:rsid w:val="00B909E2"/>
    <w:rsid w:val="00B90C8B"/>
    <w:rsid w:val="00B90E0C"/>
    <w:rsid w:val="00B90EF6"/>
    <w:rsid w:val="00B90F99"/>
    <w:rsid w:val="00B90FFC"/>
    <w:rsid w:val="00B9124A"/>
    <w:rsid w:val="00B91444"/>
    <w:rsid w:val="00B9150C"/>
    <w:rsid w:val="00B9179F"/>
    <w:rsid w:val="00B91A1B"/>
    <w:rsid w:val="00B91F6D"/>
    <w:rsid w:val="00B922BF"/>
    <w:rsid w:val="00B92BAE"/>
    <w:rsid w:val="00B92BBE"/>
    <w:rsid w:val="00B92D16"/>
    <w:rsid w:val="00B92E51"/>
    <w:rsid w:val="00B92F86"/>
    <w:rsid w:val="00B931E3"/>
    <w:rsid w:val="00B93239"/>
    <w:rsid w:val="00B9372B"/>
    <w:rsid w:val="00B93E9E"/>
    <w:rsid w:val="00B941C2"/>
    <w:rsid w:val="00B94556"/>
    <w:rsid w:val="00B948B3"/>
    <w:rsid w:val="00B95197"/>
    <w:rsid w:val="00B95230"/>
    <w:rsid w:val="00B952D6"/>
    <w:rsid w:val="00B95A19"/>
    <w:rsid w:val="00B960D3"/>
    <w:rsid w:val="00B966D6"/>
    <w:rsid w:val="00B968CF"/>
    <w:rsid w:val="00B96AE4"/>
    <w:rsid w:val="00B97472"/>
    <w:rsid w:val="00B977F1"/>
    <w:rsid w:val="00B97D85"/>
    <w:rsid w:val="00B9EA38"/>
    <w:rsid w:val="00BA008C"/>
    <w:rsid w:val="00BA0333"/>
    <w:rsid w:val="00BA0BE7"/>
    <w:rsid w:val="00BA0C43"/>
    <w:rsid w:val="00BA1D3B"/>
    <w:rsid w:val="00BA1EC7"/>
    <w:rsid w:val="00BA2282"/>
    <w:rsid w:val="00BA230F"/>
    <w:rsid w:val="00BA2B1D"/>
    <w:rsid w:val="00BA32F3"/>
    <w:rsid w:val="00BA3684"/>
    <w:rsid w:val="00BA3E50"/>
    <w:rsid w:val="00BA472F"/>
    <w:rsid w:val="00BA52C1"/>
    <w:rsid w:val="00BA5408"/>
    <w:rsid w:val="00BA5C48"/>
    <w:rsid w:val="00BA6438"/>
    <w:rsid w:val="00BA6801"/>
    <w:rsid w:val="00BA739A"/>
    <w:rsid w:val="00BA73C9"/>
    <w:rsid w:val="00BA7DD1"/>
    <w:rsid w:val="00BB00D0"/>
    <w:rsid w:val="00BB0364"/>
    <w:rsid w:val="00BB0A6E"/>
    <w:rsid w:val="00BB135D"/>
    <w:rsid w:val="00BB18F4"/>
    <w:rsid w:val="00BB1DC8"/>
    <w:rsid w:val="00BB1DDC"/>
    <w:rsid w:val="00BB21FA"/>
    <w:rsid w:val="00BB2312"/>
    <w:rsid w:val="00BB2948"/>
    <w:rsid w:val="00BB2C59"/>
    <w:rsid w:val="00BB3336"/>
    <w:rsid w:val="00BB36B2"/>
    <w:rsid w:val="00BB3D7B"/>
    <w:rsid w:val="00BB4280"/>
    <w:rsid w:val="00BB4660"/>
    <w:rsid w:val="00BB46C5"/>
    <w:rsid w:val="00BB4B1D"/>
    <w:rsid w:val="00BB4E08"/>
    <w:rsid w:val="00BB5C03"/>
    <w:rsid w:val="00BB5E5F"/>
    <w:rsid w:val="00BB69BB"/>
    <w:rsid w:val="00BB6E4A"/>
    <w:rsid w:val="00BB6EC9"/>
    <w:rsid w:val="00BB71DD"/>
    <w:rsid w:val="00BB72A7"/>
    <w:rsid w:val="00BB7ACE"/>
    <w:rsid w:val="00BB7D4B"/>
    <w:rsid w:val="00BC02F9"/>
    <w:rsid w:val="00BC043C"/>
    <w:rsid w:val="00BC0534"/>
    <w:rsid w:val="00BC0593"/>
    <w:rsid w:val="00BC0657"/>
    <w:rsid w:val="00BC075F"/>
    <w:rsid w:val="00BC07AC"/>
    <w:rsid w:val="00BC0917"/>
    <w:rsid w:val="00BC0DE5"/>
    <w:rsid w:val="00BC0E6B"/>
    <w:rsid w:val="00BC123D"/>
    <w:rsid w:val="00BC16A6"/>
    <w:rsid w:val="00BC1B00"/>
    <w:rsid w:val="00BC1C35"/>
    <w:rsid w:val="00BC1FF0"/>
    <w:rsid w:val="00BC2585"/>
    <w:rsid w:val="00BC28FB"/>
    <w:rsid w:val="00BC2FE8"/>
    <w:rsid w:val="00BC3267"/>
    <w:rsid w:val="00BC3ED9"/>
    <w:rsid w:val="00BC4A12"/>
    <w:rsid w:val="00BC4A8D"/>
    <w:rsid w:val="00BC4CCD"/>
    <w:rsid w:val="00BC4FB3"/>
    <w:rsid w:val="00BC5005"/>
    <w:rsid w:val="00BC52B7"/>
    <w:rsid w:val="00BC543D"/>
    <w:rsid w:val="00BC5624"/>
    <w:rsid w:val="00BC566D"/>
    <w:rsid w:val="00BC57EB"/>
    <w:rsid w:val="00BC5AD0"/>
    <w:rsid w:val="00BC5C65"/>
    <w:rsid w:val="00BC5E3F"/>
    <w:rsid w:val="00BC654A"/>
    <w:rsid w:val="00BC65A6"/>
    <w:rsid w:val="00BC6B49"/>
    <w:rsid w:val="00BC6C33"/>
    <w:rsid w:val="00BC702E"/>
    <w:rsid w:val="00BC71E4"/>
    <w:rsid w:val="00BC7310"/>
    <w:rsid w:val="00BC7520"/>
    <w:rsid w:val="00BC7821"/>
    <w:rsid w:val="00BC796F"/>
    <w:rsid w:val="00BC7E1F"/>
    <w:rsid w:val="00BC7E9A"/>
    <w:rsid w:val="00BD00F9"/>
    <w:rsid w:val="00BD03C6"/>
    <w:rsid w:val="00BD0660"/>
    <w:rsid w:val="00BD1EEB"/>
    <w:rsid w:val="00BD1F47"/>
    <w:rsid w:val="00BD2277"/>
    <w:rsid w:val="00BD23FD"/>
    <w:rsid w:val="00BD260C"/>
    <w:rsid w:val="00BD2C8A"/>
    <w:rsid w:val="00BD2E69"/>
    <w:rsid w:val="00BD3375"/>
    <w:rsid w:val="00BD3FF9"/>
    <w:rsid w:val="00BD4554"/>
    <w:rsid w:val="00BD5549"/>
    <w:rsid w:val="00BD5886"/>
    <w:rsid w:val="00BD5BE5"/>
    <w:rsid w:val="00BD754F"/>
    <w:rsid w:val="00BD7A41"/>
    <w:rsid w:val="00BD7EDF"/>
    <w:rsid w:val="00BE0720"/>
    <w:rsid w:val="00BE0751"/>
    <w:rsid w:val="00BE0874"/>
    <w:rsid w:val="00BE0A1D"/>
    <w:rsid w:val="00BE0F28"/>
    <w:rsid w:val="00BE159F"/>
    <w:rsid w:val="00BE174A"/>
    <w:rsid w:val="00BE1D40"/>
    <w:rsid w:val="00BE1F96"/>
    <w:rsid w:val="00BE24F0"/>
    <w:rsid w:val="00BE2F22"/>
    <w:rsid w:val="00BE3249"/>
    <w:rsid w:val="00BE3706"/>
    <w:rsid w:val="00BE3A21"/>
    <w:rsid w:val="00BE4535"/>
    <w:rsid w:val="00BE5423"/>
    <w:rsid w:val="00BE574C"/>
    <w:rsid w:val="00BE5B36"/>
    <w:rsid w:val="00BE649D"/>
    <w:rsid w:val="00BE6684"/>
    <w:rsid w:val="00BE6B69"/>
    <w:rsid w:val="00BE6C40"/>
    <w:rsid w:val="00BE7198"/>
    <w:rsid w:val="00BE7877"/>
    <w:rsid w:val="00BF0053"/>
    <w:rsid w:val="00BF013C"/>
    <w:rsid w:val="00BF03AD"/>
    <w:rsid w:val="00BF091B"/>
    <w:rsid w:val="00BF1036"/>
    <w:rsid w:val="00BF1231"/>
    <w:rsid w:val="00BF1887"/>
    <w:rsid w:val="00BF1920"/>
    <w:rsid w:val="00BF1F41"/>
    <w:rsid w:val="00BF2057"/>
    <w:rsid w:val="00BF22C5"/>
    <w:rsid w:val="00BF25CA"/>
    <w:rsid w:val="00BF2CE0"/>
    <w:rsid w:val="00BF2F0B"/>
    <w:rsid w:val="00BF3007"/>
    <w:rsid w:val="00BF32D3"/>
    <w:rsid w:val="00BF3641"/>
    <w:rsid w:val="00BF3816"/>
    <w:rsid w:val="00BF3BCF"/>
    <w:rsid w:val="00BF4211"/>
    <w:rsid w:val="00BF4BFA"/>
    <w:rsid w:val="00BF4C57"/>
    <w:rsid w:val="00BF5318"/>
    <w:rsid w:val="00BF5C8A"/>
    <w:rsid w:val="00BF5D38"/>
    <w:rsid w:val="00BF5E3A"/>
    <w:rsid w:val="00BF62DE"/>
    <w:rsid w:val="00BF6D57"/>
    <w:rsid w:val="00BF6DB1"/>
    <w:rsid w:val="00BF761C"/>
    <w:rsid w:val="00BF7BEA"/>
    <w:rsid w:val="00C00366"/>
    <w:rsid w:val="00C00D54"/>
    <w:rsid w:val="00C00DCB"/>
    <w:rsid w:val="00C01B48"/>
    <w:rsid w:val="00C01B5A"/>
    <w:rsid w:val="00C02789"/>
    <w:rsid w:val="00C0278D"/>
    <w:rsid w:val="00C03558"/>
    <w:rsid w:val="00C0396D"/>
    <w:rsid w:val="00C03A34"/>
    <w:rsid w:val="00C03C64"/>
    <w:rsid w:val="00C03CA1"/>
    <w:rsid w:val="00C03DE0"/>
    <w:rsid w:val="00C03F61"/>
    <w:rsid w:val="00C03F97"/>
    <w:rsid w:val="00C047C0"/>
    <w:rsid w:val="00C05399"/>
    <w:rsid w:val="00C055D4"/>
    <w:rsid w:val="00C05644"/>
    <w:rsid w:val="00C05770"/>
    <w:rsid w:val="00C057C2"/>
    <w:rsid w:val="00C05876"/>
    <w:rsid w:val="00C05E8E"/>
    <w:rsid w:val="00C06D80"/>
    <w:rsid w:val="00C06FC8"/>
    <w:rsid w:val="00C0731B"/>
    <w:rsid w:val="00C07BB6"/>
    <w:rsid w:val="00C07C82"/>
    <w:rsid w:val="00C10497"/>
    <w:rsid w:val="00C106D6"/>
    <w:rsid w:val="00C10874"/>
    <w:rsid w:val="00C10A19"/>
    <w:rsid w:val="00C10AF5"/>
    <w:rsid w:val="00C10C06"/>
    <w:rsid w:val="00C10DB4"/>
    <w:rsid w:val="00C1131E"/>
    <w:rsid w:val="00C11479"/>
    <w:rsid w:val="00C117FE"/>
    <w:rsid w:val="00C121F8"/>
    <w:rsid w:val="00C1299E"/>
    <w:rsid w:val="00C12B2B"/>
    <w:rsid w:val="00C13988"/>
    <w:rsid w:val="00C13A0E"/>
    <w:rsid w:val="00C13C2F"/>
    <w:rsid w:val="00C13CEC"/>
    <w:rsid w:val="00C148C9"/>
    <w:rsid w:val="00C14B7C"/>
    <w:rsid w:val="00C14C14"/>
    <w:rsid w:val="00C151FE"/>
    <w:rsid w:val="00C1577C"/>
    <w:rsid w:val="00C15B89"/>
    <w:rsid w:val="00C15D3B"/>
    <w:rsid w:val="00C15ED8"/>
    <w:rsid w:val="00C168C8"/>
    <w:rsid w:val="00C16945"/>
    <w:rsid w:val="00C16CA2"/>
    <w:rsid w:val="00C16FB0"/>
    <w:rsid w:val="00C17031"/>
    <w:rsid w:val="00C1715F"/>
    <w:rsid w:val="00C17286"/>
    <w:rsid w:val="00C17436"/>
    <w:rsid w:val="00C176A3"/>
    <w:rsid w:val="00C1784B"/>
    <w:rsid w:val="00C17937"/>
    <w:rsid w:val="00C17C41"/>
    <w:rsid w:val="00C17C89"/>
    <w:rsid w:val="00C2012E"/>
    <w:rsid w:val="00C208E5"/>
    <w:rsid w:val="00C20950"/>
    <w:rsid w:val="00C21037"/>
    <w:rsid w:val="00C21561"/>
    <w:rsid w:val="00C21858"/>
    <w:rsid w:val="00C21A2F"/>
    <w:rsid w:val="00C21ACA"/>
    <w:rsid w:val="00C21B13"/>
    <w:rsid w:val="00C220D9"/>
    <w:rsid w:val="00C223B4"/>
    <w:rsid w:val="00C22471"/>
    <w:rsid w:val="00C22934"/>
    <w:rsid w:val="00C22A1F"/>
    <w:rsid w:val="00C23C56"/>
    <w:rsid w:val="00C242D0"/>
    <w:rsid w:val="00C24445"/>
    <w:rsid w:val="00C247BB"/>
    <w:rsid w:val="00C24995"/>
    <w:rsid w:val="00C24CFC"/>
    <w:rsid w:val="00C24DF4"/>
    <w:rsid w:val="00C24E56"/>
    <w:rsid w:val="00C24F2D"/>
    <w:rsid w:val="00C251F4"/>
    <w:rsid w:val="00C26294"/>
    <w:rsid w:val="00C267F4"/>
    <w:rsid w:val="00C26875"/>
    <w:rsid w:val="00C268DF"/>
    <w:rsid w:val="00C26BA8"/>
    <w:rsid w:val="00C26DEF"/>
    <w:rsid w:val="00C27A60"/>
    <w:rsid w:val="00C27BC3"/>
    <w:rsid w:val="00C27E95"/>
    <w:rsid w:val="00C27F1A"/>
    <w:rsid w:val="00C30FDC"/>
    <w:rsid w:val="00C314E2"/>
    <w:rsid w:val="00C3185F"/>
    <w:rsid w:val="00C31A10"/>
    <w:rsid w:val="00C31C46"/>
    <w:rsid w:val="00C31DCC"/>
    <w:rsid w:val="00C31FE2"/>
    <w:rsid w:val="00C324E5"/>
    <w:rsid w:val="00C32720"/>
    <w:rsid w:val="00C32B58"/>
    <w:rsid w:val="00C33242"/>
    <w:rsid w:val="00C33345"/>
    <w:rsid w:val="00C334D7"/>
    <w:rsid w:val="00C339DE"/>
    <w:rsid w:val="00C33A4B"/>
    <w:rsid w:val="00C33B24"/>
    <w:rsid w:val="00C34021"/>
    <w:rsid w:val="00C344C9"/>
    <w:rsid w:val="00C35106"/>
    <w:rsid w:val="00C35C20"/>
    <w:rsid w:val="00C35E67"/>
    <w:rsid w:val="00C36289"/>
    <w:rsid w:val="00C36561"/>
    <w:rsid w:val="00C36627"/>
    <w:rsid w:val="00C366F1"/>
    <w:rsid w:val="00C3676F"/>
    <w:rsid w:val="00C36BE6"/>
    <w:rsid w:val="00C36D17"/>
    <w:rsid w:val="00C371F9"/>
    <w:rsid w:val="00C372CA"/>
    <w:rsid w:val="00C3731F"/>
    <w:rsid w:val="00C37D91"/>
    <w:rsid w:val="00C37E84"/>
    <w:rsid w:val="00C4006D"/>
    <w:rsid w:val="00C400E4"/>
    <w:rsid w:val="00C40542"/>
    <w:rsid w:val="00C408FA"/>
    <w:rsid w:val="00C40E33"/>
    <w:rsid w:val="00C4175E"/>
    <w:rsid w:val="00C41A4B"/>
    <w:rsid w:val="00C41FF0"/>
    <w:rsid w:val="00C422B6"/>
    <w:rsid w:val="00C4238F"/>
    <w:rsid w:val="00C42687"/>
    <w:rsid w:val="00C42766"/>
    <w:rsid w:val="00C4294B"/>
    <w:rsid w:val="00C42C17"/>
    <w:rsid w:val="00C42C6B"/>
    <w:rsid w:val="00C42F02"/>
    <w:rsid w:val="00C431CD"/>
    <w:rsid w:val="00C43361"/>
    <w:rsid w:val="00C435BF"/>
    <w:rsid w:val="00C439AD"/>
    <w:rsid w:val="00C44277"/>
    <w:rsid w:val="00C44743"/>
    <w:rsid w:val="00C4515E"/>
    <w:rsid w:val="00C45204"/>
    <w:rsid w:val="00C45649"/>
    <w:rsid w:val="00C458F8"/>
    <w:rsid w:val="00C46047"/>
    <w:rsid w:val="00C4625B"/>
    <w:rsid w:val="00C46822"/>
    <w:rsid w:val="00C46B36"/>
    <w:rsid w:val="00C46F69"/>
    <w:rsid w:val="00C47308"/>
    <w:rsid w:val="00C476B6"/>
    <w:rsid w:val="00C51182"/>
    <w:rsid w:val="00C51271"/>
    <w:rsid w:val="00C5140D"/>
    <w:rsid w:val="00C514D9"/>
    <w:rsid w:val="00C519F5"/>
    <w:rsid w:val="00C51A53"/>
    <w:rsid w:val="00C51C13"/>
    <w:rsid w:val="00C51CAD"/>
    <w:rsid w:val="00C5220D"/>
    <w:rsid w:val="00C52CCE"/>
    <w:rsid w:val="00C52D7C"/>
    <w:rsid w:val="00C53059"/>
    <w:rsid w:val="00C530F5"/>
    <w:rsid w:val="00C53607"/>
    <w:rsid w:val="00C538B1"/>
    <w:rsid w:val="00C53ECE"/>
    <w:rsid w:val="00C544EB"/>
    <w:rsid w:val="00C549A7"/>
    <w:rsid w:val="00C54EA8"/>
    <w:rsid w:val="00C5558C"/>
    <w:rsid w:val="00C557BC"/>
    <w:rsid w:val="00C55924"/>
    <w:rsid w:val="00C55BB6"/>
    <w:rsid w:val="00C55BDC"/>
    <w:rsid w:val="00C55F7A"/>
    <w:rsid w:val="00C56195"/>
    <w:rsid w:val="00C562AC"/>
    <w:rsid w:val="00C56487"/>
    <w:rsid w:val="00C57110"/>
    <w:rsid w:val="00C5731A"/>
    <w:rsid w:val="00C5742F"/>
    <w:rsid w:val="00C5769B"/>
    <w:rsid w:val="00C57BBF"/>
    <w:rsid w:val="00C57C20"/>
    <w:rsid w:val="00C60214"/>
    <w:rsid w:val="00C60460"/>
    <w:rsid w:val="00C6075A"/>
    <w:rsid w:val="00C61756"/>
    <w:rsid w:val="00C61840"/>
    <w:rsid w:val="00C61B48"/>
    <w:rsid w:val="00C61EE1"/>
    <w:rsid w:val="00C62955"/>
    <w:rsid w:val="00C6297F"/>
    <w:rsid w:val="00C62D8A"/>
    <w:rsid w:val="00C63444"/>
    <w:rsid w:val="00C638BB"/>
    <w:rsid w:val="00C63A5C"/>
    <w:rsid w:val="00C63AEC"/>
    <w:rsid w:val="00C63D11"/>
    <w:rsid w:val="00C63F0A"/>
    <w:rsid w:val="00C649E5"/>
    <w:rsid w:val="00C64C7E"/>
    <w:rsid w:val="00C64CD2"/>
    <w:rsid w:val="00C64F98"/>
    <w:rsid w:val="00C65030"/>
    <w:rsid w:val="00C65224"/>
    <w:rsid w:val="00C655DB"/>
    <w:rsid w:val="00C65704"/>
    <w:rsid w:val="00C659E7"/>
    <w:rsid w:val="00C659FF"/>
    <w:rsid w:val="00C65A92"/>
    <w:rsid w:val="00C65F81"/>
    <w:rsid w:val="00C662E7"/>
    <w:rsid w:val="00C66375"/>
    <w:rsid w:val="00C66443"/>
    <w:rsid w:val="00C6652D"/>
    <w:rsid w:val="00C673D6"/>
    <w:rsid w:val="00C67861"/>
    <w:rsid w:val="00C67D30"/>
    <w:rsid w:val="00C67D85"/>
    <w:rsid w:val="00C67FE5"/>
    <w:rsid w:val="00C701AA"/>
    <w:rsid w:val="00C7026C"/>
    <w:rsid w:val="00C7080C"/>
    <w:rsid w:val="00C70A6E"/>
    <w:rsid w:val="00C70DCE"/>
    <w:rsid w:val="00C713E2"/>
    <w:rsid w:val="00C71EA2"/>
    <w:rsid w:val="00C72E32"/>
    <w:rsid w:val="00C72F26"/>
    <w:rsid w:val="00C73031"/>
    <w:rsid w:val="00C730D8"/>
    <w:rsid w:val="00C7375B"/>
    <w:rsid w:val="00C737AA"/>
    <w:rsid w:val="00C73957"/>
    <w:rsid w:val="00C73C96"/>
    <w:rsid w:val="00C73FA7"/>
    <w:rsid w:val="00C74126"/>
    <w:rsid w:val="00C7476C"/>
    <w:rsid w:val="00C74AD5"/>
    <w:rsid w:val="00C74E50"/>
    <w:rsid w:val="00C75523"/>
    <w:rsid w:val="00C75773"/>
    <w:rsid w:val="00C7604F"/>
    <w:rsid w:val="00C7605D"/>
    <w:rsid w:val="00C760BD"/>
    <w:rsid w:val="00C7632B"/>
    <w:rsid w:val="00C763EC"/>
    <w:rsid w:val="00C7667D"/>
    <w:rsid w:val="00C7750F"/>
    <w:rsid w:val="00C776AB"/>
    <w:rsid w:val="00C8016C"/>
    <w:rsid w:val="00C804B6"/>
    <w:rsid w:val="00C80DBC"/>
    <w:rsid w:val="00C80F48"/>
    <w:rsid w:val="00C814A2"/>
    <w:rsid w:val="00C8157B"/>
    <w:rsid w:val="00C818F8"/>
    <w:rsid w:val="00C81CD5"/>
    <w:rsid w:val="00C81E57"/>
    <w:rsid w:val="00C82074"/>
    <w:rsid w:val="00C82091"/>
    <w:rsid w:val="00C82BA7"/>
    <w:rsid w:val="00C83096"/>
    <w:rsid w:val="00C832A5"/>
    <w:rsid w:val="00C832CD"/>
    <w:rsid w:val="00C834AB"/>
    <w:rsid w:val="00C835B3"/>
    <w:rsid w:val="00C83834"/>
    <w:rsid w:val="00C83E57"/>
    <w:rsid w:val="00C846D3"/>
    <w:rsid w:val="00C85521"/>
    <w:rsid w:val="00C85597"/>
    <w:rsid w:val="00C855F0"/>
    <w:rsid w:val="00C858F2"/>
    <w:rsid w:val="00C8647B"/>
    <w:rsid w:val="00C8688E"/>
    <w:rsid w:val="00C86D75"/>
    <w:rsid w:val="00C86DB2"/>
    <w:rsid w:val="00C86F18"/>
    <w:rsid w:val="00C87403"/>
    <w:rsid w:val="00C902F2"/>
    <w:rsid w:val="00C90B33"/>
    <w:rsid w:val="00C90CEF"/>
    <w:rsid w:val="00C9127B"/>
    <w:rsid w:val="00C915D6"/>
    <w:rsid w:val="00C91EE7"/>
    <w:rsid w:val="00C91F3A"/>
    <w:rsid w:val="00C92FE6"/>
    <w:rsid w:val="00C9303C"/>
    <w:rsid w:val="00C93690"/>
    <w:rsid w:val="00C93CF5"/>
    <w:rsid w:val="00C93F92"/>
    <w:rsid w:val="00C94162"/>
    <w:rsid w:val="00C942A3"/>
    <w:rsid w:val="00C94384"/>
    <w:rsid w:val="00C94419"/>
    <w:rsid w:val="00C94EF7"/>
    <w:rsid w:val="00C95145"/>
    <w:rsid w:val="00C96275"/>
    <w:rsid w:val="00C962F8"/>
    <w:rsid w:val="00C96CAE"/>
    <w:rsid w:val="00C97197"/>
    <w:rsid w:val="00C978DD"/>
    <w:rsid w:val="00C97930"/>
    <w:rsid w:val="00C979BB"/>
    <w:rsid w:val="00CA02F1"/>
    <w:rsid w:val="00CA06D0"/>
    <w:rsid w:val="00CA22A5"/>
    <w:rsid w:val="00CA23DF"/>
    <w:rsid w:val="00CA2B57"/>
    <w:rsid w:val="00CA2BF3"/>
    <w:rsid w:val="00CA2DA9"/>
    <w:rsid w:val="00CA2F57"/>
    <w:rsid w:val="00CA30F5"/>
    <w:rsid w:val="00CA31AE"/>
    <w:rsid w:val="00CA37F1"/>
    <w:rsid w:val="00CA38BB"/>
    <w:rsid w:val="00CA3A4B"/>
    <w:rsid w:val="00CA3D9B"/>
    <w:rsid w:val="00CA45CA"/>
    <w:rsid w:val="00CA4889"/>
    <w:rsid w:val="00CA4D4F"/>
    <w:rsid w:val="00CA4F18"/>
    <w:rsid w:val="00CA502A"/>
    <w:rsid w:val="00CA5435"/>
    <w:rsid w:val="00CA6002"/>
    <w:rsid w:val="00CA6540"/>
    <w:rsid w:val="00CA6553"/>
    <w:rsid w:val="00CA67BA"/>
    <w:rsid w:val="00CA6F8F"/>
    <w:rsid w:val="00CA7113"/>
    <w:rsid w:val="00CA7557"/>
    <w:rsid w:val="00CA767C"/>
    <w:rsid w:val="00CB00EE"/>
    <w:rsid w:val="00CB0685"/>
    <w:rsid w:val="00CB0DEB"/>
    <w:rsid w:val="00CB0F17"/>
    <w:rsid w:val="00CB1077"/>
    <w:rsid w:val="00CB1362"/>
    <w:rsid w:val="00CB1AD3"/>
    <w:rsid w:val="00CB24C8"/>
    <w:rsid w:val="00CB2A78"/>
    <w:rsid w:val="00CB2AAF"/>
    <w:rsid w:val="00CB2B6D"/>
    <w:rsid w:val="00CB2E88"/>
    <w:rsid w:val="00CB3248"/>
    <w:rsid w:val="00CB3318"/>
    <w:rsid w:val="00CB3AB4"/>
    <w:rsid w:val="00CB3CD6"/>
    <w:rsid w:val="00CB41DD"/>
    <w:rsid w:val="00CB4370"/>
    <w:rsid w:val="00CB4703"/>
    <w:rsid w:val="00CB4D42"/>
    <w:rsid w:val="00CB582C"/>
    <w:rsid w:val="00CB59C5"/>
    <w:rsid w:val="00CB61AE"/>
    <w:rsid w:val="00CB6453"/>
    <w:rsid w:val="00CB6D3C"/>
    <w:rsid w:val="00CB749B"/>
    <w:rsid w:val="00CB7610"/>
    <w:rsid w:val="00CB77AC"/>
    <w:rsid w:val="00CB7AA0"/>
    <w:rsid w:val="00CC014F"/>
    <w:rsid w:val="00CC0356"/>
    <w:rsid w:val="00CC0613"/>
    <w:rsid w:val="00CC073A"/>
    <w:rsid w:val="00CC08FF"/>
    <w:rsid w:val="00CC0EB6"/>
    <w:rsid w:val="00CC15FA"/>
    <w:rsid w:val="00CC1EA5"/>
    <w:rsid w:val="00CC216A"/>
    <w:rsid w:val="00CC24E3"/>
    <w:rsid w:val="00CC283A"/>
    <w:rsid w:val="00CC3658"/>
    <w:rsid w:val="00CC382A"/>
    <w:rsid w:val="00CC3A94"/>
    <w:rsid w:val="00CC3EDF"/>
    <w:rsid w:val="00CC4643"/>
    <w:rsid w:val="00CC48CE"/>
    <w:rsid w:val="00CC4DA3"/>
    <w:rsid w:val="00CC5068"/>
    <w:rsid w:val="00CC52B8"/>
    <w:rsid w:val="00CC5471"/>
    <w:rsid w:val="00CC54B3"/>
    <w:rsid w:val="00CC5AF8"/>
    <w:rsid w:val="00CC6020"/>
    <w:rsid w:val="00CC606D"/>
    <w:rsid w:val="00CC619A"/>
    <w:rsid w:val="00CC66C4"/>
    <w:rsid w:val="00CC692E"/>
    <w:rsid w:val="00CC6ABF"/>
    <w:rsid w:val="00CC6DEC"/>
    <w:rsid w:val="00CC739B"/>
    <w:rsid w:val="00CD0362"/>
    <w:rsid w:val="00CD0655"/>
    <w:rsid w:val="00CD0CDC"/>
    <w:rsid w:val="00CD0E99"/>
    <w:rsid w:val="00CD10E8"/>
    <w:rsid w:val="00CD10F8"/>
    <w:rsid w:val="00CD133E"/>
    <w:rsid w:val="00CD1CBD"/>
    <w:rsid w:val="00CD1EDD"/>
    <w:rsid w:val="00CD2C5A"/>
    <w:rsid w:val="00CD3ADD"/>
    <w:rsid w:val="00CD3D98"/>
    <w:rsid w:val="00CD412A"/>
    <w:rsid w:val="00CD4543"/>
    <w:rsid w:val="00CD47EA"/>
    <w:rsid w:val="00CD4F1B"/>
    <w:rsid w:val="00CD4FDC"/>
    <w:rsid w:val="00CD4FF7"/>
    <w:rsid w:val="00CD5F3B"/>
    <w:rsid w:val="00CD6F3F"/>
    <w:rsid w:val="00CD7342"/>
    <w:rsid w:val="00CD74C3"/>
    <w:rsid w:val="00CD75AF"/>
    <w:rsid w:val="00CD767B"/>
    <w:rsid w:val="00CE0042"/>
    <w:rsid w:val="00CE02D0"/>
    <w:rsid w:val="00CE0380"/>
    <w:rsid w:val="00CE0BF4"/>
    <w:rsid w:val="00CE0FE8"/>
    <w:rsid w:val="00CE1305"/>
    <w:rsid w:val="00CE17C7"/>
    <w:rsid w:val="00CE1C91"/>
    <w:rsid w:val="00CE1CFA"/>
    <w:rsid w:val="00CE2353"/>
    <w:rsid w:val="00CE23CE"/>
    <w:rsid w:val="00CE2FEF"/>
    <w:rsid w:val="00CE32D8"/>
    <w:rsid w:val="00CE35EE"/>
    <w:rsid w:val="00CE3F9D"/>
    <w:rsid w:val="00CE41E9"/>
    <w:rsid w:val="00CE4232"/>
    <w:rsid w:val="00CE4874"/>
    <w:rsid w:val="00CE5084"/>
    <w:rsid w:val="00CE518D"/>
    <w:rsid w:val="00CE52E3"/>
    <w:rsid w:val="00CE59AE"/>
    <w:rsid w:val="00CE5B4F"/>
    <w:rsid w:val="00CE5C46"/>
    <w:rsid w:val="00CE5CA5"/>
    <w:rsid w:val="00CE620B"/>
    <w:rsid w:val="00CE63C9"/>
    <w:rsid w:val="00CE69AA"/>
    <w:rsid w:val="00CE739A"/>
    <w:rsid w:val="00CE76F2"/>
    <w:rsid w:val="00CF0003"/>
    <w:rsid w:val="00CF0336"/>
    <w:rsid w:val="00CF05C9"/>
    <w:rsid w:val="00CF0CDB"/>
    <w:rsid w:val="00CF1427"/>
    <w:rsid w:val="00CF155C"/>
    <w:rsid w:val="00CF17F2"/>
    <w:rsid w:val="00CF1BB1"/>
    <w:rsid w:val="00CF21E0"/>
    <w:rsid w:val="00CF225A"/>
    <w:rsid w:val="00CF2988"/>
    <w:rsid w:val="00CF2D87"/>
    <w:rsid w:val="00CF37EC"/>
    <w:rsid w:val="00CF397F"/>
    <w:rsid w:val="00CF3EB8"/>
    <w:rsid w:val="00CF41A3"/>
    <w:rsid w:val="00CF42FC"/>
    <w:rsid w:val="00CF4560"/>
    <w:rsid w:val="00CF4A07"/>
    <w:rsid w:val="00CF4E58"/>
    <w:rsid w:val="00CF506F"/>
    <w:rsid w:val="00CF5078"/>
    <w:rsid w:val="00CF577B"/>
    <w:rsid w:val="00CF5986"/>
    <w:rsid w:val="00CF5996"/>
    <w:rsid w:val="00CF5B60"/>
    <w:rsid w:val="00CF605D"/>
    <w:rsid w:val="00CF689A"/>
    <w:rsid w:val="00CF695F"/>
    <w:rsid w:val="00CF6DF7"/>
    <w:rsid w:val="00CF7BED"/>
    <w:rsid w:val="00CF7F02"/>
    <w:rsid w:val="00D001F5"/>
    <w:rsid w:val="00D00540"/>
    <w:rsid w:val="00D00C86"/>
    <w:rsid w:val="00D00DED"/>
    <w:rsid w:val="00D00E04"/>
    <w:rsid w:val="00D010F7"/>
    <w:rsid w:val="00D01AD6"/>
    <w:rsid w:val="00D01DBC"/>
    <w:rsid w:val="00D02257"/>
    <w:rsid w:val="00D028C8"/>
    <w:rsid w:val="00D0338E"/>
    <w:rsid w:val="00D04305"/>
    <w:rsid w:val="00D044DF"/>
    <w:rsid w:val="00D04BB4"/>
    <w:rsid w:val="00D05ABE"/>
    <w:rsid w:val="00D06339"/>
    <w:rsid w:val="00D06B0F"/>
    <w:rsid w:val="00D076FD"/>
    <w:rsid w:val="00D10344"/>
    <w:rsid w:val="00D109C4"/>
    <w:rsid w:val="00D10C03"/>
    <w:rsid w:val="00D10D04"/>
    <w:rsid w:val="00D10D62"/>
    <w:rsid w:val="00D10FAC"/>
    <w:rsid w:val="00D11DBD"/>
    <w:rsid w:val="00D11E35"/>
    <w:rsid w:val="00D121DF"/>
    <w:rsid w:val="00D12278"/>
    <w:rsid w:val="00D12AD4"/>
    <w:rsid w:val="00D1323F"/>
    <w:rsid w:val="00D13244"/>
    <w:rsid w:val="00D133FC"/>
    <w:rsid w:val="00D137A8"/>
    <w:rsid w:val="00D13FF1"/>
    <w:rsid w:val="00D14504"/>
    <w:rsid w:val="00D1450A"/>
    <w:rsid w:val="00D14702"/>
    <w:rsid w:val="00D14C6F"/>
    <w:rsid w:val="00D14C9E"/>
    <w:rsid w:val="00D15095"/>
    <w:rsid w:val="00D15434"/>
    <w:rsid w:val="00D15461"/>
    <w:rsid w:val="00D158EB"/>
    <w:rsid w:val="00D1596B"/>
    <w:rsid w:val="00D15B7D"/>
    <w:rsid w:val="00D15F8B"/>
    <w:rsid w:val="00D1679E"/>
    <w:rsid w:val="00D16A8B"/>
    <w:rsid w:val="00D16C3A"/>
    <w:rsid w:val="00D16E11"/>
    <w:rsid w:val="00D17881"/>
    <w:rsid w:val="00D2024A"/>
    <w:rsid w:val="00D20690"/>
    <w:rsid w:val="00D207C3"/>
    <w:rsid w:val="00D2098E"/>
    <w:rsid w:val="00D210DC"/>
    <w:rsid w:val="00D21111"/>
    <w:rsid w:val="00D216DF"/>
    <w:rsid w:val="00D2198D"/>
    <w:rsid w:val="00D21C1F"/>
    <w:rsid w:val="00D21DE3"/>
    <w:rsid w:val="00D22867"/>
    <w:rsid w:val="00D23516"/>
    <w:rsid w:val="00D2359E"/>
    <w:rsid w:val="00D2395F"/>
    <w:rsid w:val="00D24358"/>
    <w:rsid w:val="00D24756"/>
    <w:rsid w:val="00D24763"/>
    <w:rsid w:val="00D248D4"/>
    <w:rsid w:val="00D2494B"/>
    <w:rsid w:val="00D24AE4"/>
    <w:rsid w:val="00D24E53"/>
    <w:rsid w:val="00D25618"/>
    <w:rsid w:val="00D256BC"/>
    <w:rsid w:val="00D2640F"/>
    <w:rsid w:val="00D2676B"/>
    <w:rsid w:val="00D26803"/>
    <w:rsid w:val="00D27277"/>
    <w:rsid w:val="00D27299"/>
    <w:rsid w:val="00D27A25"/>
    <w:rsid w:val="00D27FD7"/>
    <w:rsid w:val="00D300ED"/>
    <w:rsid w:val="00D3033D"/>
    <w:rsid w:val="00D305CC"/>
    <w:rsid w:val="00D30C8C"/>
    <w:rsid w:val="00D312DB"/>
    <w:rsid w:val="00D3234E"/>
    <w:rsid w:val="00D32AA8"/>
    <w:rsid w:val="00D32E35"/>
    <w:rsid w:val="00D33090"/>
    <w:rsid w:val="00D331E5"/>
    <w:rsid w:val="00D33257"/>
    <w:rsid w:val="00D3368A"/>
    <w:rsid w:val="00D3387C"/>
    <w:rsid w:val="00D339BD"/>
    <w:rsid w:val="00D33C7F"/>
    <w:rsid w:val="00D341C7"/>
    <w:rsid w:val="00D3428B"/>
    <w:rsid w:val="00D3434C"/>
    <w:rsid w:val="00D34D22"/>
    <w:rsid w:val="00D3574D"/>
    <w:rsid w:val="00D35B2D"/>
    <w:rsid w:val="00D35C53"/>
    <w:rsid w:val="00D35C58"/>
    <w:rsid w:val="00D35FA2"/>
    <w:rsid w:val="00D364E1"/>
    <w:rsid w:val="00D36B32"/>
    <w:rsid w:val="00D36D80"/>
    <w:rsid w:val="00D3713F"/>
    <w:rsid w:val="00D3775B"/>
    <w:rsid w:val="00D378C1"/>
    <w:rsid w:val="00D37EF8"/>
    <w:rsid w:val="00D37FED"/>
    <w:rsid w:val="00D40073"/>
    <w:rsid w:val="00D40980"/>
    <w:rsid w:val="00D40BAE"/>
    <w:rsid w:val="00D415C9"/>
    <w:rsid w:val="00D4169E"/>
    <w:rsid w:val="00D417C9"/>
    <w:rsid w:val="00D41844"/>
    <w:rsid w:val="00D41A3C"/>
    <w:rsid w:val="00D41A4D"/>
    <w:rsid w:val="00D41F0A"/>
    <w:rsid w:val="00D421AD"/>
    <w:rsid w:val="00D4235A"/>
    <w:rsid w:val="00D42803"/>
    <w:rsid w:val="00D42822"/>
    <w:rsid w:val="00D42927"/>
    <w:rsid w:val="00D42AD8"/>
    <w:rsid w:val="00D42B8A"/>
    <w:rsid w:val="00D42BD2"/>
    <w:rsid w:val="00D42D3D"/>
    <w:rsid w:val="00D43363"/>
    <w:rsid w:val="00D43559"/>
    <w:rsid w:val="00D43CF2"/>
    <w:rsid w:val="00D43D76"/>
    <w:rsid w:val="00D43EC9"/>
    <w:rsid w:val="00D440A3"/>
    <w:rsid w:val="00D446E1"/>
    <w:rsid w:val="00D44936"/>
    <w:rsid w:val="00D44DB4"/>
    <w:rsid w:val="00D44F65"/>
    <w:rsid w:val="00D44FDB"/>
    <w:rsid w:val="00D45533"/>
    <w:rsid w:val="00D4599E"/>
    <w:rsid w:val="00D45CD1"/>
    <w:rsid w:val="00D4610F"/>
    <w:rsid w:val="00D4689D"/>
    <w:rsid w:val="00D46C8D"/>
    <w:rsid w:val="00D46C9D"/>
    <w:rsid w:val="00D46E4C"/>
    <w:rsid w:val="00D47D3D"/>
    <w:rsid w:val="00D50636"/>
    <w:rsid w:val="00D50995"/>
    <w:rsid w:val="00D50BFE"/>
    <w:rsid w:val="00D50C64"/>
    <w:rsid w:val="00D510CB"/>
    <w:rsid w:val="00D510CF"/>
    <w:rsid w:val="00D513A3"/>
    <w:rsid w:val="00D514C3"/>
    <w:rsid w:val="00D51546"/>
    <w:rsid w:val="00D5159F"/>
    <w:rsid w:val="00D51754"/>
    <w:rsid w:val="00D519EA"/>
    <w:rsid w:val="00D51A32"/>
    <w:rsid w:val="00D51A7A"/>
    <w:rsid w:val="00D528CC"/>
    <w:rsid w:val="00D52A36"/>
    <w:rsid w:val="00D52BA4"/>
    <w:rsid w:val="00D52D77"/>
    <w:rsid w:val="00D546D7"/>
    <w:rsid w:val="00D54B13"/>
    <w:rsid w:val="00D54C3D"/>
    <w:rsid w:val="00D54DD3"/>
    <w:rsid w:val="00D55120"/>
    <w:rsid w:val="00D553FB"/>
    <w:rsid w:val="00D55845"/>
    <w:rsid w:val="00D55D9C"/>
    <w:rsid w:val="00D55F9B"/>
    <w:rsid w:val="00D5624E"/>
    <w:rsid w:val="00D56540"/>
    <w:rsid w:val="00D569E5"/>
    <w:rsid w:val="00D56AEE"/>
    <w:rsid w:val="00D56BDE"/>
    <w:rsid w:val="00D56F3E"/>
    <w:rsid w:val="00D5792D"/>
    <w:rsid w:val="00D5798B"/>
    <w:rsid w:val="00D57DA6"/>
    <w:rsid w:val="00D57E94"/>
    <w:rsid w:val="00D6049D"/>
    <w:rsid w:val="00D60620"/>
    <w:rsid w:val="00D609FD"/>
    <w:rsid w:val="00D61AB2"/>
    <w:rsid w:val="00D620D5"/>
    <w:rsid w:val="00D62237"/>
    <w:rsid w:val="00D6242C"/>
    <w:rsid w:val="00D62BD5"/>
    <w:rsid w:val="00D63015"/>
    <w:rsid w:val="00D635E5"/>
    <w:rsid w:val="00D641A2"/>
    <w:rsid w:val="00D643C3"/>
    <w:rsid w:val="00D6442C"/>
    <w:rsid w:val="00D64ADC"/>
    <w:rsid w:val="00D64F9E"/>
    <w:rsid w:val="00D65657"/>
    <w:rsid w:val="00D65900"/>
    <w:rsid w:val="00D65997"/>
    <w:rsid w:val="00D65A9D"/>
    <w:rsid w:val="00D65D38"/>
    <w:rsid w:val="00D66120"/>
    <w:rsid w:val="00D6626E"/>
    <w:rsid w:val="00D6688A"/>
    <w:rsid w:val="00D66B83"/>
    <w:rsid w:val="00D66C50"/>
    <w:rsid w:val="00D66F87"/>
    <w:rsid w:val="00D670F0"/>
    <w:rsid w:val="00D67197"/>
    <w:rsid w:val="00D6738B"/>
    <w:rsid w:val="00D6754F"/>
    <w:rsid w:val="00D67620"/>
    <w:rsid w:val="00D67B0C"/>
    <w:rsid w:val="00D67DAB"/>
    <w:rsid w:val="00D67ED8"/>
    <w:rsid w:val="00D702F7"/>
    <w:rsid w:val="00D70640"/>
    <w:rsid w:val="00D70BC2"/>
    <w:rsid w:val="00D715E0"/>
    <w:rsid w:val="00D71C00"/>
    <w:rsid w:val="00D71E45"/>
    <w:rsid w:val="00D7295A"/>
    <w:rsid w:val="00D72E6E"/>
    <w:rsid w:val="00D72EF8"/>
    <w:rsid w:val="00D73189"/>
    <w:rsid w:val="00D7340E"/>
    <w:rsid w:val="00D741DD"/>
    <w:rsid w:val="00D74528"/>
    <w:rsid w:val="00D749A9"/>
    <w:rsid w:val="00D74AD5"/>
    <w:rsid w:val="00D756E8"/>
    <w:rsid w:val="00D75774"/>
    <w:rsid w:val="00D75A5F"/>
    <w:rsid w:val="00D760A3"/>
    <w:rsid w:val="00D76203"/>
    <w:rsid w:val="00D7638B"/>
    <w:rsid w:val="00D76524"/>
    <w:rsid w:val="00D765FB"/>
    <w:rsid w:val="00D777B9"/>
    <w:rsid w:val="00D779D4"/>
    <w:rsid w:val="00D77CE9"/>
    <w:rsid w:val="00D809F3"/>
    <w:rsid w:val="00D80A96"/>
    <w:rsid w:val="00D80E5A"/>
    <w:rsid w:val="00D8173C"/>
    <w:rsid w:val="00D81A7B"/>
    <w:rsid w:val="00D81EE0"/>
    <w:rsid w:val="00D821D9"/>
    <w:rsid w:val="00D827B4"/>
    <w:rsid w:val="00D82933"/>
    <w:rsid w:val="00D8315D"/>
    <w:rsid w:val="00D83286"/>
    <w:rsid w:val="00D83765"/>
    <w:rsid w:val="00D838BD"/>
    <w:rsid w:val="00D83E06"/>
    <w:rsid w:val="00D842F9"/>
    <w:rsid w:val="00D84810"/>
    <w:rsid w:val="00D84BA9"/>
    <w:rsid w:val="00D851EE"/>
    <w:rsid w:val="00D85265"/>
    <w:rsid w:val="00D856E8"/>
    <w:rsid w:val="00D85B14"/>
    <w:rsid w:val="00D85C06"/>
    <w:rsid w:val="00D85F51"/>
    <w:rsid w:val="00D862BF"/>
    <w:rsid w:val="00D864EC"/>
    <w:rsid w:val="00D867F5"/>
    <w:rsid w:val="00D86ABB"/>
    <w:rsid w:val="00D86BE9"/>
    <w:rsid w:val="00D877F8"/>
    <w:rsid w:val="00D87BFC"/>
    <w:rsid w:val="00D87CCE"/>
    <w:rsid w:val="00D87DF9"/>
    <w:rsid w:val="00D9004B"/>
    <w:rsid w:val="00D904E4"/>
    <w:rsid w:val="00D9052A"/>
    <w:rsid w:val="00D909EE"/>
    <w:rsid w:val="00D90C6D"/>
    <w:rsid w:val="00D91358"/>
    <w:rsid w:val="00D91521"/>
    <w:rsid w:val="00D91BB0"/>
    <w:rsid w:val="00D91C2B"/>
    <w:rsid w:val="00D91C97"/>
    <w:rsid w:val="00D920E4"/>
    <w:rsid w:val="00D92574"/>
    <w:rsid w:val="00D92C07"/>
    <w:rsid w:val="00D92D17"/>
    <w:rsid w:val="00D92DD8"/>
    <w:rsid w:val="00D92E85"/>
    <w:rsid w:val="00D92FE3"/>
    <w:rsid w:val="00D934D1"/>
    <w:rsid w:val="00D9461C"/>
    <w:rsid w:val="00D947D7"/>
    <w:rsid w:val="00D94806"/>
    <w:rsid w:val="00D9480D"/>
    <w:rsid w:val="00D94B56"/>
    <w:rsid w:val="00D95321"/>
    <w:rsid w:val="00D957E7"/>
    <w:rsid w:val="00D96221"/>
    <w:rsid w:val="00D96496"/>
    <w:rsid w:val="00D9649A"/>
    <w:rsid w:val="00D964A1"/>
    <w:rsid w:val="00D96BE1"/>
    <w:rsid w:val="00D96D64"/>
    <w:rsid w:val="00D97282"/>
    <w:rsid w:val="00D9780B"/>
    <w:rsid w:val="00D97AC2"/>
    <w:rsid w:val="00D97E05"/>
    <w:rsid w:val="00DA0AD7"/>
    <w:rsid w:val="00DA10F9"/>
    <w:rsid w:val="00DA1A90"/>
    <w:rsid w:val="00DA229A"/>
    <w:rsid w:val="00DA22E8"/>
    <w:rsid w:val="00DA2870"/>
    <w:rsid w:val="00DA28CD"/>
    <w:rsid w:val="00DA2DDB"/>
    <w:rsid w:val="00DA430F"/>
    <w:rsid w:val="00DA44E3"/>
    <w:rsid w:val="00DA4573"/>
    <w:rsid w:val="00DA556A"/>
    <w:rsid w:val="00DA5B85"/>
    <w:rsid w:val="00DA5EA5"/>
    <w:rsid w:val="00DA6B39"/>
    <w:rsid w:val="00DA72DC"/>
    <w:rsid w:val="00DA77AD"/>
    <w:rsid w:val="00DA7855"/>
    <w:rsid w:val="00DA7AF9"/>
    <w:rsid w:val="00DA7F72"/>
    <w:rsid w:val="00DB00F8"/>
    <w:rsid w:val="00DB0E9E"/>
    <w:rsid w:val="00DB0EA2"/>
    <w:rsid w:val="00DB15D2"/>
    <w:rsid w:val="00DB1EEE"/>
    <w:rsid w:val="00DB2887"/>
    <w:rsid w:val="00DB2D7E"/>
    <w:rsid w:val="00DB2DF3"/>
    <w:rsid w:val="00DB3513"/>
    <w:rsid w:val="00DB35B6"/>
    <w:rsid w:val="00DB387A"/>
    <w:rsid w:val="00DB3923"/>
    <w:rsid w:val="00DB485E"/>
    <w:rsid w:val="00DB4AA6"/>
    <w:rsid w:val="00DB4AEE"/>
    <w:rsid w:val="00DB4EF5"/>
    <w:rsid w:val="00DB521C"/>
    <w:rsid w:val="00DB521E"/>
    <w:rsid w:val="00DB551D"/>
    <w:rsid w:val="00DB58EE"/>
    <w:rsid w:val="00DB63CC"/>
    <w:rsid w:val="00DB6D22"/>
    <w:rsid w:val="00DB6D6A"/>
    <w:rsid w:val="00DB716F"/>
    <w:rsid w:val="00DB78FE"/>
    <w:rsid w:val="00DB7A79"/>
    <w:rsid w:val="00DB7C8D"/>
    <w:rsid w:val="00DB7E0C"/>
    <w:rsid w:val="00DC01B4"/>
    <w:rsid w:val="00DC03A4"/>
    <w:rsid w:val="00DC046A"/>
    <w:rsid w:val="00DC0527"/>
    <w:rsid w:val="00DC09BB"/>
    <w:rsid w:val="00DC1C2D"/>
    <w:rsid w:val="00DC20FB"/>
    <w:rsid w:val="00DC2629"/>
    <w:rsid w:val="00DC2B83"/>
    <w:rsid w:val="00DC2C6B"/>
    <w:rsid w:val="00DC2CFF"/>
    <w:rsid w:val="00DC3421"/>
    <w:rsid w:val="00DC426F"/>
    <w:rsid w:val="00DC5332"/>
    <w:rsid w:val="00DC5359"/>
    <w:rsid w:val="00DC636A"/>
    <w:rsid w:val="00DC6511"/>
    <w:rsid w:val="00DC6577"/>
    <w:rsid w:val="00DC680C"/>
    <w:rsid w:val="00DC6C2F"/>
    <w:rsid w:val="00DC710A"/>
    <w:rsid w:val="00DC746C"/>
    <w:rsid w:val="00DC7472"/>
    <w:rsid w:val="00DC7852"/>
    <w:rsid w:val="00DC7CE2"/>
    <w:rsid w:val="00DC7EDA"/>
    <w:rsid w:val="00DD00F7"/>
    <w:rsid w:val="00DD034D"/>
    <w:rsid w:val="00DD0955"/>
    <w:rsid w:val="00DD0A35"/>
    <w:rsid w:val="00DD118A"/>
    <w:rsid w:val="00DD2500"/>
    <w:rsid w:val="00DD29CE"/>
    <w:rsid w:val="00DD2B2D"/>
    <w:rsid w:val="00DD2CF4"/>
    <w:rsid w:val="00DD3158"/>
    <w:rsid w:val="00DD32BC"/>
    <w:rsid w:val="00DD3500"/>
    <w:rsid w:val="00DD3761"/>
    <w:rsid w:val="00DD3910"/>
    <w:rsid w:val="00DD3984"/>
    <w:rsid w:val="00DD4438"/>
    <w:rsid w:val="00DD478B"/>
    <w:rsid w:val="00DD4A7B"/>
    <w:rsid w:val="00DD4B3E"/>
    <w:rsid w:val="00DD4E90"/>
    <w:rsid w:val="00DD4E95"/>
    <w:rsid w:val="00DD500B"/>
    <w:rsid w:val="00DD51CA"/>
    <w:rsid w:val="00DD520D"/>
    <w:rsid w:val="00DD53FE"/>
    <w:rsid w:val="00DD5474"/>
    <w:rsid w:val="00DD5519"/>
    <w:rsid w:val="00DD58FD"/>
    <w:rsid w:val="00DD5B98"/>
    <w:rsid w:val="00DD5BB8"/>
    <w:rsid w:val="00DD6D44"/>
    <w:rsid w:val="00DD7ABE"/>
    <w:rsid w:val="00DD7F18"/>
    <w:rsid w:val="00DE071C"/>
    <w:rsid w:val="00DE073C"/>
    <w:rsid w:val="00DE0864"/>
    <w:rsid w:val="00DE0A09"/>
    <w:rsid w:val="00DE0A36"/>
    <w:rsid w:val="00DE11A4"/>
    <w:rsid w:val="00DE12C3"/>
    <w:rsid w:val="00DE160C"/>
    <w:rsid w:val="00DE1622"/>
    <w:rsid w:val="00DE18F1"/>
    <w:rsid w:val="00DE1C28"/>
    <w:rsid w:val="00DE3930"/>
    <w:rsid w:val="00DE3C54"/>
    <w:rsid w:val="00DE3C93"/>
    <w:rsid w:val="00DE446E"/>
    <w:rsid w:val="00DE4884"/>
    <w:rsid w:val="00DE526C"/>
    <w:rsid w:val="00DE55A4"/>
    <w:rsid w:val="00DE5E7D"/>
    <w:rsid w:val="00DE6226"/>
    <w:rsid w:val="00DE6313"/>
    <w:rsid w:val="00DE6AC0"/>
    <w:rsid w:val="00DE6C17"/>
    <w:rsid w:val="00DE6C3F"/>
    <w:rsid w:val="00DE6F18"/>
    <w:rsid w:val="00DE7205"/>
    <w:rsid w:val="00DE72C9"/>
    <w:rsid w:val="00DE73AF"/>
    <w:rsid w:val="00DE789C"/>
    <w:rsid w:val="00DF02A7"/>
    <w:rsid w:val="00DF0369"/>
    <w:rsid w:val="00DF1066"/>
    <w:rsid w:val="00DF10C2"/>
    <w:rsid w:val="00DF1160"/>
    <w:rsid w:val="00DF136A"/>
    <w:rsid w:val="00DF145B"/>
    <w:rsid w:val="00DF14FC"/>
    <w:rsid w:val="00DF1B73"/>
    <w:rsid w:val="00DF26B8"/>
    <w:rsid w:val="00DF28E8"/>
    <w:rsid w:val="00DF2ADB"/>
    <w:rsid w:val="00DF2CA7"/>
    <w:rsid w:val="00DF2D7E"/>
    <w:rsid w:val="00DF3051"/>
    <w:rsid w:val="00DF306A"/>
    <w:rsid w:val="00DF30EC"/>
    <w:rsid w:val="00DF325D"/>
    <w:rsid w:val="00DF32DE"/>
    <w:rsid w:val="00DF35C1"/>
    <w:rsid w:val="00DF35CB"/>
    <w:rsid w:val="00DF35DB"/>
    <w:rsid w:val="00DF45D7"/>
    <w:rsid w:val="00DF4757"/>
    <w:rsid w:val="00DF4ABC"/>
    <w:rsid w:val="00DF4EB0"/>
    <w:rsid w:val="00DF5039"/>
    <w:rsid w:val="00DF509E"/>
    <w:rsid w:val="00DF55ED"/>
    <w:rsid w:val="00DF5E34"/>
    <w:rsid w:val="00DF5F09"/>
    <w:rsid w:val="00DF5F40"/>
    <w:rsid w:val="00DF6554"/>
    <w:rsid w:val="00DF6566"/>
    <w:rsid w:val="00DF6BC5"/>
    <w:rsid w:val="00DF6F03"/>
    <w:rsid w:val="00DF723D"/>
    <w:rsid w:val="00DF7A59"/>
    <w:rsid w:val="00E00581"/>
    <w:rsid w:val="00E00956"/>
    <w:rsid w:val="00E009C2"/>
    <w:rsid w:val="00E00B25"/>
    <w:rsid w:val="00E00E40"/>
    <w:rsid w:val="00E015C4"/>
    <w:rsid w:val="00E0187A"/>
    <w:rsid w:val="00E019B2"/>
    <w:rsid w:val="00E019E1"/>
    <w:rsid w:val="00E021CE"/>
    <w:rsid w:val="00E02495"/>
    <w:rsid w:val="00E0271E"/>
    <w:rsid w:val="00E028C8"/>
    <w:rsid w:val="00E028F5"/>
    <w:rsid w:val="00E0296D"/>
    <w:rsid w:val="00E02EDA"/>
    <w:rsid w:val="00E02EE5"/>
    <w:rsid w:val="00E02F03"/>
    <w:rsid w:val="00E0341C"/>
    <w:rsid w:val="00E0385E"/>
    <w:rsid w:val="00E039D9"/>
    <w:rsid w:val="00E03AF0"/>
    <w:rsid w:val="00E03DBB"/>
    <w:rsid w:val="00E03FAC"/>
    <w:rsid w:val="00E03FAE"/>
    <w:rsid w:val="00E043A5"/>
    <w:rsid w:val="00E0476A"/>
    <w:rsid w:val="00E047AB"/>
    <w:rsid w:val="00E04A51"/>
    <w:rsid w:val="00E04D28"/>
    <w:rsid w:val="00E051ED"/>
    <w:rsid w:val="00E0650C"/>
    <w:rsid w:val="00E068F1"/>
    <w:rsid w:val="00E0690E"/>
    <w:rsid w:val="00E06A74"/>
    <w:rsid w:val="00E06B20"/>
    <w:rsid w:val="00E06D73"/>
    <w:rsid w:val="00E07A50"/>
    <w:rsid w:val="00E07C50"/>
    <w:rsid w:val="00E10457"/>
    <w:rsid w:val="00E108B8"/>
    <w:rsid w:val="00E10B61"/>
    <w:rsid w:val="00E10BC7"/>
    <w:rsid w:val="00E10C42"/>
    <w:rsid w:val="00E115AA"/>
    <w:rsid w:val="00E11B1D"/>
    <w:rsid w:val="00E1249A"/>
    <w:rsid w:val="00E12AFA"/>
    <w:rsid w:val="00E12CC2"/>
    <w:rsid w:val="00E13854"/>
    <w:rsid w:val="00E139E0"/>
    <w:rsid w:val="00E13F6C"/>
    <w:rsid w:val="00E14112"/>
    <w:rsid w:val="00E1457D"/>
    <w:rsid w:val="00E14EBD"/>
    <w:rsid w:val="00E15115"/>
    <w:rsid w:val="00E15559"/>
    <w:rsid w:val="00E157F8"/>
    <w:rsid w:val="00E1610E"/>
    <w:rsid w:val="00E163C3"/>
    <w:rsid w:val="00E16F94"/>
    <w:rsid w:val="00E17AA3"/>
    <w:rsid w:val="00E17C0A"/>
    <w:rsid w:val="00E202E9"/>
    <w:rsid w:val="00E213C5"/>
    <w:rsid w:val="00E21509"/>
    <w:rsid w:val="00E216EF"/>
    <w:rsid w:val="00E217F1"/>
    <w:rsid w:val="00E21AB4"/>
    <w:rsid w:val="00E22159"/>
    <w:rsid w:val="00E22D86"/>
    <w:rsid w:val="00E22F04"/>
    <w:rsid w:val="00E233AB"/>
    <w:rsid w:val="00E2514D"/>
    <w:rsid w:val="00E255D2"/>
    <w:rsid w:val="00E258FA"/>
    <w:rsid w:val="00E25A0F"/>
    <w:rsid w:val="00E25D76"/>
    <w:rsid w:val="00E260E4"/>
    <w:rsid w:val="00E2693B"/>
    <w:rsid w:val="00E26D8A"/>
    <w:rsid w:val="00E26E79"/>
    <w:rsid w:val="00E278C8"/>
    <w:rsid w:val="00E27E0B"/>
    <w:rsid w:val="00E30162"/>
    <w:rsid w:val="00E3044B"/>
    <w:rsid w:val="00E3069E"/>
    <w:rsid w:val="00E307E1"/>
    <w:rsid w:val="00E30A5E"/>
    <w:rsid w:val="00E30A67"/>
    <w:rsid w:val="00E30D7D"/>
    <w:rsid w:val="00E30F80"/>
    <w:rsid w:val="00E312ED"/>
    <w:rsid w:val="00E318E1"/>
    <w:rsid w:val="00E31C0D"/>
    <w:rsid w:val="00E31D45"/>
    <w:rsid w:val="00E32450"/>
    <w:rsid w:val="00E32744"/>
    <w:rsid w:val="00E32A4B"/>
    <w:rsid w:val="00E32BBE"/>
    <w:rsid w:val="00E3374D"/>
    <w:rsid w:val="00E337E1"/>
    <w:rsid w:val="00E3459B"/>
    <w:rsid w:val="00E34843"/>
    <w:rsid w:val="00E34900"/>
    <w:rsid w:val="00E34AA9"/>
    <w:rsid w:val="00E34BFB"/>
    <w:rsid w:val="00E34D6C"/>
    <w:rsid w:val="00E35350"/>
    <w:rsid w:val="00E353F5"/>
    <w:rsid w:val="00E357BE"/>
    <w:rsid w:val="00E3586F"/>
    <w:rsid w:val="00E35C7B"/>
    <w:rsid w:val="00E36132"/>
    <w:rsid w:val="00E36A55"/>
    <w:rsid w:val="00E36A58"/>
    <w:rsid w:val="00E36B7E"/>
    <w:rsid w:val="00E371CB"/>
    <w:rsid w:val="00E3760B"/>
    <w:rsid w:val="00E37B53"/>
    <w:rsid w:val="00E37D04"/>
    <w:rsid w:val="00E401B7"/>
    <w:rsid w:val="00E405D9"/>
    <w:rsid w:val="00E40C8D"/>
    <w:rsid w:val="00E41290"/>
    <w:rsid w:val="00E41352"/>
    <w:rsid w:val="00E414EE"/>
    <w:rsid w:val="00E415C7"/>
    <w:rsid w:val="00E4186B"/>
    <w:rsid w:val="00E41944"/>
    <w:rsid w:val="00E419D1"/>
    <w:rsid w:val="00E41B4D"/>
    <w:rsid w:val="00E41DAA"/>
    <w:rsid w:val="00E422A0"/>
    <w:rsid w:val="00E4241E"/>
    <w:rsid w:val="00E42588"/>
    <w:rsid w:val="00E426B6"/>
    <w:rsid w:val="00E42748"/>
    <w:rsid w:val="00E4278E"/>
    <w:rsid w:val="00E42D74"/>
    <w:rsid w:val="00E4322B"/>
    <w:rsid w:val="00E4382D"/>
    <w:rsid w:val="00E43939"/>
    <w:rsid w:val="00E43A0D"/>
    <w:rsid w:val="00E43C60"/>
    <w:rsid w:val="00E43C6D"/>
    <w:rsid w:val="00E43F65"/>
    <w:rsid w:val="00E442A9"/>
    <w:rsid w:val="00E44374"/>
    <w:rsid w:val="00E44586"/>
    <w:rsid w:val="00E44A05"/>
    <w:rsid w:val="00E44C03"/>
    <w:rsid w:val="00E44D66"/>
    <w:rsid w:val="00E44FF4"/>
    <w:rsid w:val="00E4550C"/>
    <w:rsid w:val="00E45558"/>
    <w:rsid w:val="00E4625B"/>
    <w:rsid w:val="00E46540"/>
    <w:rsid w:val="00E46891"/>
    <w:rsid w:val="00E46AC8"/>
    <w:rsid w:val="00E46AE5"/>
    <w:rsid w:val="00E473E1"/>
    <w:rsid w:val="00E47A1A"/>
    <w:rsid w:val="00E47ED0"/>
    <w:rsid w:val="00E47FD8"/>
    <w:rsid w:val="00E4CA8C"/>
    <w:rsid w:val="00E503EC"/>
    <w:rsid w:val="00E5047E"/>
    <w:rsid w:val="00E505FC"/>
    <w:rsid w:val="00E50636"/>
    <w:rsid w:val="00E508D1"/>
    <w:rsid w:val="00E50991"/>
    <w:rsid w:val="00E5140F"/>
    <w:rsid w:val="00E51627"/>
    <w:rsid w:val="00E523A5"/>
    <w:rsid w:val="00E5268F"/>
    <w:rsid w:val="00E527D2"/>
    <w:rsid w:val="00E52968"/>
    <w:rsid w:val="00E52EE8"/>
    <w:rsid w:val="00E52F05"/>
    <w:rsid w:val="00E5397C"/>
    <w:rsid w:val="00E53A17"/>
    <w:rsid w:val="00E5407B"/>
    <w:rsid w:val="00E5425A"/>
    <w:rsid w:val="00E54765"/>
    <w:rsid w:val="00E54EF9"/>
    <w:rsid w:val="00E54F24"/>
    <w:rsid w:val="00E55091"/>
    <w:rsid w:val="00E5516F"/>
    <w:rsid w:val="00E55544"/>
    <w:rsid w:val="00E5569E"/>
    <w:rsid w:val="00E56254"/>
    <w:rsid w:val="00E56581"/>
    <w:rsid w:val="00E56B61"/>
    <w:rsid w:val="00E57007"/>
    <w:rsid w:val="00E5706B"/>
    <w:rsid w:val="00E5734D"/>
    <w:rsid w:val="00E57403"/>
    <w:rsid w:val="00E57565"/>
    <w:rsid w:val="00E57AE9"/>
    <w:rsid w:val="00E57DF4"/>
    <w:rsid w:val="00E60329"/>
    <w:rsid w:val="00E603E2"/>
    <w:rsid w:val="00E60833"/>
    <w:rsid w:val="00E61389"/>
    <w:rsid w:val="00E61771"/>
    <w:rsid w:val="00E619F8"/>
    <w:rsid w:val="00E61FFF"/>
    <w:rsid w:val="00E621AE"/>
    <w:rsid w:val="00E622F8"/>
    <w:rsid w:val="00E626CC"/>
    <w:rsid w:val="00E628A2"/>
    <w:rsid w:val="00E628EB"/>
    <w:rsid w:val="00E62953"/>
    <w:rsid w:val="00E62C9E"/>
    <w:rsid w:val="00E633D2"/>
    <w:rsid w:val="00E635A9"/>
    <w:rsid w:val="00E6394A"/>
    <w:rsid w:val="00E63CDB"/>
    <w:rsid w:val="00E64110"/>
    <w:rsid w:val="00E642F4"/>
    <w:rsid w:val="00E64AD2"/>
    <w:rsid w:val="00E64C1E"/>
    <w:rsid w:val="00E64C66"/>
    <w:rsid w:val="00E64EF9"/>
    <w:rsid w:val="00E65AC1"/>
    <w:rsid w:val="00E65EF1"/>
    <w:rsid w:val="00E660A9"/>
    <w:rsid w:val="00E6613D"/>
    <w:rsid w:val="00E66927"/>
    <w:rsid w:val="00E66A3E"/>
    <w:rsid w:val="00E66F3C"/>
    <w:rsid w:val="00E672CC"/>
    <w:rsid w:val="00E67ED8"/>
    <w:rsid w:val="00E70C09"/>
    <w:rsid w:val="00E71079"/>
    <w:rsid w:val="00E71447"/>
    <w:rsid w:val="00E71462"/>
    <w:rsid w:val="00E7179B"/>
    <w:rsid w:val="00E7195F"/>
    <w:rsid w:val="00E71AAC"/>
    <w:rsid w:val="00E71F52"/>
    <w:rsid w:val="00E723E0"/>
    <w:rsid w:val="00E7292E"/>
    <w:rsid w:val="00E72A76"/>
    <w:rsid w:val="00E72A97"/>
    <w:rsid w:val="00E72EA0"/>
    <w:rsid w:val="00E734A9"/>
    <w:rsid w:val="00E73FD1"/>
    <w:rsid w:val="00E741AD"/>
    <w:rsid w:val="00E7425B"/>
    <w:rsid w:val="00E7442A"/>
    <w:rsid w:val="00E74717"/>
    <w:rsid w:val="00E74BCD"/>
    <w:rsid w:val="00E74E30"/>
    <w:rsid w:val="00E7529F"/>
    <w:rsid w:val="00E75442"/>
    <w:rsid w:val="00E754F3"/>
    <w:rsid w:val="00E75F9B"/>
    <w:rsid w:val="00E76303"/>
    <w:rsid w:val="00E775C4"/>
    <w:rsid w:val="00E77731"/>
    <w:rsid w:val="00E803B5"/>
    <w:rsid w:val="00E80AD8"/>
    <w:rsid w:val="00E80EF3"/>
    <w:rsid w:val="00E8130F"/>
    <w:rsid w:val="00E821AE"/>
    <w:rsid w:val="00E821D3"/>
    <w:rsid w:val="00E82242"/>
    <w:rsid w:val="00E83C42"/>
    <w:rsid w:val="00E8409E"/>
    <w:rsid w:val="00E8444C"/>
    <w:rsid w:val="00E85093"/>
    <w:rsid w:val="00E85284"/>
    <w:rsid w:val="00E85322"/>
    <w:rsid w:val="00E85674"/>
    <w:rsid w:val="00E85867"/>
    <w:rsid w:val="00E85CBB"/>
    <w:rsid w:val="00E85D72"/>
    <w:rsid w:val="00E87339"/>
    <w:rsid w:val="00E87D0C"/>
    <w:rsid w:val="00E87D74"/>
    <w:rsid w:val="00E9020C"/>
    <w:rsid w:val="00E903B8"/>
    <w:rsid w:val="00E90972"/>
    <w:rsid w:val="00E90A2A"/>
    <w:rsid w:val="00E90E06"/>
    <w:rsid w:val="00E91478"/>
    <w:rsid w:val="00E91A2D"/>
    <w:rsid w:val="00E91AED"/>
    <w:rsid w:val="00E92875"/>
    <w:rsid w:val="00E92DE1"/>
    <w:rsid w:val="00E9333C"/>
    <w:rsid w:val="00E93409"/>
    <w:rsid w:val="00E93522"/>
    <w:rsid w:val="00E937E6"/>
    <w:rsid w:val="00E9383D"/>
    <w:rsid w:val="00E93FB4"/>
    <w:rsid w:val="00E9416E"/>
    <w:rsid w:val="00E94262"/>
    <w:rsid w:val="00E943D5"/>
    <w:rsid w:val="00E94512"/>
    <w:rsid w:val="00E949DF"/>
    <w:rsid w:val="00E94B13"/>
    <w:rsid w:val="00E957A3"/>
    <w:rsid w:val="00E959B4"/>
    <w:rsid w:val="00E95F60"/>
    <w:rsid w:val="00E95FD6"/>
    <w:rsid w:val="00E96283"/>
    <w:rsid w:val="00E96290"/>
    <w:rsid w:val="00E963B3"/>
    <w:rsid w:val="00E9669B"/>
    <w:rsid w:val="00E96739"/>
    <w:rsid w:val="00E969D7"/>
    <w:rsid w:val="00E973A6"/>
    <w:rsid w:val="00E97A50"/>
    <w:rsid w:val="00EA0004"/>
    <w:rsid w:val="00EA02A1"/>
    <w:rsid w:val="00EA07A4"/>
    <w:rsid w:val="00EA0CFB"/>
    <w:rsid w:val="00EA11FF"/>
    <w:rsid w:val="00EA13BA"/>
    <w:rsid w:val="00EA25E9"/>
    <w:rsid w:val="00EA2716"/>
    <w:rsid w:val="00EA2E8D"/>
    <w:rsid w:val="00EA3DDA"/>
    <w:rsid w:val="00EA3F16"/>
    <w:rsid w:val="00EA47BF"/>
    <w:rsid w:val="00EA4914"/>
    <w:rsid w:val="00EA4B39"/>
    <w:rsid w:val="00EA55CC"/>
    <w:rsid w:val="00EA55EF"/>
    <w:rsid w:val="00EA56FF"/>
    <w:rsid w:val="00EA5B5E"/>
    <w:rsid w:val="00EA6036"/>
    <w:rsid w:val="00EA606C"/>
    <w:rsid w:val="00EA6251"/>
    <w:rsid w:val="00EA62DB"/>
    <w:rsid w:val="00EA657C"/>
    <w:rsid w:val="00EA69B9"/>
    <w:rsid w:val="00EA74DC"/>
    <w:rsid w:val="00EA7B2A"/>
    <w:rsid w:val="00EA7B4A"/>
    <w:rsid w:val="00EA7CB6"/>
    <w:rsid w:val="00EA7D5E"/>
    <w:rsid w:val="00EB0952"/>
    <w:rsid w:val="00EB0F99"/>
    <w:rsid w:val="00EB143A"/>
    <w:rsid w:val="00EB1571"/>
    <w:rsid w:val="00EB162B"/>
    <w:rsid w:val="00EB20B6"/>
    <w:rsid w:val="00EB2251"/>
    <w:rsid w:val="00EB2493"/>
    <w:rsid w:val="00EB2861"/>
    <w:rsid w:val="00EB3016"/>
    <w:rsid w:val="00EB320C"/>
    <w:rsid w:val="00EB3A77"/>
    <w:rsid w:val="00EB3B2C"/>
    <w:rsid w:val="00EB4208"/>
    <w:rsid w:val="00EB4C57"/>
    <w:rsid w:val="00EB4E5D"/>
    <w:rsid w:val="00EB53BB"/>
    <w:rsid w:val="00EB54FB"/>
    <w:rsid w:val="00EB5876"/>
    <w:rsid w:val="00EB59D3"/>
    <w:rsid w:val="00EB5EB8"/>
    <w:rsid w:val="00EB607E"/>
    <w:rsid w:val="00EB63FF"/>
    <w:rsid w:val="00EB6FCB"/>
    <w:rsid w:val="00EB7023"/>
    <w:rsid w:val="00EB718A"/>
    <w:rsid w:val="00EB720D"/>
    <w:rsid w:val="00EB72B7"/>
    <w:rsid w:val="00EB786B"/>
    <w:rsid w:val="00EB78BC"/>
    <w:rsid w:val="00EC0106"/>
    <w:rsid w:val="00EC027F"/>
    <w:rsid w:val="00EC0347"/>
    <w:rsid w:val="00EC0E96"/>
    <w:rsid w:val="00EC15CF"/>
    <w:rsid w:val="00EC1C04"/>
    <w:rsid w:val="00EC1D18"/>
    <w:rsid w:val="00EC2203"/>
    <w:rsid w:val="00EC220C"/>
    <w:rsid w:val="00EC23E4"/>
    <w:rsid w:val="00EC24D3"/>
    <w:rsid w:val="00EC2685"/>
    <w:rsid w:val="00EC2BB2"/>
    <w:rsid w:val="00EC31B7"/>
    <w:rsid w:val="00EC3440"/>
    <w:rsid w:val="00EC3665"/>
    <w:rsid w:val="00EC38FD"/>
    <w:rsid w:val="00EC3AE1"/>
    <w:rsid w:val="00EC3CAE"/>
    <w:rsid w:val="00EC3ED3"/>
    <w:rsid w:val="00EC4734"/>
    <w:rsid w:val="00EC47AB"/>
    <w:rsid w:val="00EC4B9D"/>
    <w:rsid w:val="00EC4BE9"/>
    <w:rsid w:val="00EC517C"/>
    <w:rsid w:val="00EC52A7"/>
    <w:rsid w:val="00EC5671"/>
    <w:rsid w:val="00EC56C8"/>
    <w:rsid w:val="00EC5A02"/>
    <w:rsid w:val="00EC62D2"/>
    <w:rsid w:val="00EC6311"/>
    <w:rsid w:val="00EC6437"/>
    <w:rsid w:val="00EC664D"/>
    <w:rsid w:val="00EC666E"/>
    <w:rsid w:val="00EC67EE"/>
    <w:rsid w:val="00EC6A0A"/>
    <w:rsid w:val="00EC6A0B"/>
    <w:rsid w:val="00EC6A54"/>
    <w:rsid w:val="00EC6C98"/>
    <w:rsid w:val="00EC6DEE"/>
    <w:rsid w:val="00EC6F58"/>
    <w:rsid w:val="00EC7306"/>
    <w:rsid w:val="00EC73C6"/>
    <w:rsid w:val="00EC7868"/>
    <w:rsid w:val="00EC7D12"/>
    <w:rsid w:val="00ED031A"/>
    <w:rsid w:val="00ED05B0"/>
    <w:rsid w:val="00ED06BE"/>
    <w:rsid w:val="00ED0774"/>
    <w:rsid w:val="00ED09B5"/>
    <w:rsid w:val="00ED0D7B"/>
    <w:rsid w:val="00ED116C"/>
    <w:rsid w:val="00ED19C0"/>
    <w:rsid w:val="00ED1FC0"/>
    <w:rsid w:val="00ED2103"/>
    <w:rsid w:val="00ED2163"/>
    <w:rsid w:val="00ED21C0"/>
    <w:rsid w:val="00ED22AC"/>
    <w:rsid w:val="00ED2C78"/>
    <w:rsid w:val="00ED2E58"/>
    <w:rsid w:val="00ED35BA"/>
    <w:rsid w:val="00ED3726"/>
    <w:rsid w:val="00ED372F"/>
    <w:rsid w:val="00ED3979"/>
    <w:rsid w:val="00ED4516"/>
    <w:rsid w:val="00ED479B"/>
    <w:rsid w:val="00ED4EF3"/>
    <w:rsid w:val="00ED5D67"/>
    <w:rsid w:val="00ED635C"/>
    <w:rsid w:val="00ED67A5"/>
    <w:rsid w:val="00ED6CAD"/>
    <w:rsid w:val="00ED7DAD"/>
    <w:rsid w:val="00EE00FF"/>
    <w:rsid w:val="00EE01A7"/>
    <w:rsid w:val="00EE037B"/>
    <w:rsid w:val="00EE0A07"/>
    <w:rsid w:val="00EE1A2E"/>
    <w:rsid w:val="00EE1ACA"/>
    <w:rsid w:val="00EE1AE4"/>
    <w:rsid w:val="00EE20E7"/>
    <w:rsid w:val="00EE2242"/>
    <w:rsid w:val="00EE24AD"/>
    <w:rsid w:val="00EE2F75"/>
    <w:rsid w:val="00EE3237"/>
    <w:rsid w:val="00EE349D"/>
    <w:rsid w:val="00EE34B4"/>
    <w:rsid w:val="00EE35B1"/>
    <w:rsid w:val="00EE414A"/>
    <w:rsid w:val="00EE4193"/>
    <w:rsid w:val="00EE41B3"/>
    <w:rsid w:val="00EE479C"/>
    <w:rsid w:val="00EE4ACF"/>
    <w:rsid w:val="00EE4AF3"/>
    <w:rsid w:val="00EE4B55"/>
    <w:rsid w:val="00EE4CA5"/>
    <w:rsid w:val="00EE4E63"/>
    <w:rsid w:val="00EE522F"/>
    <w:rsid w:val="00EE53B1"/>
    <w:rsid w:val="00EE5740"/>
    <w:rsid w:val="00EE5793"/>
    <w:rsid w:val="00EE5E73"/>
    <w:rsid w:val="00EE647A"/>
    <w:rsid w:val="00EE756E"/>
    <w:rsid w:val="00EE794E"/>
    <w:rsid w:val="00EE79D8"/>
    <w:rsid w:val="00EE7C3C"/>
    <w:rsid w:val="00EF0490"/>
    <w:rsid w:val="00EF051F"/>
    <w:rsid w:val="00EF08E1"/>
    <w:rsid w:val="00EF099C"/>
    <w:rsid w:val="00EF0BF4"/>
    <w:rsid w:val="00EF0DE6"/>
    <w:rsid w:val="00EF109E"/>
    <w:rsid w:val="00EF1EE7"/>
    <w:rsid w:val="00EF3469"/>
    <w:rsid w:val="00EF3819"/>
    <w:rsid w:val="00EF38F5"/>
    <w:rsid w:val="00EF3C6F"/>
    <w:rsid w:val="00EF3CB4"/>
    <w:rsid w:val="00EF438B"/>
    <w:rsid w:val="00EF444A"/>
    <w:rsid w:val="00EF48DE"/>
    <w:rsid w:val="00EF49CC"/>
    <w:rsid w:val="00EF4C2C"/>
    <w:rsid w:val="00EF4C61"/>
    <w:rsid w:val="00EF4F9B"/>
    <w:rsid w:val="00EF5420"/>
    <w:rsid w:val="00EF5448"/>
    <w:rsid w:val="00EF5484"/>
    <w:rsid w:val="00EF557A"/>
    <w:rsid w:val="00EF55D3"/>
    <w:rsid w:val="00EF5AE7"/>
    <w:rsid w:val="00EF5E11"/>
    <w:rsid w:val="00EF5E82"/>
    <w:rsid w:val="00EF6276"/>
    <w:rsid w:val="00EF693C"/>
    <w:rsid w:val="00EF6DE9"/>
    <w:rsid w:val="00EF7035"/>
    <w:rsid w:val="00EF710B"/>
    <w:rsid w:val="00EF722F"/>
    <w:rsid w:val="00EF730F"/>
    <w:rsid w:val="00EF77B4"/>
    <w:rsid w:val="00EF7A61"/>
    <w:rsid w:val="00F0016D"/>
    <w:rsid w:val="00F0031F"/>
    <w:rsid w:val="00F00396"/>
    <w:rsid w:val="00F003D5"/>
    <w:rsid w:val="00F007A8"/>
    <w:rsid w:val="00F008CA"/>
    <w:rsid w:val="00F015E5"/>
    <w:rsid w:val="00F01CB8"/>
    <w:rsid w:val="00F01DA4"/>
    <w:rsid w:val="00F01E53"/>
    <w:rsid w:val="00F0224A"/>
    <w:rsid w:val="00F025C8"/>
    <w:rsid w:val="00F026DA"/>
    <w:rsid w:val="00F027BF"/>
    <w:rsid w:val="00F02C99"/>
    <w:rsid w:val="00F03A6C"/>
    <w:rsid w:val="00F03BD1"/>
    <w:rsid w:val="00F03FC6"/>
    <w:rsid w:val="00F041AB"/>
    <w:rsid w:val="00F04A6C"/>
    <w:rsid w:val="00F05D25"/>
    <w:rsid w:val="00F05F90"/>
    <w:rsid w:val="00F06145"/>
    <w:rsid w:val="00F0614F"/>
    <w:rsid w:val="00F06153"/>
    <w:rsid w:val="00F0626F"/>
    <w:rsid w:val="00F065F7"/>
    <w:rsid w:val="00F06D8C"/>
    <w:rsid w:val="00F06FDE"/>
    <w:rsid w:val="00F071CC"/>
    <w:rsid w:val="00F07F1A"/>
    <w:rsid w:val="00F10234"/>
    <w:rsid w:val="00F10C3C"/>
    <w:rsid w:val="00F10D59"/>
    <w:rsid w:val="00F10DCC"/>
    <w:rsid w:val="00F10DF8"/>
    <w:rsid w:val="00F11376"/>
    <w:rsid w:val="00F11C54"/>
    <w:rsid w:val="00F11FC4"/>
    <w:rsid w:val="00F12D3A"/>
    <w:rsid w:val="00F12F55"/>
    <w:rsid w:val="00F13575"/>
    <w:rsid w:val="00F13639"/>
    <w:rsid w:val="00F13A45"/>
    <w:rsid w:val="00F13F37"/>
    <w:rsid w:val="00F13FD7"/>
    <w:rsid w:val="00F14001"/>
    <w:rsid w:val="00F1402D"/>
    <w:rsid w:val="00F1411A"/>
    <w:rsid w:val="00F14405"/>
    <w:rsid w:val="00F1454F"/>
    <w:rsid w:val="00F14638"/>
    <w:rsid w:val="00F14B47"/>
    <w:rsid w:val="00F14BF8"/>
    <w:rsid w:val="00F14E3A"/>
    <w:rsid w:val="00F1501B"/>
    <w:rsid w:val="00F15A02"/>
    <w:rsid w:val="00F15BE5"/>
    <w:rsid w:val="00F15E07"/>
    <w:rsid w:val="00F1619B"/>
    <w:rsid w:val="00F1639C"/>
    <w:rsid w:val="00F16619"/>
    <w:rsid w:val="00F16713"/>
    <w:rsid w:val="00F169A1"/>
    <w:rsid w:val="00F16F52"/>
    <w:rsid w:val="00F171DC"/>
    <w:rsid w:val="00F17602"/>
    <w:rsid w:val="00F2056F"/>
    <w:rsid w:val="00F20609"/>
    <w:rsid w:val="00F2063E"/>
    <w:rsid w:val="00F20F95"/>
    <w:rsid w:val="00F21510"/>
    <w:rsid w:val="00F21A49"/>
    <w:rsid w:val="00F2209D"/>
    <w:rsid w:val="00F224DB"/>
    <w:rsid w:val="00F22828"/>
    <w:rsid w:val="00F2285A"/>
    <w:rsid w:val="00F22EA5"/>
    <w:rsid w:val="00F23F3B"/>
    <w:rsid w:val="00F24ABD"/>
    <w:rsid w:val="00F24B0B"/>
    <w:rsid w:val="00F24BA1"/>
    <w:rsid w:val="00F24C93"/>
    <w:rsid w:val="00F25059"/>
    <w:rsid w:val="00F2511B"/>
    <w:rsid w:val="00F2516D"/>
    <w:rsid w:val="00F254E7"/>
    <w:rsid w:val="00F25AB0"/>
    <w:rsid w:val="00F25CA3"/>
    <w:rsid w:val="00F25D74"/>
    <w:rsid w:val="00F266F6"/>
    <w:rsid w:val="00F26838"/>
    <w:rsid w:val="00F26977"/>
    <w:rsid w:val="00F26A8E"/>
    <w:rsid w:val="00F26B5B"/>
    <w:rsid w:val="00F2702E"/>
    <w:rsid w:val="00F270E1"/>
    <w:rsid w:val="00F27325"/>
    <w:rsid w:val="00F2760C"/>
    <w:rsid w:val="00F27D34"/>
    <w:rsid w:val="00F27DAD"/>
    <w:rsid w:val="00F303FF"/>
    <w:rsid w:val="00F308B5"/>
    <w:rsid w:val="00F30C3B"/>
    <w:rsid w:val="00F3101F"/>
    <w:rsid w:val="00F31494"/>
    <w:rsid w:val="00F319B8"/>
    <w:rsid w:val="00F31BBB"/>
    <w:rsid w:val="00F31D7B"/>
    <w:rsid w:val="00F31E06"/>
    <w:rsid w:val="00F32028"/>
    <w:rsid w:val="00F320AF"/>
    <w:rsid w:val="00F32321"/>
    <w:rsid w:val="00F32879"/>
    <w:rsid w:val="00F32EC6"/>
    <w:rsid w:val="00F33197"/>
    <w:rsid w:val="00F3353E"/>
    <w:rsid w:val="00F3375E"/>
    <w:rsid w:val="00F3405A"/>
    <w:rsid w:val="00F341E9"/>
    <w:rsid w:val="00F34B08"/>
    <w:rsid w:val="00F34DF2"/>
    <w:rsid w:val="00F3501B"/>
    <w:rsid w:val="00F3516C"/>
    <w:rsid w:val="00F35341"/>
    <w:rsid w:val="00F365CE"/>
    <w:rsid w:val="00F3667C"/>
    <w:rsid w:val="00F368DE"/>
    <w:rsid w:val="00F36E62"/>
    <w:rsid w:val="00F37145"/>
    <w:rsid w:val="00F37340"/>
    <w:rsid w:val="00F373F5"/>
    <w:rsid w:val="00F37486"/>
    <w:rsid w:val="00F374DC"/>
    <w:rsid w:val="00F37532"/>
    <w:rsid w:val="00F375C0"/>
    <w:rsid w:val="00F401A5"/>
    <w:rsid w:val="00F40CEF"/>
    <w:rsid w:val="00F41033"/>
    <w:rsid w:val="00F419D4"/>
    <w:rsid w:val="00F41D4D"/>
    <w:rsid w:val="00F41E53"/>
    <w:rsid w:val="00F4228C"/>
    <w:rsid w:val="00F4247B"/>
    <w:rsid w:val="00F42A2D"/>
    <w:rsid w:val="00F42BE3"/>
    <w:rsid w:val="00F42BF4"/>
    <w:rsid w:val="00F42E8D"/>
    <w:rsid w:val="00F42F6A"/>
    <w:rsid w:val="00F4378B"/>
    <w:rsid w:val="00F44376"/>
    <w:rsid w:val="00F4475A"/>
    <w:rsid w:val="00F4485F"/>
    <w:rsid w:val="00F44F27"/>
    <w:rsid w:val="00F4520A"/>
    <w:rsid w:val="00F45C6D"/>
    <w:rsid w:val="00F45E49"/>
    <w:rsid w:val="00F45EFA"/>
    <w:rsid w:val="00F46C1F"/>
    <w:rsid w:val="00F46CAC"/>
    <w:rsid w:val="00F46E7B"/>
    <w:rsid w:val="00F46F12"/>
    <w:rsid w:val="00F475E8"/>
    <w:rsid w:val="00F479C6"/>
    <w:rsid w:val="00F47CF7"/>
    <w:rsid w:val="00F5002E"/>
    <w:rsid w:val="00F5052D"/>
    <w:rsid w:val="00F50BE8"/>
    <w:rsid w:val="00F50E8A"/>
    <w:rsid w:val="00F51561"/>
    <w:rsid w:val="00F51625"/>
    <w:rsid w:val="00F51903"/>
    <w:rsid w:val="00F51BDB"/>
    <w:rsid w:val="00F51C17"/>
    <w:rsid w:val="00F51CF7"/>
    <w:rsid w:val="00F51D8B"/>
    <w:rsid w:val="00F5226D"/>
    <w:rsid w:val="00F524F8"/>
    <w:rsid w:val="00F5272B"/>
    <w:rsid w:val="00F52EF0"/>
    <w:rsid w:val="00F531AA"/>
    <w:rsid w:val="00F53664"/>
    <w:rsid w:val="00F53B28"/>
    <w:rsid w:val="00F54665"/>
    <w:rsid w:val="00F54C3E"/>
    <w:rsid w:val="00F54D8A"/>
    <w:rsid w:val="00F55704"/>
    <w:rsid w:val="00F558EB"/>
    <w:rsid w:val="00F56C48"/>
    <w:rsid w:val="00F56D57"/>
    <w:rsid w:val="00F56E4D"/>
    <w:rsid w:val="00F56FBD"/>
    <w:rsid w:val="00F570BE"/>
    <w:rsid w:val="00F573B9"/>
    <w:rsid w:val="00F57475"/>
    <w:rsid w:val="00F57557"/>
    <w:rsid w:val="00F5780A"/>
    <w:rsid w:val="00F5782A"/>
    <w:rsid w:val="00F5785C"/>
    <w:rsid w:val="00F57E21"/>
    <w:rsid w:val="00F57E64"/>
    <w:rsid w:val="00F60178"/>
    <w:rsid w:val="00F6029D"/>
    <w:rsid w:val="00F60898"/>
    <w:rsid w:val="00F608A8"/>
    <w:rsid w:val="00F6131B"/>
    <w:rsid w:val="00F61B35"/>
    <w:rsid w:val="00F61D14"/>
    <w:rsid w:val="00F61D97"/>
    <w:rsid w:val="00F620A2"/>
    <w:rsid w:val="00F6234B"/>
    <w:rsid w:val="00F625A0"/>
    <w:rsid w:val="00F625F3"/>
    <w:rsid w:val="00F626AD"/>
    <w:rsid w:val="00F62806"/>
    <w:rsid w:val="00F6288F"/>
    <w:rsid w:val="00F636E4"/>
    <w:rsid w:val="00F63832"/>
    <w:rsid w:val="00F63B7F"/>
    <w:rsid w:val="00F63D01"/>
    <w:rsid w:val="00F63EB7"/>
    <w:rsid w:val="00F64099"/>
    <w:rsid w:val="00F64D35"/>
    <w:rsid w:val="00F64F03"/>
    <w:rsid w:val="00F650F0"/>
    <w:rsid w:val="00F65461"/>
    <w:rsid w:val="00F656A7"/>
    <w:rsid w:val="00F65894"/>
    <w:rsid w:val="00F6591D"/>
    <w:rsid w:val="00F65FED"/>
    <w:rsid w:val="00F660F4"/>
    <w:rsid w:val="00F67133"/>
    <w:rsid w:val="00F67553"/>
    <w:rsid w:val="00F67CA3"/>
    <w:rsid w:val="00F70118"/>
    <w:rsid w:val="00F70614"/>
    <w:rsid w:val="00F707EC"/>
    <w:rsid w:val="00F708B5"/>
    <w:rsid w:val="00F71056"/>
    <w:rsid w:val="00F712CB"/>
    <w:rsid w:val="00F7144D"/>
    <w:rsid w:val="00F71724"/>
    <w:rsid w:val="00F71B70"/>
    <w:rsid w:val="00F723A6"/>
    <w:rsid w:val="00F736CF"/>
    <w:rsid w:val="00F7379C"/>
    <w:rsid w:val="00F73C96"/>
    <w:rsid w:val="00F73D01"/>
    <w:rsid w:val="00F73DE2"/>
    <w:rsid w:val="00F73FCA"/>
    <w:rsid w:val="00F741F4"/>
    <w:rsid w:val="00F74380"/>
    <w:rsid w:val="00F744FE"/>
    <w:rsid w:val="00F74A0A"/>
    <w:rsid w:val="00F74A81"/>
    <w:rsid w:val="00F74C5B"/>
    <w:rsid w:val="00F74DF7"/>
    <w:rsid w:val="00F74F3E"/>
    <w:rsid w:val="00F75058"/>
    <w:rsid w:val="00F7566D"/>
    <w:rsid w:val="00F75B0C"/>
    <w:rsid w:val="00F7639B"/>
    <w:rsid w:val="00F76724"/>
    <w:rsid w:val="00F76881"/>
    <w:rsid w:val="00F768B4"/>
    <w:rsid w:val="00F7695A"/>
    <w:rsid w:val="00F76FB0"/>
    <w:rsid w:val="00F77332"/>
    <w:rsid w:val="00F774C0"/>
    <w:rsid w:val="00F77B16"/>
    <w:rsid w:val="00F80231"/>
    <w:rsid w:val="00F8085F"/>
    <w:rsid w:val="00F80F35"/>
    <w:rsid w:val="00F80F39"/>
    <w:rsid w:val="00F81EF7"/>
    <w:rsid w:val="00F820EA"/>
    <w:rsid w:val="00F8246C"/>
    <w:rsid w:val="00F8320D"/>
    <w:rsid w:val="00F8331B"/>
    <w:rsid w:val="00F836CB"/>
    <w:rsid w:val="00F837F3"/>
    <w:rsid w:val="00F838F2"/>
    <w:rsid w:val="00F83D2A"/>
    <w:rsid w:val="00F83F6A"/>
    <w:rsid w:val="00F844EB"/>
    <w:rsid w:val="00F84696"/>
    <w:rsid w:val="00F848FB"/>
    <w:rsid w:val="00F85292"/>
    <w:rsid w:val="00F85B6A"/>
    <w:rsid w:val="00F8602F"/>
    <w:rsid w:val="00F86049"/>
    <w:rsid w:val="00F86395"/>
    <w:rsid w:val="00F86608"/>
    <w:rsid w:val="00F868BC"/>
    <w:rsid w:val="00F86B12"/>
    <w:rsid w:val="00F86CAA"/>
    <w:rsid w:val="00F86FC7"/>
    <w:rsid w:val="00F8713E"/>
    <w:rsid w:val="00F8781F"/>
    <w:rsid w:val="00F879B5"/>
    <w:rsid w:val="00F879FB"/>
    <w:rsid w:val="00F9034B"/>
    <w:rsid w:val="00F90B40"/>
    <w:rsid w:val="00F9116F"/>
    <w:rsid w:val="00F91365"/>
    <w:rsid w:val="00F91609"/>
    <w:rsid w:val="00F920C0"/>
    <w:rsid w:val="00F9212F"/>
    <w:rsid w:val="00F92154"/>
    <w:rsid w:val="00F925BA"/>
    <w:rsid w:val="00F926D5"/>
    <w:rsid w:val="00F92B33"/>
    <w:rsid w:val="00F92BE7"/>
    <w:rsid w:val="00F93075"/>
    <w:rsid w:val="00F93138"/>
    <w:rsid w:val="00F93667"/>
    <w:rsid w:val="00F93668"/>
    <w:rsid w:val="00F93CC7"/>
    <w:rsid w:val="00F943F4"/>
    <w:rsid w:val="00F94637"/>
    <w:rsid w:val="00F94AA9"/>
    <w:rsid w:val="00F9524A"/>
    <w:rsid w:val="00F954DA"/>
    <w:rsid w:val="00F9592F"/>
    <w:rsid w:val="00F95B3E"/>
    <w:rsid w:val="00F95E21"/>
    <w:rsid w:val="00F95E43"/>
    <w:rsid w:val="00F963EB"/>
    <w:rsid w:val="00F96490"/>
    <w:rsid w:val="00F96785"/>
    <w:rsid w:val="00F96E3F"/>
    <w:rsid w:val="00F96E59"/>
    <w:rsid w:val="00F970CA"/>
    <w:rsid w:val="00F97635"/>
    <w:rsid w:val="00F97B31"/>
    <w:rsid w:val="00F97B3E"/>
    <w:rsid w:val="00FA00AF"/>
    <w:rsid w:val="00FA0611"/>
    <w:rsid w:val="00FA07FC"/>
    <w:rsid w:val="00FA08B2"/>
    <w:rsid w:val="00FA11EA"/>
    <w:rsid w:val="00FA1517"/>
    <w:rsid w:val="00FA1991"/>
    <w:rsid w:val="00FA1CC1"/>
    <w:rsid w:val="00FA2A9E"/>
    <w:rsid w:val="00FA2B48"/>
    <w:rsid w:val="00FA3444"/>
    <w:rsid w:val="00FA36AA"/>
    <w:rsid w:val="00FA4583"/>
    <w:rsid w:val="00FA4A6E"/>
    <w:rsid w:val="00FA4C5D"/>
    <w:rsid w:val="00FA4D77"/>
    <w:rsid w:val="00FA4F36"/>
    <w:rsid w:val="00FA51E5"/>
    <w:rsid w:val="00FA615E"/>
    <w:rsid w:val="00FA690E"/>
    <w:rsid w:val="00FA6DF7"/>
    <w:rsid w:val="00FA6F84"/>
    <w:rsid w:val="00FA6FEE"/>
    <w:rsid w:val="00FA7760"/>
    <w:rsid w:val="00FA7DEA"/>
    <w:rsid w:val="00FB0889"/>
    <w:rsid w:val="00FB1052"/>
    <w:rsid w:val="00FB123B"/>
    <w:rsid w:val="00FB13C6"/>
    <w:rsid w:val="00FB13E3"/>
    <w:rsid w:val="00FB1473"/>
    <w:rsid w:val="00FB19B6"/>
    <w:rsid w:val="00FB2349"/>
    <w:rsid w:val="00FB2956"/>
    <w:rsid w:val="00FB2A9C"/>
    <w:rsid w:val="00FB2B24"/>
    <w:rsid w:val="00FB2C46"/>
    <w:rsid w:val="00FB3970"/>
    <w:rsid w:val="00FB3D2E"/>
    <w:rsid w:val="00FB3FD7"/>
    <w:rsid w:val="00FB421B"/>
    <w:rsid w:val="00FB4266"/>
    <w:rsid w:val="00FB4C1E"/>
    <w:rsid w:val="00FB52D9"/>
    <w:rsid w:val="00FB5AF9"/>
    <w:rsid w:val="00FB5B9F"/>
    <w:rsid w:val="00FB5C56"/>
    <w:rsid w:val="00FB5DA9"/>
    <w:rsid w:val="00FB617C"/>
    <w:rsid w:val="00FB6CC6"/>
    <w:rsid w:val="00FB7305"/>
    <w:rsid w:val="00FB73D2"/>
    <w:rsid w:val="00FB755B"/>
    <w:rsid w:val="00FB7712"/>
    <w:rsid w:val="00FC03C1"/>
    <w:rsid w:val="00FC06AC"/>
    <w:rsid w:val="00FC1219"/>
    <w:rsid w:val="00FC1761"/>
    <w:rsid w:val="00FC179D"/>
    <w:rsid w:val="00FC1863"/>
    <w:rsid w:val="00FC1C05"/>
    <w:rsid w:val="00FC2A9C"/>
    <w:rsid w:val="00FC2C6F"/>
    <w:rsid w:val="00FC3250"/>
    <w:rsid w:val="00FC3336"/>
    <w:rsid w:val="00FC3BD0"/>
    <w:rsid w:val="00FC3EF4"/>
    <w:rsid w:val="00FC4CE7"/>
    <w:rsid w:val="00FC51D6"/>
    <w:rsid w:val="00FC535E"/>
    <w:rsid w:val="00FC5634"/>
    <w:rsid w:val="00FC573E"/>
    <w:rsid w:val="00FC57F8"/>
    <w:rsid w:val="00FC69FB"/>
    <w:rsid w:val="00FC6DB9"/>
    <w:rsid w:val="00FC73E2"/>
    <w:rsid w:val="00FC7DFB"/>
    <w:rsid w:val="00FD0217"/>
    <w:rsid w:val="00FD0616"/>
    <w:rsid w:val="00FD08EE"/>
    <w:rsid w:val="00FD0A48"/>
    <w:rsid w:val="00FD0D86"/>
    <w:rsid w:val="00FD0E4A"/>
    <w:rsid w:val="00FD0EE5"/>
    <w:rsid w:val="00FD101F"/>
    <w:rsid w:val="00FD11ED"/>
    <w:rsid w:val="00FD2207"/>
    <w:rsid w:val="00FD235D"/>
    <w:rsid w:val="00FD2B2A"/>
    <w:rsid w:val="00FD2C7A"/>
    <w:rsid w:val="00FD30AF"/>
    <w:rsid w:val="00FD3BF2"/>
    <w:rsid w:val="00FD411E"/>
    <w:rsid w:val="00FD443A"/>
    <w:rsid w:val="00FD45E2"/>
    <w:rsid w:val="00FD483B"/>
    <w:rsid w:val="00FD4B39"/>
    <w:rsid w:val="00FD4FB4"/>
    <w:rsid w:val="00FD54DC"/>
    <w:rsid w:val="00FD5550"/>
    <w:rsid w:val="00FD5581"/>
    <w:rsid w:val="00FD5E47"/>
    <w:rsid w:val="00FD5F5B"/>
    <w:rsid w:val="00FD668B"/>
    <w:rsid w:val="00FD6E3C"/>
    <w:rsid w:val="00FD7124"/>
    <w:rsid w:val="00FD7712"/>
    <w:rsid w:val="00FD7DCF"/>
    <w:rsid w:val="00FE0192"/>
    <w:rsid w:val="00FE0285"/>
    <w:rsid w:val="00FE038F"/>
    <w:rsid w:val="00FE03B2"/>
    <w:rsid w:val="00FE09B9"/>
    <w:rsid w:val="00FE1475"/>
    <w:rsid w:val="00FE1720"/>
    <w:rsid w:val="00FE1C38"/>
    <w:rsid w:val="00FE2082"/>
    <w:rsid w:val="00FE21F9"/>
    <w:rsid w:val="00FE26B5"/>
    <w:rsid w:val="00FE2E0A"/>
    <w:rsid w:val="00FE2F70"/>
    <w:rsid w:val="00FE32B6"/>
    <w:rsid w:val="00FE37A4"/>
    <w:rsid w:val="00FE3833"/>
    <w:rsid w:val="00FE3DA7"/>
    <w:rsid w:val="00FE3FE3"/>
    <w:rsid w:val="00FE404E"/>
    <w:rsid w:val="00FE4464"/>
    <w:rsid w:val="00FE4674"/>
    <w:rsid w:val="00FE4D4A"/>
    <w:rsid w:val="00FE50F9"/>
    <w:rsid w:val="00FE5259"/>
    <w:rsid w:val="00FE6377"/>
    <w:rsid w:val="00FE66A2"/>
    <w:rsid w:val="00FE6C51"/>
    <w:rsid w:val="00FE70DE"/>
    <w:rsid w:val="00FE71D6"/>
    <w:rsid w:val="00FE75BD"/>
    <w:rsid w:val="00FE78BE"/>
    <w:rsid w:val="00FF0016"/>
    <w:rsid w:val="00FF0499"/>
    <w:rsid w:val="00FF0D1F"/>
    <w:rsid w:val="00FF139B"/>
    <w:rsid w:val="00FF16CF"/>
    <w:rsid w:val="00FF2806"/>
    <w:rsid w:val="00FF3006"/>
    <w:rsid w:val="00FF3213"/>
    <w:rsid w:val="00FF3D6F"/>
    <w:rsid w:val="00FF4204"/>
    <w:rsid w:val="00FF4439"/>
    <w:rsid w:val="00FF4D90"/>
    <w:rsid w:val="00FF50C2"/>
    <w:rsid w:val="00FF52B1"/>
    <w:rsid w:val="00FF5D52"/>
    <w:rsid w:val="00FF5E58"/>
    <w:rsid w:val="00FF62FF"/>
    <w:rsid w:val="00FF640C"/>
    <w:rsid w:val="00FF695D"/>
    <w:rsid w:val="00FF6C4E"/>
    <w:rsid w:val="00FF7612"/>
    <w:rsid w:val="00FF7768"/>
    <w:rsid w:val="00FF7AD5"/>
    <w:rsid w:val="00FF7B11"/>
    <w:rsid w:val="012537E1"/>
    <w:rsid w:val="0131463A"/>
    <w:rsid w:val="01333498"/>
    <w:rsid w:val="013528FF"/>
    <w:rsid w:val="013665FD"/>
    <w:rsid w:val="0137066F"/>
    <w:rsid w:val="0140CE0A"/>
    <w:rsid w:val="0141A2D0"/>
    <w:rsid w:val="015344E1"/>
    <w:rsid w:val="0156B0AB"/>
    <w:rsid w:val="0157AC4A"/>
    <w:rsid w:val="017695EE"/>
    <w:rsid w:val="01805BDB"/>
    <w:rsid w:val="01968F3C"/>
    <w:rsid w:val="019FD0C4"/>
    <w:rsid w:val="01A9A37D"/>
    <w:rsid w:val="01B186AD"/>
    <w:rsid w:val="01BC6C60"/>
    <w:rsid w:val="01D3253C"/>
    <w:rsid w:val="01DB0EDE"/>
    <w:rsid w:val="01F10B4B"/>
    <w:rsid w:val="01F3D47C"/>
    <w:rsid w:val="020330AF"/>
    <w:rsid w:val="0203CA22"/>
    <w:rsid w:val="02114691"/>
    <w:rsid w:val="022ABE2E"/>
    <w:rsid w:val="024B3CB4"/>
    <w:rsid w:val="027ADA4B"/>
    <w:rsid w:val="028862D6"/>
    <w:rsid w:val="029D1D9F"/>
    <w:rsid w:val="02BED6AF"/>
    <w:rsid w:val="02C4FD44"/>
    <w:rsid w:val="02F0A3D5"/>
    <w:rsid w:val="02FDF6C4"/>
    <w:rsid w:val="03006ADB"/>
    <w:rsid w:val="030806EE"/>
    <w:rsid w:val="0309C384"/>
    <w:rsid w:val="032B60E1"/>
    <w:rsid w:val="03318F9E"/>
    <w:rsid w:val="033C16F4"/>
    <w:rsid w:val="03461F1B"/>
    <w:rsid w:val="03608CF0"/>
    <w:rsid w:val="036820DF"/>
    <w:rsid w:val="036CCDC5"/>
    <w:rsid w:val="039DA08D"/>
    <w:rsid w:val="03A9E00A"/>
    <w:rsid w:val="03AAAE99"/>
    <w:rsid w:val="03BF7F08"/>
    <w:rsid w:val="03C19D6A"/>
    <w:rsid w:val="03C34E23"/>
    <w:rsid w:val="03F18168"/>
    <w:rsid w:val="0406BAA5"/>
    <w:rsid w:val="04114FC4"/>
    <w:rsid w:val="0418EC9A"/>
    <w:rsid w:val="0423DAE7"/>
    <w:rsid w:val="044694A9"/>
    <w:rsid w:val="0465BF43"/>
    <w:rsid w:val="0475047F"/>
    <w:rsid w:val="04764D0B"/>
    <w:rsid w:val="04AC11BD"/>
    <w:rsid w:val="04CAB6D2"/>
    <w:rsid w:val="04D1E894"/>
    <w:rsid w:val="04D4FBB9"/>
    <w:rsid w:val="04DC36A2"/>
    <w:rsid w:val="04E4903E"/>
    <w:rsid w:val="04E4F305"/>
    <w:rsid w:val="04F5F41F"/>
    <w:rsid w:val="04FF1C01"/>
    <w:rsid w:val="0516F65C"/>
    <w:rsid w:val="053F82F1"/>
    <w:rsid w:val="055E825B"/>
    <w:rsid w:val="056D026A"/>
    <w:rsid w:val="05704914"/>
    <w:rsid w:val="059FBBAB"/>
    <w:rsid w:val="05AFC665"/>
    <w:rsid w:val="05EDD9DA"/>
    <w:rsid w:val="05F6D4AD"/>
    <w:rsid w:val="06041394"/>
    <w:rsid w:val="063D6153"/>
    <w:rsid w:val="064436FB"/>
    <w:rsid w:val="0654CAF0"/>
    <w:rsid w:val="065CD914"/>
    <w:rsid w:val="0665E5BD"/>
    <w:rsid w:val="068A23BA"/>
    <w:rsid w:val="068FE148"/>
    <w:rsid w:val="0699310C"/>
    <w:rsid w:val="06A9BB49"/>
    <w:rsid w:val="06BD849C"/>
    <w:rsid w:val="06C82FF0"/>
    <w:rsid w:val="06D096E0"/>
    <w:rsid w:val="06D20903"/>
    <w:rsid w:val="06D75D4D"/>
    <w:rsid w:val="06F5281C"/>
    <w:rsid w:val="0726AD00"/>
    <w:rsid w:val="074B7FAA"/>
    <w:rsid w:val="074D4556"/>
    <w:rsid w:val="07984FFF"/>
    <w:rsid w:val="07F287F8"/>
    <w:rsid w:val="0803FA0D"/>
    <w:rsid w:val="081ED411"/>
    <w:rsid w:val="0829CBF6"/>
    <w:rsid w:val="0837E8DB"/>
    <w:rsid w:val="083A1F19"/>
    <w:rsid w:val="085C1A56"/>
    <w:rsid w:val="086A237B"/>
    <w:rsid w:val="08858A81"/>
    <w:rsid w:val="08A62B41"/>
    <w:rsid w:val="08A6968D"/>
    <w:rsid w:val="08A8E14F"/>
    <w:rsid w:val="08B77843"/>
    <w:rsid w:val="08C02CCA"/>
    <w:rsid w:val="08C6337A"/>
    <w:rsid w:val="08D9B33D"/>
    <w:rsid w:val="08E5EEBC"/>
    <w:rsid w:val="08EDC0BB"/>
    <w:rsid w:val="0902E426"/>
    <w:rsid w:val="0933CAF6"/>
    <w:rsid w:val="094851F8"/>
    <w:rsid w:val="094F71DC"/>
    <w:rsid w:val="094FEA59"/>
    <w:rsid w:val="096B1D15"/>
    <w:rsid w:val="09704923"/>
    <w:rsid w:val="0996698F"/>
    <w:rsid w:val="099DBB0A"/>
    <w:rsid w:val="09A4BC04"/>
    <w:rsid w:val="09B8AEAB"/>
    <w:rsid w:val="09BD95AD"/>
    <w:rsid w:val="0A59A1F1"/>
    <w:rsid w:val="0A5CB249"/>
    <w:rsid w:val="0A5F5836"/>
    <w:rsid w:val="0A6336F6"/>
    <w:rsid w:val="0A6D6723"/>
    <w:rsid w:val="0A770B4E"/>
    <w:rsid w:val="0A87B26E"/>
    <w:rsid w:val="0A8AE29A"/>
    <w:rsid w:val="0A8F1109"/>
    <w:rsid w:val="0A907738"/>
    <w:rsid w:val="0A9A97BE"/>
    <w:rsid w:val="0AA30B75"/>
    <w:rsid w:val="0ABE0851"/>
    <w:rsid w:val="0AC5F74C"/>
    <w:rsid w:val="0B1CB25B"/>
    <w:rsid w:val="0B35D2A3"/>
    <w:rsid w:val="0B6FCAA0"/>
    <w:rsid w:val="0B93178A"/>
    <w:rsid w:val="0B95D29D"/>
    <w:rsid w:val="0B9C49CB"/>
    <w:rsid w:val="0BA86704"/>
    <w:rsid w:val="0BB6402E"/>
    <w:rsid w:val="0BB8D4DE"/>
    <w:rsid w:val="0BD83789"/>
    <w:rsid w:val="0BF7EEB9"/>
    <w:rsid w:val="0C09065C"/>
    <w:rsid w:val="0C0D386E"/>
    <w:rsid w:val="0C31E815"/>
    <w:rsid w:val="0C564045"/>
    <w:rsid w:val="0C5C39EA"/>
    <w:rsid w:val="0C61C3A5"/>
    <w:rsid w:val="0C7B74A9"/>
    <w:rsid w:val="0C8B7DAC"/>
    <w:rsid w:val="0C98A873"/>
    <w:rsid w:val="0CA08EFE"/>
    <w:rsid w:val="0CA81A35"/>
    <w:rsid w:val="0CC416E9"/>
    <w:rsid w:val="0CCDA8A9"/>
    <w:rsid w:val="0CD2F91D"/>
    <w:rsid w:val="0CE1CCD7"/>
    <w:rsid w:val="0D30E33D"/>
    <w:rsid w:val="0D36E3AC"/>
    <w:rsid w:val="0D5E002B"/>
    <w:rsid w:val="0D737041"/>
    <w:rsid w:val="0D7DAA47"/>
    <w:rsid w:val="0D80FA05"/>
    <w:rsid w:val="0DAB34A1"/>
    <w:rsid w:val="0DB836BF"/>
    <w:rsid w:val="0DE347A4"/>
    <w:rsid w:val="0DE5AD58"/>
    <w:rsid w:val="0DF7D935"/>
    <w:rsid w:val="0E241430"/>
    <w:rsid w:val="0E2DE773"/>
    <w:rsid w:val="0E3986AD"/>
    <w:rsid w:val="0E42D09C"/>
    <w:rsid w:val="0E46772B"/>
    <w:rsid w:val="0E4A876C"/>
    <w:rsid w:val="0E4AE7E3"/>
    <w:rsid w:val="0E5E2FF9"/>
    <w:rsid w:val="0E942179"/>
    <w:rsid w:val="0E95AC49"/>
    <w:rsid w:val="0EDDC934"/>
    <w:rsid w:val="0EDE550F"/>
    <w:rsid w:val="0EFEDFCA"/>
    <w:rsid w:val="0F0DF797"/>
    <w:rsid w:val="0F157A71"/>
    <w:rsid w:val="0F1A81A1"/>
    <w:rsid w:val="0F43E4EC"/>
    <w:rsid w:val="0F48DA06"/>
    <w:rsid w:val="0F5EEC13"/>
    <w:rsid w:val="0F78F56D"/>
    <w:rsid w:val="0F860A1F"/>
    <w:rsid w:val="0F891F75"/>
    <w:rsid w:val="0F9C40CC"/>
    <w:rsid w:val="0FAAEFD3"/>
    <w:rsid w:val="0FB510EE"/>
    <w:rsid w:val="0FCFA290"/>
    <w:rsid w:val="0FD65110"/>
    <w:rsid w:val="0FF31D67"/>
    <w:rsid w:val="0FFED40C"/>
    <w:rsid w:val="101EDFE3"/>
    <w:rsid w:val="102CB067"/>
    <w:rsid w:val="103A1E20"/>
    <w:rsid w:val="103C83FD"/>
    <w:rsid w:val="103F6E22"/>
    <w:rsid w:val="104AD9B3"/>
    <w:rsid w:val="105DF4AD"/>
    <w:rsid w:val="105F6192"/>
    <w:rsid w:val="1075D182"/>
    <w:rsid w:val="107CE49D"/>
    <w:rsid w:val="108EEA67"/>
    <w:rsid w:val="1099C69D"/>
    <w:rsid w:val="109A36EE"/>
    <w:rsid w:val="109B2B5F"/>
    <w:rsid w:val="10CD0BEE"/>
    <w:rsid w:val="10CDE7D2"/>
    <w:rsid w:val="10D293CB"/>
    <w:rsid w:val="10DD0CB8"/>
    <w:rsid w:val="11237E18"/>
    <w:rsid w:val="11355607"/>
    <w:rsid w:val="113F8FDF"/>
    <w:rsid w:val="116E4B8A"/>
    <w:rsid w:val="11860539"/>
    <w:rsid w:val="118EF53C"/>
    <w:rsid w:val="11A84706"/>
    <w:rsid w:val="11B01345"/>
    <w:rsid w:val="11BCDD43"/>
    <w:rsid w:val="11D85904"/>
    <w:rsid w:val="11ED66D8"/>
    <w:rsid w:val="1201A898"/>
    <w:rsid w:val="1204EE6F"/>
    <w:rsid w:val="1238288E"/>
    <w:rsid w:val="12577414"/>
    <w:rsid w:val="1259811A"/>
    <w:rsid w:val="125E6C7A"/>
    <w:rsid w:val="1261C700"/>
    <w:rsid w:val="12657BD4"/>
    <w:rsid w:val="12826A82"/>
    <w:rsid w:val="1295D7C9"/>
    <w:rsid w:val="12996063"/>
    <w:rsid w:val="1299A507"/>
    <w:rsid w:val="129BE8CA"/>
    <w:rsid w:val="12A53E69"/>
    <w:rsid w:val="12A553BA"/>
    <w:rsid w:val="12AB411D"/>
    <w:rsid w:val="12B0E38B"/>
    <w:rsid w:val="12B86299"/>
    <w:rsid w:val="12C6FEA0"/>
    <w:rsid w:val="12CB2247"/>
    <w:rsid w:val="12CFA142"/>
    <w:rsid w:val="1301C73D"/>
    <w:rsid w:val="1322E5A9"/>
    <w:rsid w:val="132571D7"/>
    <w:rsid w:val="132BDFD0"/>
    <w:rsid w:val="133CE98E"/>
    <w:rsid w:val="136600F1"/>
    <w:rsid w:val="1376F1F2"/>
    <w:rsid w:val="138A1729"/>
    <w:rsid w:val="13AEBE08"/>
    <w:rsid w:val="13C752E0"/>
    <w:rsid w:val="13CB4C99"/>
    <w:rsid w:val="13D69E5C"/>
    <w:rsid w:val="13FF4EA0"/>
    <w:rsid w:val="142F7777"/>
    <w:rsid w:val="143D5D28"/>
    <w:rsid w:val="144F6E55"/>
    <w:rsid w:val="145A839C"/>
    <w:rsid w:val="1463F420"/>
    <w:rsid w:val="147658B4"/>
    <w:rsid w:val="14A55D31"/>
    <w:rsid w:val="14A6DE30"/>
    <w:rsid w:val="14A72835"/>
    <w:rsid w:val="14A9946E"/>
    <w:rsid w:val="14C0D2E4"/>
    <w:rsid w:val="14CE0002"/>
    <w:rsid w:val="14D80F7C"/>
    <w:rsid w:val="14D94447"/>
    <w:rsid w:val="15346F9D"/>
    <w:rsid w:val="154F25DF"/>
    <w:rsid w:val="155A7DFC"/>
    <w:rsid w:val="1573A1A8"/>
    <w:rsid w:val="1577EEEB"/>
    <w:rsid w:val="158D7660"/>
    <w:rsid w:val="158FF690"/>
    <w:rsid w:val="159A642A"/>
    <w:rsid w:val="15AA1BF6"/>
    <w:rsid w:val="15AFC441"/>
    <w:rsid w:val="15C0B706"/>
    <w:rsid w:val="15C36DD2"/>
    <w:rsid w:val="15C9E4AA"/>
    <w:rsid w:val="15D8F464"/>
    <w:rsid w:val="160FBED3"/>
    <w:rsid w:val="1663F1C8"/>
    <w:rsid w:val="166B4BDA"/>
    <w:rsid w:val="1674C63F"/>
    <w:rsid w:val="1674F82A"/>
    <w:rsid w:val="168BB2C3"/>
    <w:rsid w:val="169E3004"/>
    <w:rsid w:val="16A221CC"/>
    <w:rsid w:val="16A6B8DD"/>
    <w:rsid w:val="16C8051E"/>
    <w:rsid w:val="16D15194"/>
    <w:rsid w:val="16D7D4F1"/>
    <w:rsid w:val="17124734"/>
    <w:rsid w:val="171FD0D9"/>
    <w:rsid w:val="172A78A1"/>
    <w:rsid w:val="172B6146"/>
    <w:rsid w:val="1748A722"/>
    <w:rsid w:val="17490E08"/>
    <w:rsid w:val="174E071C"/>
    <w:rsid w:val="174F75FA"/>
    <w:rsid w:val="175C00CA"/>
    <w:rsid w:val="175D0FE7"/>
    <w:rsid w:val="1763E08C"/>
    <w:rsid w:val="1786CDCF"/>
    <w:rsid w:val="1786F2A9"/>
    <w:rsid w:val="178B4C71"/>
    <w:rsid w:val="178F1609"/>
    <w:rsid w:val="17AA98CE"/>
    <w:rsid w:val="17CD58ED"/>
    <w:rsid w:val="17EDE2F6"/>
    <w:rsid w:val="180CBAD5"/>
    <w:rsid w:val="180F0D84"/>
    <w:rsid w:val="1851DEDC"/>
    <w:rsid w:val="1886C28A"/>
    <w:rsid w:val="1895040A"/>
    <w:rsid w:val="189D4ADA"/>
    <w:rsid w:val="18D51344"/>
    <w:rsid w:val="18DABCBA"/>
    <w:rsid w:val="18EB6323"/>
    <w:rsid w:val="191AA922"/>
    <w:rsid w:val="191D736B"/>
    <w:rsid w:val="191F6CD3"/>
    <w:rsid w:val="1924B41A"/>
    <w:rsid w:val="19621DC5"/>
    <w:rsid w:val="1967A9B3"/>
    <w:rsid w:val="198CCAE8"/>
    <w:rsid w:val="199AB14A"/>
    <w:rsid w:val="19A85920"/>
    <w:rsid w:val="19B041C3"/>
    <w:rsid w:val="19C88848"/>
    <w:rsid w:val="19C98283"/>
    <w:rsid w:val="19E61D27"/>
    <w:rsid w:val="19E872D6"/>
    <w:rsid w:val="1A097D85"/>
    <w:rsid w:val="1A4D304F"/>
    <w:rsid w:val="1A549540"/>
    <w:rsid w:val="1A5F0D69"/>
    <w:rsid w:val="1A74EE70"/>
    <w:rsid w:val="1A8BF1AF"/>
    <w:rsid w:val="1A917837"/>
    <w:rsid w:val="1A94F600"/>
    <w:rsid w:val="1AA53571"/>
    <w:rsid w:val="1AB8D727"/>
    <w:rsid w:val="1ACB53DC"/>
    <w:rsid w:val="1AD1804A"/>
    <w:rsid w:val="1AEC02B5"/>
    <w:rsid w:val="1B052211"/>
    <w:rsid w:val="1B0B1F34"/>
    <w:rsid w:val="1B14596C"/>
    <w:rsid w:val="1B1F0546"/>
    <w:rsid w:val="1BAB52D8"/>
    <w:rsid w:val="1BDB3ABD"/>
    <w:rsid w:val="1BEEA640"/>
    <w:rsid w:val="1C159BBD"/>
    <w:rsid w:val="1C238FBF"/>
    <w:rsid w:val="1C5D66AB"/>
    <w:rsid w:val="1C9E62BF"/>
    <w:rsid w:val="1CAAC25A"/>
    <w:rsid w:val="1CBAF33E"/>
    <w:rsid w:val="1CE41C09"/>
    <w:rsid w:val="1D25EC00"/>
    <w:rsid w:val="1D2DAD8E"/>
    <w:rsid w:val="1D311AC4"/>
    <w:rsid w:val="1D5B7256"/>
    <w:rsid w:val="1D603211"/>
    <w:rsid w:val="1D6F0902"/>
    <w:rsid w:val="1D82C67D"/>
    <w:rsid w:val="1DB6ADE3"/>
    <w:rsid w:val="1DC27CA6"/>
    <w:rsid w:val="1DD7D7F1"/>
    <w:rsid w:val="1DF43515"/>
    <w:rsid w:val="1DFFE304"/>
    <w:rsid w:val="1E236706"/>
    <w:rsid w:val="1E488DDF"/>
    <w:rsid w:val="1E50E134"/>
    <w:rsid w:val="1E529DEB"/>
    <w:rsid w:val="1E7836B3"/>
    <w:rsid w:val="1E7AAF84"/>
    <w:rsid w:val="1EA6066A"/>
    <w:rsid w:val="1EB61291"/>
    <w:rsid w:val="1EBFC979"/>
    <w:rsid w:val="1EC54EA2"/>
    <w:rsid w:val="1EC84AE5"/>
    <w:rsid w:val="1EEB169A"/>
    <w:rsid w:val="1F372913"/>
    <w:rsid w:val="1F493972"/>
    <w:rsid w:val="1F51AB9B"/>
    <w:rsid w:val="1F55CDD3"/>
    <w:rsid w:val="1F5610F2"/>
    <w:rsid w:val="1F565936"/>
    <w:rsid w:val="1F9F36A0"/>
    <w:rsid w:val="1FBF7CF6"/>
    <w:rsid w:val="1FCAA225"/>
    <w:rsid w:val="1FD69D25"/>
    <w:rsid w:val="1FE1B054"/>
    <w:rsid w:val="1FE947C0"/>
    <w:rsid w:val="1FEE15E9"/>
    <w:rsid w:val="1FEF24FB"/>
    <w:rsid w:val="1FF231FB"/>
    <w:rsid w:val="2029AAF6"/>
    <w:rsid w:val="204134A1"/>
    <w:rsid w:val="208CD201"/>
    <w:rsid w:val="209F8603"/>
    <w:rsid w:val="20C359B9"/>
    <w:rsid w:val="20CD8EB3"/>
    <w:rsid w:val="20D3376F"/>
    <w:rsid w:val="20D7FB4D"/>
    <w:rsid w:val="211F0BC2"/>
    <w:rsid w:val="21332C24"/>
    <w:rsid w:val="2139978A"/>
    <w:rsid w:val="213A1088"/>
    <w:rsid w:val="213E8DAC"/>
    <w:rsid w:val="213E989B"/>
    <w:rsid w:val="2161A7D2"/>
    <w:rsid w:val="21760EC8"/>
    <w:rsid w:val="2186128C"/>
    <w:rsid w:val="21928A7C"/>
    <w:rsid w:val="21A2E7F9"/>
    <w:rsid w:val="21D9A3BB"/>
    <w:rsid w:val="21EFC39D"/>
    <w:rsid w:val="220AECB4"/>
    <w:rsid w:val="2218849A"/>
    <w:rsid w:val="22215B52"/>
    <w:rsid w:val="22226CA6"/>
    <w:rsid w:val="22263419"/>
    <w:rsid w:val="22326BA2"/>
    <w:rsid w:val="223AD72E"/>
    <w:rsid w:val="224AE457"/>
    <w:rsid w:val="224EDE43"/>
    <w:rsid w:val="225D9065"/>
    <w:rsid w:val="22626698"/>
    <w:rsid w:val="22902427"/>
    <w:rsid w:val="2299C50C"/>
    <w:rsid w:val="22D3CDCF"/>
    <w:rsid w:val="22F0E08F"/>
    <w:rsid w:val="22FF451A"/>
    <w:rsid w:val="2309E9B2"/>
    <w:rsid w:val="2316A3AA"/>
    <w:rsid w:val="232FDED4"/>
    <w:rsid w:val="2349B905"/>
    <w:rsid w:val="234F4AA0"/>
    <w:rsid w:val="235206B3"/>
    <w:rsid w:val="23665BB6"/>
    <w:rsid w:val="237D82EF"/>
    <w:rsid w:val="23820202"/>
    <w:rsid w:val="238A55A6"/>
    <w:rsid w:val="23A7C56C"/>
    <w:rsid w:val="23AC79A2"/>
    <w:rsid w:val="23CF472D"/>
    <w:rsid w:val="23E1815C"/>
    <w:rsid w:val="23E95083"/>
    <w:rsid w:val="24056E81"/>
    <w:rsid w:val="244CF040"/>
    <w:rsid w:val="24883B0C"/>
    <w:rsid w:val="248FB275"/>
    <w:rsid w:val="24A02B5C"/>
    <w:rsid w:val="24A47244"/>
    <w:rsid w:val="24B74D3C"/>
    <w:rsid w:val="253DC3E7"/>
    <w:rsid w:val="25477916"/>
    <w:rsid w:val="2547B28C"/>
    <w:rsid w:val="25590F70"/>
    <w:rsid w:val="255DCF82"/>
    <w:rsid w:val="25612158"/>
    <w:rsid w:val="25926186"/>
    <w:rsid w:val="25B2E2FB"/>
    <w:rsid w:val="25E76A1B"/>
    <w:rsid w:val="25F70797"/>
    <w:rsid w:val="26068BB8"/>
    <w:rsid w:val="26073A2B"/>
    <w:rsid w:val="262631F6"/>
    <w:rsid w:val="262F3E4D"/>
    <w:rsid w:val="26352DB7"/>
    <w:rsid w:val="263ED1F3"/>
    <w:rsid w:val="264543B3"/>
    <w:rsid w:val="26468CAC"/>
    <w:rsid w:val="265B6E2B"/>
    <w:rsid w:val="2666120B"/>
    <w:rsid w:val="2676C0E0"/>
    <w:rsid w:val="2678BDFE"/>
    <w:rsid w:val="2685E10C"/>
    <w:rsid w:val="26879670"/>
    <w:rsid w:val="269CBAC0"/>
    <w:rsid w:val="26AFBBC2"/>
    <w:rsid w:val="26B899D4"/>
    <w:rsid w:val="26BA3508"/>
    <w:rsid w:val="26C042EC"/>
    <w:rsid w:val="26E7C560"/>
    <w:rsid w:val="26EBEB35"/>
    <w:rsid w:val="26F66F77"/>
    <w:rsid w:val="27178575"/>
    <w:rsid w:val="2738D787"/>
    <w:rsid w:val="274A8CCB"/>
    <w:rsid w:val="27520436"/>
    <w:rsid w:val="2753819F"/>
    <w:rsid w:val="277C99FE"/>
    <w:rsid w:val="2788A1CF"/>
    <w:rsid w:val="278D0E54"/>
    <w:rsid w:val="27B01969"/>
    <w:rsid w:val="27BAA449"/>
    <w:rsid w:val="27BBB60C"/>
    <w:rsid w:val="27CB9AF2"/>
    <w:rsid w:val="27D0D8B8"/>
    <w:rsid w:val="280B5CB8"/>
    <w:rsid w:val="281718F1"/>
    <w:rsid w:val="281D1AB6"/>
    <w:rsid w:val="28213EE1"/>
    <w:rsid w:val="2826F25A"/>
    <w:rsid w:val="2835A4DF"/>
    <w:rsid w:val="283F2EA8"/>
    <w:rsid w:val="2856D679"/>
    <w:rsid w:val="28599046"/>
    <w:rsid w:val="285CAECE"/>
    <w:rsid w:val="286324BD"/>
    <w:rsid w:val="2871D441"/>
    <w:rsid w:val="2877B0A8"/>
    <w:rsid w:val="2887B12F"/>
    <w:rsid w:val="2888F7AF"/>
    <w:rsid w:val="288B6D02"/>
    <w:rsid w:val="288B8962"/>
    <w:rsid w:val="2890BC4A"/>
    <w:rsid w:val="28B0B7CC"/>
    <w:rsid w:val="28C8291A"/>
    <w:rsid w:val="28E0CCAE"/>
    <w:rsid w:val="28E21F71"/>
    <w:rsid w:val="290152D7"/>
    <w:rsid w:val="291785A7"/>
    <w:rsid w:val="2928364D"/>
    <w:rsid w:val="2931DEEB"/>
    <w:rsid w:val="293D92CC"/>
    <w:rsid w:val="2959FA01"/>
    <w:rsid w:val="2969D447"/>
    <w:rsid w:val="298DA70F"/>
    <w:rsid w:val="299857CD"/>
    <w:rsid w:val="299F51E6"/>
    <w:rsid w:val="29BF4885"/>
    <w:rsid w:val="29C52A02"/>
    <w:rsid w:val="29D48579"/>
    <w:rsid w:val="29DCFF76"/>
    <w:rsid w:val="29E99B7F"/>
    <w:rsid w:val="29EC0823"/>
    <w:rsid w:val="2A024F8D"/>
    <w:rsid w:val="2A55B0D9"/>
    <w:rsid w:val="2A5CA1A1"/>
    <w:rsid w:val="2A80D9BF"/>
    <w:rsid w:val="2A8BE762"/>
    <w:rsid w:val="2A9B766D"/>
    <w:rsid w:val="2AB0A6D0"/>
    <w:rsid w:val="2ACF51DD"/>
    <w:rsid w:val="2ADE32A1"/>
    <w:rsid w:val="2AFAC330"/>
    <w:rsid w:val="2B191C90"/>
    <w:rsid w:val="2B20F63A"/>
    <w:rsid w:val="2B2A5728"/>
    <w:rsid w:val="2B38F5ED"/>
    <w:rsid w:val="2B3966DF"/>
    <w:rsid w:val="2B41C355"/>
    <w:rsid w:val="2B4A3D71"/>
    <w:rsid w:val="2B51C06C"/>
    <w:rsid w:val="2B51D61D"/>
    <w:rsid w:val="2B5794E4"/>
    <w:rsid w:val="2B5CBEB5"/>
    <w:rsid w:val="2B739CB0"/>
    <w:rsid w:val="2B7A5C2F"/>
    <w:rsid w:val="2B837EBB"/>
    <w:rsid w:val="2B8C2501"/>
    <w:rsid w:val="2BA13F8A"/>
    <w:rsid w:val="2BEC844E"/>
    <w:rsid w:val="2BEDF4FF"/>
    <w:rsid w:val="2BFFF88C"/>
    <w:rsid w:val="2C00AC1B"/>
    <w:rsid w:val="2C13C7E2"/>
    <w:rsid w:val="2C1CD545"/>
    <w:rsid w:val="2C2BEC84"/>
    <w:rsid w:val="2C403796"/>
    <w:rsid w:val="2C46081B"/>
    <w:rsid w:val="2C48A8D0"/>
    <w:rsid w:val="2C5AEF57"/>
    <w:rsid w:val="2CA145A2"/>
    <w:rsid w:val="2CA68A47"/>
    <w:rsid w:val="2CAC1AE1"/>
    <w:rsid w:val="2CAD1FF3"/>
    <w:rsid w:val="2CAD7A38"/>
    <w:rsid w:val="2CB021EB"/>
    <w:rsid w:val="2CBA4390"/>
    <w:rsid w:val="2CCE44A5"/>
    <w:rsid w:val="2CEBB458"/>
    <w:rsid w:val="2D0F6E19"/>
    <w:rsid w:val="2D144CD9"/>
    <w:rsid w:val="2D222D58"/>
    <w:rsid w:val="2D464731"/>
    <w:rsid w:val="2D5EF423"/>
    <w:rsid w:val="2D5FA3E1"/>
    <w:rsid w:val="2D6233D9"/>
    <w:rsid w:val="2D87FACC"/>
    <w:rsid w:val="2D951A8A"/>
    <w:rsid w:val="2DA7380C"/>
    <w:rsid w:val="2DDF3FEB"/>
    <w:rsid w:val="2E24E365"/>
    <w:rsid w:val="2E2AF4CF"/>
    <w:rsid w:val="2E2CF5F6"/>
    <w:rsid w:val="2E6D15C3"/>
    <w:rsid w:val="2E7B9151"/>
    <w:rsid w:val="2EF2B7EA"/>
    <w:rsid w:val="2EF532EC"/>
    <w:rsid w:val="2F0BED9D"/>
    <w:rsid w:val="2F119387"/>
    <w:rsid w:val="2F14A3A8"/>
    <w:rsid w:val="2F18A418"/>
    <w:rsid w:val="2F1B473D"/>
    <w:rsid w:val="2F1ED4E6"/>
    <w:rsid w:val="2F2B266E"/>
    <w:rsid w:val="2F2C947A"/>
    <w:rsid w:val="2F2CAAF7"/>
    <w:rsid w:val="2F423C83"/>
    <w:rsid w:val="2F63B432"/>
    <w:rsid w:val="2F697259"/>
    <w:rsid w:val="2FA0C727"/>
    <w:rsid w:val="2FC9EA08"/>
    <w:rsid w:val="2FCF5DB8"/>
    <w:rsid w:val="3000B8B5"/>
    <w:rsid w:val="30016856"/>
    <w:rsid w:val="301AFA66"/>
    <w:rsid w:val="301DD086"/>
    <w:rsid w:val="3045D49C"/>
    <w:rsid w:val="304A6114"/>
    <w:rsid w:val="3068A185"/>
    <w:rsid w:val="306C1BAA"/>
    <w:rsid w:val="30848379"/>
    <w:rsid w:val="3086F8EE"/>
    <w:rsid w:val="30CA56C0"/>
    <w:rsid w:val="30CF323A"/>
    <w:rsid w:val="30E645E2"/>
    <w:rsid w:val="30E919D4"/>
    <w:rsid w:val="30FF2A32"/>
    <w:rsid w:val="31011594"/>
    <w:rsid w:val="31114B8C"/>
    <w:rsid w:val="3116AA88"/>
    <w:rsid w:val="31190CE7"/>
    <w:rsid w:val="315406BD"/>
    <w:rsid w:val="316786C6"/>
    <w:rsid w:val="316D1912"/>
    <w:rsid w:val="317B7BD7"/>
    <w:rsid w:val="31887E24"/>
    <w:rsid w:val="319A3F56"/>
    <w:rsid w:val="319ACDA4"/>
    <w:rsid w:val="31A2F15B"/>
    <w:rsid w:val="31B67790"/>
    <w:rsid w:val="31D3FC63"/>
    <w:rsid w:val="320C02AF"/>
    <w:rsid w:val="322A0D1A"/>
    <w:rsid w:val="323D32B5"/>
    <w:rsid w:val="3244B01F"/>
    <w:rsid w:val="32540B6B"/>
    <w:rsid w:val="325E72C4"/>
    <w:rsid w:val="3263A808"/>
    <w:rsid w:val="32790BB6"/>
    <w:rsid w:val="32A46F60"/>
    <w:rsid w:val="32ADE639"/>
    <w:rsid w:val="32F2CD2D"/>
    <w:rsid w:val="331450E9"/>
    <w:rsid w:val="33207523"/>
    <w:rsid w:val="33269A87"/>
    <w:rsid w:val="3327A200"/>
    <w:rsid w:val="332E528B"/>
    <w:rsid w:val="3343315E"/>
    <w:rsid w:val="335C388A"/>
    <w:rsid w:val="33634777"/>
    <w:rsid w:val="338567F5"/>
    <w:rsid w:val="338D1D27"/>
    <w:rsid w:val="338D9029"/>
    <w:rsid w:val="33A66752"/>
    <w:rsid w:val="33BD9402"/>
    <w:rsid w:val="33C1F99F"/>
    <w:rsid w:val="33C6ACFC"/>
    <w:rsid w:val="33E27541"/>
    <w:rsid w:val="3422B62D"/>
    <w:rsid w:val="3441483C"/>
    <w:rsid w:val="34482590"/>
    <w:rsid w:val="345B59EA"/>
    <w:rsid w:val="345C8AB3"/>
    <w:rsid w:val="34675FE5"/>
    <w:rsid w:val="3474147A"/>
    <w:rsid w:val="348D9BC3"/>
    <w:rsid w:val="34911576"/>
    <w:rsid w:val="349448F1"/>
    <w:rsid w:val="34955004"/>
    <w:rsid w:val="34A8A399"/>
    <w:rsid w:val="34AD649E"/>
    <w:rsid w:val="34AFB997"/>
    <w:rsid w:val="34B15A81"/>
    <w:rsid w:val="34BB98AC"/>
    <w:rsid w:val="34DA93BA"/>
    <w:rsid w:val="34EDEFC7"/>
    <w:rsid w:val="35078067"/>
    <w:rsid w:val="3514D6E1"/>
    <w:rsid w:val="3528A84B"/>
    <w:rsid w:val="35391820"/>
    <w:rsid w:val="3545C258"/>
    <w:rsid w:val="356D48A4"/>
    <w:rsid w:val="3577F0D6"/>
    <w:rsid w:val="35789B27"/>
    <w:rsid w:val="3578E8E9"/>
    <w:rsid w:val="35869F31"/>
    <w:rsid w:val="358D92E8"/>
    <w:rsid w:val="3597DF44"/>
    <w:rsid w:val="35996A93"/>
    <w:rsid w:val="35A3DB63"/>
    <w:rsid w:val="35ABA980"/>
    <w:rsid w:val="35AFF3EA"/>
    <w:rsid w:val="35CD391E"/>
    <w:rsid w:val="35D4EF73"/>
    <w:rsid w:val="35EF88ED"/>
    <w:rsid w:val="361583A9"/>
    <w:rsid w:val="362B43FB"/>
    <w:rsid w:val="3632D3CC"/>
    <w:rsid w:val="365F66B2"/>
    <w:rsid w:val="3669737A"/>
    <w:rsid w:val="366B04A4"/>
    <w:rsid w:val="3671DC70"/>
    <w:rsid w:val="36769E20"/>
    <w:rsid w:val="3677CFDD"/>
    <w:rsid w:val="36829CFC"/>
    <w:rsid w:val="36975675"/>
    <w:rsid w:val="36CAC278"/>
    <w:rsid w:val="36DD0108"/>
    <w:rsid w:val="36DFED25"/>
    <w:rsid w:val="36E0C6BC"/>
    <w:rsid w:val="36E46E32"/>
    <w:rsid w:val="36FE9BBE"/>
    <w:rsid w:val="37087827"/>
    <w:rsid w:val="370EB739"/>
    <w:rsid w:val="3721AF97"/>
    <w:rsid w:val="37251558"/>
    <w:rsid w:val="373B7CEB"/>
    <w:rsid w:val="375B4BAF"/>
    <w:rsid w:val="37664688"/>
    <w:rsid w:val="3775DD40"/>
    <w:rsid w:val="377EA22F"/>
    <w:rsid w:val="378C6C05"/>
    <w:rsid w:val="37938B2E"/>
    <w:rsid w:val="379EDCC0"/>
    <w:rsid w:val="37A28CF1"/>
    <w:rsid w:val="37B4D45B"/>
    <w:rsid w:val="37C5AF1B"/>
    <w:rsid w:val="37DC7D83"/>
    <w:rsid w:val="37E0960A"/>
    <w:rsid w:val="37ED165D"/>
    <w:rsid w:val="37F55343"/>
    <w:rsid w:val="38430C3A"/>
    <w:rsid w:val="3850A26B"/>
    <w:rsid w:val="38A2C480"/>
    <w:rsid w:val="38A5993C"/>
    <w:rsid w:val="38C337D6"/>
    <w:rsid w:val="38F70187"/>
    <w:rsid w:val="3902865D"/>
    <w:rsid w:val="390656B3"/>
    <w:rsid w:val="39173ECB"/>
    <w:rsid w:val="391B8994"/>
    <w:rsid w:val="392ACC21"/>
    <w:rsid w:val="3934223A"/>
    <w:rsid w:val="393788C2"/>
    <w:rsid w:val="39433A6E"/>
    <w:rsid w:val="39537583"/>
    <w:rsid w:val="3964429F"/>
    <w:rsid w:val="397213CC"/>
    <w:rsid w:val="398A2829"/>
    <w:rsid w:val="399BF658"/>
    <w:rsid w:val="399E4B57"/>
    <w:rsid w:val="39B15EC4"/>
    <w:rsid w:val="39B804E8"/>
    <w:rsid w:val="39C0F1E2"/>
    <w:rsid w:val="39D3D68E"/>
    <w:rsid w:val="39D6E51A"/>
    <w:rsid w:val="39E00ABC"/>
    <w:rsid w:val="39E5E43C"/>
    <w:rsid w:val="39FDA958"/>
    <w:rsid w:val="3A0099F8"/>
    <w:rsid w:val="3A229D61"/>
    <w:rsid w:val="3A2542EE"/>
    <w:rsid w:val="3A354F16"/>
    <w:rsid w:val="3A9745BC"/>
    <w:rsid w:val="3AC7948C"/>
    <w:rsid w:val="3ACA2217"/>
    <w:rsid w:val="3AD0F256"/>
    <w:rsid w:val="3AD1FE46"/>
    <w:rsid w:val="3AFB1612"/>
    <w:rsid w:val="3B013234"/>
    <w:rsid w:val="3B25365D"/>
    <w:rsid w:val="3B348082"/>
    <w:rsid w:val="3B4890EE"/>
    <w:rsid w:val="3B6EF235"/>
    <w:rsid w:val="3B997C91"/>
    <w:rsid w:val="3BCAF7B9"/>
    <w:rsid w:val="3BDEB405"/>
    <w:rsid w:val="3BED3428"/>
    <w:rsid w:val="3BFA9531"/>
    <w:rsid w:val="3C0412E3"/>
    <w:rsid w:val="3C085A43"/>
    <w:rsid w:val="3C192BF0"/>
    <w:rsid w:val="3C198AD3"/>
    <w:rsid w:val="3C2A40A9"/>
    <w:rsid w:val="3C3F7135"/>
    <w:rsid w:val="3C63327A"/>
    <w:rsid w:val="3C81FDA3"/>
    <w:rsid w:val="3C841808"/>
    <w:rsid w:val="3C882DC5"/>
    <w:rsid w:val="3C9EEC8C"/>
    <w:rsid w:val="3CA59B2C"/>
    <w:rsid w:val="3CAFD963"/>
    <w:rsid w:val="3CB15B09"/>
    <w:rsid w:val="3CD2FE2F"/>
    <w:rsid w:val="3D063B47"/>
    <w:rsid w:val="3D11E9C3"/>
    <w:rsid w:val="3D1E0198"/>
    <w:rsid w:val="3D2BB19F"/>
    <w:rsid w:val="3D51EA97"/>
    <w:rsid w:val="3D6F869C"/>
    <w:rsid w:val="3D8364BB"/>
    <w:rsid w:val="3DA0BBF0"/>
    <w:rsid w:val="3DA259E8"/>
    <w:rsid w:val="3DD60102"/>
    <w:rsid w:val="3DDD7F5C"/>
    <w:rsid w:val="3DE3792F"/>
    <w:rsid w:val="3DE428DC"/>
    <w:rsid w:val="3DF5B338"/>
    <w:rsid w:val="3E126BD8"/>
    <w:rsid w:val="3E24FD4F"/>
    <w:rsid w:val="3E359BCE"/>
    <w:rsid w:val="3E85E85E"/>
    <w:rsid w:val="3E8712BA"/>
    <w:rsid w:val="3E95ED49"/>
    <w:rsid w:val="3E970A99"/>
    <w:rsid w:val="3E9FFACF"/>
    <w:rsid w:val="3EA50E8E"/>
    <w:rsid w:val="3ED436BB"/>
    <w:rsid w:val="3EDA064F"/>
    <w:rsid w:val="3EDA9CDB"/>
    <w:rsid w:val="3EDAC6A6"/>
    <w:rsid w:val="3EE1C3AC"/>
    <w:rsid w:val="3EE3D481"/>
    <w:rsid w:val="3EED1D4A"/>
    <w:rsid w:val="3F0920D5"/>
    <w:rsid w:val="3F1C8E1F"/>
    <w:rsid w:val="3F4F541D"/>
    <w:rsid w:val="3F603808"/>
    <w:rsid w:val="3F876B1D"/>
    <w:rsid w:val="3F9ECF49"/>
    <w:rsid w:val="3FA7BD16"/>
    <w:rsid w:val="3FB7AE3A"/>
    <w:rsid w:val="3FCD2464"/>
    <w:rsid w:val="3FD68471"/>
    <w:rsid w:val="3FDBF14B"/>
    <w:rsid w:val="3FDEAACE"/>
    <w:rsid w:val="4014E567"/>
    <w:rsid w:val="4021BE15"/>
    <w:rsid w:val="40301A0D"/>
    <w:rsid w:val="40394EF0"/>
    <w:rsid w:val="404C9AE2"/>
    <w:rsid w:val="40795CFA"/>
    <w:rsid w:val="409E0226"/>
    <w:rsid w:val="40EA404A"/>
    <w:rsid w:val="41075E23"/>
    <w:rsid w:val="411766B4"/>
    <w:rsid w:val="41609694"/>
    <w:rsid w:val="41638D41"/>
    <w:rsid w:val="4177B8B9"/>
    <w:rsid w:val="41894E43"/>
    <w:rsid w:val="418980C9"/>
    <w:rsid w:val="41D3D8E3"/>
    <w:rsid w:val="41D9DB86"/>
    <w:rsid w:val="41E541FD"/>
    <w:rsid w:val="41F62D2B"/>
    <w:rsid w:val="41FE8346"/>
    <w:rsid w:val="4233885F"/>
    <w:rsid w:val="425FE319"/>
    <w:rsid w:val="42610956"/>
    <w:rsid w:val="426E0F35"/>
    <w:rsid w:val="42765C47"/>
    <w:rsid w:val="42766915"/>
    <w:rsid w:val="42A89DD2"/>
    <w:rsid w:val="42B57BF7"/>
    <w:rsid w:val="42C50C6A"/>
    <w:rsid w:val="42CCC58A"/>
    <w:rsid w:val="42FBEBD8"/>
    <w:rsid w:val="431F2163"/>
    <w:rsid w:val="4324424F"/>
    <w:rsid w:val="43348C86"/>
    <w:rsid w:val="43371D7A"/>
    <w:rsid w:val="4353F2FE"/>
    <w:rsid w:val="437F03CC"/>
    <w:rsid w:val="43847B90"/>
    <w:rsid w:val="43887AD0"/>
    <w:rsid w:val="43B4C926"/>
    <w:rsid w:val="43C5E5CF"/>
    <w:rsid w:val="43E05D7F"/>
    <w:rsid w:val="43EAB51F"/>
    <w:rsid w:val="43EDCB03"/>
    <w:rsid w:val="43F88517"/>
    <w:rsid w:val="440C71DA"/>
    <w:rsid w:val="44522E48"/>
    <w:rsid w:val="4453D2A2"/>
    <w:rsid w:val="4456B2C1"/>
    <w:rsid w:val="4461BB71"/>
    <w:rsid w:val="44983FCA"/>
    <w:rsid w:val="44A43F8F"/>
    <w:rsid w:val="44B3BE85"/>
    <w:rsid w:val="44C28EFA"/>
    <w:rsid w:val="44DC564F"/>
    <w:rsid w:val="44F70E21"/>
    <w:rsid w:val="45073F7B"/>
    <w:rsid w:val="4523B383"/>
    <w:rsid w:val="452647D6"/>
    <w:rsid w:val="4537029F"/>
    <w:rsid w:val="4547008E"/>
    <w:rsid w:val="45717D6A"/>
    <w:rsid w:val="4589DA69"/>
    <w:rsid w:val="45DBD061"/>
    <w:rsid w:val="460708BA"/>
    <w:rsid w:val="4607C724"/>
    <w:rsid w:val="4611A90B"/>
    <w:rsid w:val="46166F94"/>
    <w:rsid w:val="4634F8F3"/>
    <w:rsid w:val="463B7C27"/>
    <w:rsid w:val="465F8AE4"/>
    <w:rsid w:val="46631C90"/>
    <w:rsid w:val="4677CD4D"/>
    <w:rsid w:val="469255BB"/>
    <w:rsid w:val="46ACB5EC"/>
    <w:rsid w:val="46AD5BB2"/>
    <w:rsid w:val="46B4D3E5"/>
    <w:rsid w:val="46BDA3D7"/>
    <w:rsid w:val="46C4BD08"/>
    <w:rsid w:val="46C62356"/>
    <w:rsid w:val="46CB054A"/>
    <w:rsid w:val="46D29FDA"/>
    <w:rsid w:val="46D6D15C"/>
    <w:rsid w:val="46E3509A"/>
    <w:rsid w:val="46EE68E7"/>
    <w:rsid w:val="4719A0C8"/>
    <w:rsid w:val="471BE2C8"/>
    <w:rsid w:val="4726235F"/>
    <w:rsid w:val="472FDBA5"/>
    <w:rsid w:val="47328062"/>
    <w:rsid w:val="473A7DF8"/>
    <w:rsid w:val="4759738A"/>
    <w:rsid w:val="475B1818"/>
    <w:rsid w:val="4764B2FD"/>
    <w:rsid w:val="47692AB1"/>
    <w:rsid w:val="476DF3D8"/>
    <w:rsid w:val="476F345D"/>
    <w:rsid w:val="4790E46C"/>
    <w:rsid w:val="47E6FA8A"/>
    <w:rsid w:val="47F0365E"/>
    <w:rsid w:val="48043255"/>
    <w:rsid w:val="4806540B"/>
    <w:rsid w:val="4814EB99"/>
    <w:rsid w:val="48211313"/>
    <w:rsid w:val="48219309"/>
    <w:rsid w:val="48305EC4"/>
    <w:rsid w:val="48382FFC"/>
    <w:rsid w:val="4840153F"/>
    <w:rsid w:val="48478C90"/>
    <w:rsid w:val="4849CECF"/>
    <w:rsid w:val="486C4348"/>
    <w:rsid w:val="48785857"/>
    <w:rsid w:val="489F3B4B"/>
    <w:rsid w:val="48A1C737"/>
    <w:rsid w:val="48B6390B"/>
    <w:rsid w:val="48C09931"/>
    <w:rsid w:val="48C489B0"/>
    <w:rsid w:val="48C7BD81"/>
    <w:rsid w:val="48D583CA"/>
    <w:rsid w:val="48D7DCEB"/>
    <w:rsid w:val="48DF5856"/>
    <w:rsid w:val="48F7D600"/>
    <w:rsid w:val="4906D876"/>
    <w:rsid w:val="4907220C"/>
    <w:rsid w:val="490AE9E5"/>
    <w:rsid w:val="491636CB"/>
    <w:rsid w:val="492F3A6B"/>
    <w:rsid w:val="494E60DD"/>
    <w:rsid w:val="495160EC"/>
    <w:rsid w:val="49596354"/>
    <w:rsid w:val="497BBA84"/>
    <w:rsid w:val="497DAAFE"/>
    <w:rsid w:val="4993D1E6"/>
    <w:rsid w:val="49A2F0AD"/>
    <w:rsid w:val="49A3AC2A"/>
    <w:rsid w:val="49B7CCA5"/>
    <w:rsid w:val="49BCD744"/>
    <w:rsid w:val="49BF8074"/>
    <w:rsid w:val="49C5F87F"/>
    <w:rsid w:val="49C7BD1D"/>
    <w:rsid w:val="49E4427C"/>
    <w:rsid w:val="49E9AC95"/>
    <w:rsid w:val="4A2089C6"/>
    <w:rsid w:val="4A2AD5F6"/>
    <w:rsid w:val="4A741B9C"/>
    <w:rsid w:val="4A77ED81"/>
    <w:rsid w:val="4A7F9496"/>
    <w:rsid w:val="4AB344F8"/>
    <w:rsid w:val="4AC3ADC1"/>
    <w:rsid w:val="4AC3E3CA"/>
    <w:rsid w:val="4B0B1805"/>
    <w:rsid w:val="4B43417F"/>
    <w:rsid w:val="4B4B9453"/>
    <w:rsid w:val="4B73BA37"/>
    <w:rsid w:val="4B9AAF2D"/>
    <w:rsid w:val="4BB233CE"/>
    <w:rsid w:val="4BBEE1EF"/>
    <w:rsid w:val="4BC3D32A"/>
    <w:rsid w:val="4BCAA7BA"/>
    <w:rsid w:val="4BD40724"/>
    <w:rsid w:val="4BD70783"/>
    <w:rsid w:val="4BD9046F"/>
    <w:rsid w:val="4BDAA9EA"/>
    <w:rsid w:val="4BE24C76"/>
    <w:rsid w:val="4BFB9044"/>
    <w:rsid w:val="4BFEE88D"/>
    <w:rsid w:val="4C0249A6"/>
    <w:rsid w:val="4C06B0E5"/>
    <w:rsid w:val="4C290F43"/>
    <w:rsid w:val="4C2A1EB6"/>
    <w:rsid w:val="4C32FB8F"/>
    <w:rsid w:val="4C33C00F"/>
    <w:rsid w:val="4C4220BD"/>
    <w:rsid w:val="4C602ABC"/>
    <w:rsid w:val="4C6A6799"/>
    <w:rsid w:val="4C79DF81"/>
    <w:rsid w:val="4C7D1DFF"/>
    <w:rsid w:val="4C85E3DC"/>
    <w:rsid w:val="4C88C1EA"/>
    <w:rsid w:val="4C8DED42"/>
    <w:rsid w:val="4CB31F32"/>
    <w:rsid w:val="4CC0243D"/>
    <w:rsid w:val="4CEAE58E"/>
    <w:rsid w:val="4CED8C01"/>
    <w:rsid w:val="4CEF93B6"/>
    <w:rsid w:val="4D0F2E57"/>
    <w:rsid w:val="4D14732D"/>
    <w:rsid w:val="4D1F3053"/>
    <w:rsid w:val="4D21DF19"/>
    <w:rsid w:val="4D3694CA"/>
    <w:rsid w:val="4D390134"/>
    <w:rsid w:val="4D5361F3"/>
    <w:rsid w:val="4D56CAFD"/>
    <w:rsid w:val="4D5945F9"/>
    <w:rsid w:val="4D5C10FD"/>
    <w:rsid w:val="4D6E470B"/>
    <w:rsid w:val="4D70071E"/>
    <w:rsid w:val="4D76E3B6"/>
    <w:rsid w:val="4DA0950D"/>
    <w:rsid w:val="4DD96B7D"/>
    <w:rsid w:val="4DDE1D12"/>
    <w:rsid w:val="4DE45915"/>
    <w:rsid w:val="4DE67022"/>
    <w:rsid w:val="4DE74085"/>
    <w:rsid w:val="4E1583E5"/>
    <w:rsid w:val="4E276515"/>
    <w:rsid w:val="4E28A3DB"/>
    <w:rsid w:val="4E324D69"/>
    <w:rsid w:val="4E3C15ED"/>
    <w:rsid w:val="4E53829D"/>
    <w:rsid w:val="4E559C3D"/>
    <w:rsid w:val="4E5749C5"/>
    <w:rsid w:val="4E584923"/>
    <w:rsid w:val="4E673E50"/>
    <w:rsid w:val="4E70C388"/>
    <w:rsid w:val="4E710B4F"/>
    <w:rsid w:val="4E8222D5"/>
    <w:rsid w:val="4E973BEE"/>
    <w:rsid w:val="4E9C90A7"/>
    <w:rsid w:val="4EA25B83"/>
    <w:rsid w:val="4ECC432A"/>
    <w:rsid w:val="4ECE5F4A"/>
    <w:rsid w:val="4ECEC6F4"/>
    <w:rsid w:val="4ED71582"/>
    <w:rsid w:val="4F00FB56"/>
    <w:rsid w:val="4F013F7C"/>
    <w:rsid w:val="4F6C5442"/>
    <w:rsid w:val="4F7CC09F"/>
    <w:rsid w:val="4F81B463"/>
    <w:rsid w:val="4F9D52F9"/>
    <w:rsid w:val="4FA02E00"/>
    <w:rsid w:val="4FAE0618"/>
    <w:rsid w:val="4FD91D29"/>
    <w:rsid w:val="4FFFA335"/>
    <w:rsid w:val="5045527C"/>
    <w:rsid w:val="5046A732"/>
    <w:rsid w:val="508E7412"/>
    <w:rsid w:val="50A9074A"/>
    <w:rsid w:val="50CD85D6"/>
    <w:rsid w:val="50EAB946"/>
    <w:rsid w:val="5118A24B"/>
    <w:rsid w:val="511CD016"/>
    <w:rsid w:val="513A5CB2"/>
    <w:rsid w:val="5180E496"/>
    <w:rsid w:val="51811377"/>
    <w:rsid w:val="518AAEB6"/>
    <w:rsid w:val="51B35AD9"/>
    <w:rsid w:val="51B960CA"/>
    <w:rsid w:val="51CFD306"/>
    <w:rsid w:val="51D56473"/>
    <w:rsid w:val="51D833EA"/>
    <w:rsid w:val="51F4F813"/>
    <w:rsid w:val="5200E137"/>
    <w:rsid w:val="521185F2"/>
    <w:rsid w:val="521A4242"/>
    <w:rsid w:val="521C4957"/>
    <w:rsid w:val="52316ACB"/>
    <w:rsid w:val="526D8D12"/>
    <w:rsid w:val="52820C42"/>
    <w:rsid w:val="52A69E6B"/>
    <w:rsid w:val="52AC29AE"/>
    <w:rsid w:val="52AC2F8C"/>
    <w:rsid w:val="52B4D300"/>
    <w:rsid w:val="52C7DBE9"/>
    <w:rsid w:val="52CC077C"/>
    <w:rsid w:val="52CE834B"/>
    <w:rsid w:val="52DECC2F"/>
    <w:rsid w:val="52F2A2D3"/>
    <w:rsid w:val="5300B445"/>
    <w:rsid w:val="532C3793"/>
    <w:rsid w:val="534F6D5A"/>
    <w:rsid w:val="53523385"/>
    <w:rsid w:val="53531CE7"/>
    <w:rsid w:val="53566580"/>
    <w:rsid w:val="5383F29E"/>
    <w:rsid w:val="538850AC"/>
    <w:rsid w:val="53B167EA"/>
    <w:rsid w:val="53CC67AE"/>
    <w:rsid w:val="53D35C36"/>
    <w:rsid w:val="53F58A92"/>
    <w:rsid w:val="541DB9DA"/>
    <w:rsid w:val="54212DBB"/>
    <w:rsid w:val="5434340A"/>
    <w:rsid w:val="544969D7"/>
    <w:rsid w:val="5456F934"/>
    <w:rsid w:val="546EDAEF"/>
    <w:rsid w:val="546EF7FB"/>
    <w:rsid w:val="54A09D42"/>
    <w:rsid w:val="54A416C3"/>
    <w:rsid w:val="54C79A9E"/>
    <w:rsid w:val="54CC6B02"/>
    <w:rsid w:val="54E500DA"/>
    <w:rsid w:val="54F82177"/>
    <w:rsid w:val="54FB95FE"/>
    <w:rsid w:val="550FEB6D"/>
    <w:rsid w:val="5510782B"/>
    <w:rsid w:val="552D0B80"/>
    <w:rsid w:val="553859F7"/>
    <w:rsid w:val="553BEA51"/>
    <w:rsid w:val="553E1FE4"/>
    <w:rsid w:val="5577E146"/>
    <w:rsid w:val="558D6F26"/>
    <w:rsid w:val="55E91A44"/>
    <w:rsid w:val="56147E1C"/>
    <w:rsid w:val="5623092B"/>
    <w:rsid w:val="5639316F"/>
    <w:rsid w:val="564A70E3"/>
    <w:rsid w:val="564E0A57"/>
    <w:rsid w:val="5655DF1E"/>
    <w:rsid w:val="5668DB06"/>
    <w:rsid w:val="566C31DE"/>
    <w:rsid w:val="56C5B469"/>
    <w:rsid w:val="5706FA94"/>
    <w:rsid w:val="571B1096"/>
    <w:rsid w:val="57204CA0"/>
    <w:rsid w:val="5720C765"/>
    <w:rsid w:val="572180E8"/>
    <w:rsid w:val="5728808D"/>
    <w:rsid w:val="5733FAD4"/>
    <w:rsid w:val="57572831"/>
    <w:rsid w:val="57660592"/>
    <w:rsid w:val="577AFAE9"/>
    <w:rsid w:val="57B1B4DB"/>
    <w:rsid w:val="57CDB7EC"/>
    <w:rsid w:val="57D3130B"/>
    <w:rsid w:val="57DCBDDB"/>
    <w:rsid w:val="57EEF96F"/>
    <w:rsid w:val="5812B02F"/>
    <w:rsid w:val="58251D8D"/>
    <w:rsid w:val="5838C60C"/>
    <w:rsid w:val="58826A56"/>
    <w:rsid w:val="58AC761E"/>
    <w:rsid w:val="58F06398"/>
    <w:rsid w:val="5930B893"/>
    <w:rsid w:val="59340340"/>
    <w:rsid w:val="595D8803"/>
    <w:rsid w:val="596D4BA9"/>
    <w:rsid w:val="5980DD2B"/>
    <w:rsid w:val="5981CD96"/>
    <w:rsid w:val="59983F2C"/>
    <w:rsid w:val="59B0F7FC"/>
    <w:rsid w:val="59BFE3F9"/>
    <w:rsid w:val="59D1E22B"/>
    <w:rsid w:val="59DD9C57"/>
    <w:rsid w:val="59F775B7"/>
    <w:rsid w:val="5A06DCEC"/>
    <w:rsid w:val="5A18DEB8"/>
    <w:rsid w:val="5A2067B1"/>
    <w:rsid w:val="5A2089A7"/>
    <w:rsid w:val="5A391F0A"/>
    <w:rsid w:val="5A6B3CDB"/>
    <w:rsid w:val="5A92358F"/>
    <w:rsid w:val="5AA22900"/>
    <w:rsid w:val="5AAA0F19"/>
    <w:rsid w:val="5AAEEE37"/>
    <w:rsid w:val="5AD920CD"/>
    <w:rsid w:val="5AE10106"/>
    <w:rsid w:val="5B02B846"/>
    <w:rsid w:val="5B376C20"/>
    <w:rsid w:val="5B3FA516"/>
    <w:rsid w:val="5B57EC45"/>
    <w:rsid w:val="5B5EFCF3"/>
    <w:rsid w:val="5B794C5A"/>
    <w:rsid w:val="5B8D3A6A"/>
    <w:rsid w:val="5B993246"/>
    <w:rsid w:val="5BA01FE1"/>
    <w:rsid w:val="5BA14793"/>
    <w:rsid w:val="5BAA57E5"/>
    <w:rsid w:val="5BB136E0"/>
    <w:rsid w:val="5BBA915D"/>
    <w:rsid w:val="5BCD17F5"/>
    <w:rsid w:val="5BD80594"/>
    <w:rsid w:val="5BDDA454"/>
    <w:rsid w:val="5BEB8BC7"/>
    <w:rsid w:val="5C155533"/>
    <w:rsid w:val="5C2A3255"/>
    <w:rsid w:val="5C3A6F53"/>
    <w:rsid w:val="5C4271F4"/>
    <w:rsid w:val="5C545437"/>
    <w:rsid w:val="5C65C583"/>
    <w:rsid w:val="5C6AA653"/>
    <w:rsid w:val="5C6FCCA1"/>
    <w:rsid w:val="5C85DB89"/>
    <w:rsid w:val="5C9071EF"/>
    <w:rsid w:val="5CBF03B3"/>
    <w:rsid w:val="5CFC1DB3"/>
    <w:rsid w:val="5D300CD5"/>
    <w:rsid w:val="5D40A928"/>
    <w:rsid w:val="5D65104D"/>
    <w:rsid w:val="5D7D67A6"/>
    <w:rsid w:val="5DAC5E8A"/>
    <w:rsid w:val="5DAFA67F"/>
    <w:rsid w:val="5DECE49D"/>
    <w:rsid w:val="5DF80E15"/>
    <w:rsid w:val="5DF8D1D4"/>
    <w:rsid w:val="5E349FFD"/>
    <w:rsid w:val="5E34E8F4"/>
    <w:rsid w:val="5E53D3B3"/>
    <w:rsid w:val="5E6712AE"/>
    <w:rsid w:val="5E8F34F5"/>
    <w:rsid w:val="5E8FABE4"/>
    <w:rsid w:val="5EA0A33C"/>
    <w:rsid w:val="5EA46DF6"/>
    <w:rsid w:val="5EC75D50"/>
    <w:rsid w:val="5ED9BC94"/>
    <w:rsid w:val="5EDB7766"/>
    <w:rsid w:val="5EE4E8B7"/>
    <w:rsid w:val="5EE91CAE"/>
    <w:rsid w:val="5F026D4D"/>
    <w:rsid w:val="5F2BA6D8"/>
    <w:rsid w:val="5F42225E"/>
    <w:rsid w:val="5F43A161"/>
    <w:rsid w:val="5F54166C"/>
    <w:rsid w:val="5F8ECC15"/>
    <w:rsid w:val="5FA58ADD"/>
    <w:rsid w:val="5FAF87C2"/>
    <w:rsid w:val="5FB0A296"/>
    <w:rsid w:val="5FB5C678"/>
    <w:rsid w:val="5FC85BA6"/>
    <w:rsid w:val="5FCD6A29"/>
    <w:rsid w:val="6008A561"/>
    <w:rsid w:val="600F1723"/>
    <w:rsid w:val="601A50C4"/>
    <w:rsid w:val="602E9048"/>
    <w:rsid w:val="60466E6B"/>
    <w:rsid w:val="60606F75"/>
    <w:rsid w:val="6067D01A"/>
    <w:rsid w:val="60AD3727"/>
    <w:rsid w:val="60B01507"/>
    <w:rsid w:val="60B65A7C"/>
    <w:rsid w:val="60BBDBF7"/>
    <w:rsid w:val="60CB2E36"/>
    <w:rsid w:val="60E2C002"/>
    <w:rsid w:val="60E3248C"/>
    <w:rsid w:val="60F2D228"/>
    <w:rsid w:val="60F5751E"/>
    <w:rsid w:val="61064449"/>
    <w:rsid w:val="614B6B3C"/>
    <w:rsid w:val="61794B63"/>
    <w:rsid w:val="618D30AF"/>
    <w:rsid w:val="61EDE384"/>
    <w:rsid w:val="6213772E"/>
    <w:rsid w:val="621E721B"/>
    <w:rsid w:val="622AA974"/>
    <w:rsid w:val="622AE803"/>
    <w:rsid w:val="6238C838"/>
    <w:rsid w:val="62594522"/>
    <w:rsid w:val="6267899D"/>
    <w:rsid w:val="6282D581"/>
    <w:rsid w:val="62999B53"/>
    <w:rsid w:val="62A02EEA"/>
    <w:rsid w:val="62B21149"/>
    <w:rsid w:val="62B2AA6D"/>
    <w:rsid w:val="6304A772"/>
    <w:rsid w:val="632EC61D"/>
    <w:rsid w:val="6333C966"/>
    <w:rsid w:val="633E301D"/>
    <w:rsid w:val="635E144C"/>
    <w:rsid w:val="636176E4"/>
    <w:rsid w:val="6384C3AD"/>
    <w:rsid w:val="63865D45"/>
    <w:rsid w:val="63A40605"/>
    <w:rsid w:val="63C7FEDD"/>
    <w:rsid w:val="63DD2320"/>
    <w:rsid w:val="63E22490"/>
    <w:rsid w:val="63E87B8E"/>
    <w:rsid w:val="640D1D3C"/>
    <w:rsid w:val="641A7464"/>
    <w:rsid w:val="641DB2B1"/>
    <w:rsid w:val="64224930"/>
    <w:rsid w:val="6447A0A7"/>
    <w:rsid w:val="6448BBEB"/>
    <w:rsid w:val="6452C140"/>
    <w:rsid w:val="6457BABB"/>
    <w:rsid w:val="646B58EC"/>
    <w:rsid w:val="6487F51D"/>
    <w:rsid w:val="64A45C56"/>
    <w:rsid w:val="64B2ABE6"/>
    <w:rsid w:val="64B5BCCC"/>
    <w:rsid w:val="64CFDADF"/>
    <w:rsid w:val="64E2F30D"/>
    <w:rsid w:val="650960EB"/>
    <w:rsid w:val="651ABBDD"/>
    <w:rsid w:val="65274C9C"/>
    <w:rsid w:val="653D0CF8"/>
    <w:rsid w:val="6544FFA4"/>
    <w:rsid w:val="654B0AD0"/>
    <w:rsid w:val="654DBF00"/>
    <w:rsid w:val="657A814D"/>
    <w:rsid w:val="6581AB71"/>
    <w:rsid w:val="65964D65"/>
    <w:rsid w:val="65B0A1CB"/>
    <w:rsid w:val="65B8E6AD"/>
    <w:rsid w:val="65D65C48"/>
    <w:rsid w:val="65EDA460"/>
    <w:rsid w:val="65F0AB7B"/>
    <w:rsid w:val="66162419"/>
    <w:rsid w:val="661636BF"/>
    <w:rsid w:val="662250A1"/>
    <w:rsid w:val="662F8B88"/>
    <w:rsid w:val="66439752"/>
    <w:rsid w:val="664FF950"/>
    <w:rsid w:val="66614321"/>
    <w:rsid w:val="666C4165"/>
    <w:rsid w:val="666E7F52"/>
    <w:rsid w:val="66712769"/>
    <w:rsid w:val="6675D4A6"/>
    <w:rsid w:val="6676659E"/>
    <w:rsid w:val="667EA5B2"/>
    <w:rsid w:val="667F6BEC"/>
    <w:rsid w:val="668915C8"/>
    <w:rsid w:val="66B84FDA"/>
    <w:rsid w:val="66D29F7F"/>
    <w:rsid w:val="66D2ADE8"/>
    <w:rsid w:val="66D3BDA6"/>
    <w:rsid w:val="66D4A0CB"/>
    <w:rsid w:val="6734EAC3"/>
    <w:rsid w:val="673519E2"/>
    <w:rsid w:val="674544CC"/>
    <w:rsid w:val="674F144A"/>
    <w:rsid w:val="6772A6F7"/>
    <w:rsid w:val="6777532C"/>
    <w:rsid w:val="6783ADF3"/>
    <w:rsid w:val="6791BC5E"/>
    <w:rsid w:val="679DAF55"/>
    <w:rsid w:val="67D002AE"/>
    <w:rsid w:val="67E3462E"/>
    <w:rsid w:val="67E40DDD"/>
    <w:rsid w:val="67E63C04"/>
    <w:rsid w:val="67F5FDBE"/>
    <w:rsid w:val="682DAABF"/>
    <w:rsid w:val="6830E11E"/>
    <w:rsid w:val="6851A780"/>
    <w:rsid w:val="6858754D"/>
    <w:rsid w:val="686ABBCD"/>
    <w:rsid w:val="6874FFD5"/>
    <w:rsid w:val="687EE799"/>
    <w:rsid w:val="6897B7BB"/>
    <w:rsid w:val="68ADF5BC"/>
    <w:rsid w:val="68B7E6E3"/>
    <w:rsid w:val="68BC239A"/>
    <w:rsid w:val="68BD95AD"/>
    <w:rsid w:val="68C39312"/>
    <w:rsid w:val="68DD5C47"/>
    <w:rsid w:val="68E33404"/>
    <w:rsid w:val="68F9570B"/>
    <w:rsid w:val="68F9DEA7"/>
    <w:rsid w:val="68FC6CD8"/>
    <w:rsid w:val="68FCA811"/>
    <w:rsid w:val="690997A1"/>
    <w:rsid w:val="690D396C"/>
    <w:rsid w:val="6929D361"/>
    <w:rsid w:val="6938536C"/>
    <w:rsid w:val="695939D4"/>
    <w:rsid w:val="695C90FD"/>
    <w:rsid w:val="696EE173"/>
    <w:rsid w:val="697A3333"/>
    <w:rsid w:val="698EBAD1"/>
    <w:rsid w:val="69B01783"/>
    <w:rsid w:val="69BB111F"/>
    <w:rsid w:val="69C9A7DB"/>
    <w:rsid w:val="69CCEF96"/>
    <w:rsid w:val="69CEE7FF"/>
    <w:rsid w:val="69EB24CC"/>
    <w:rsid w:val="69F3F921"/>
    <w:rsid w:val="69FF266B"/>
    <w:rsid w:val="6A06FD31"/>
    <w:rsid w:val="6A1DE285"/>
    <w:rsid w:val="6A41B8E7"/>
    <w:rsid w:val="6A4C9CAD"/>
    <w:rsid w:val="6A5A4464"/>
    <w:rsid w:val="6A5FA791"/>
    <w:rsid w:val="6A703D92"/>
    <w:rsid w:val="6A74FC98"/>
    <w:rsid w:val="6A86271E"/>
    <w:rsid w:val="6A91E6C6"/>
    <w:rsid w:val="6A96C173"/>
    <w:rsid w:val="6AA058DA"/>
    <w:rsid w:val="6AB81658"/>
    <w:rsid w:val="6ABF6B82"/>
    <w:rsid w:val="6B0F74A2"/>
    <w:rsid w:val="6B2AB61C"/>
    <w:rsid w:val="6B51E59E"/>
    <w:rsid w:val="6B529091"/>
    <w:rsid w:val="6B52AF20"/>
    <w:rsid w:val="6B76FEF7"/>
    <w:rsid w:val="6B845038"/>
    <w:rsid w:val="6B85E615"/>
    <w:rsid w:val="6B963A42"/>
    <w:rsid w:val="6B986428"/>
    <w:rsid w:val="6BE050E9"/>
    <w:rsid w:val="6C3F25C9"/>
    <w:rsid w:val="6C407190"/>
    <w:rsid w:val="6C6554CE"/>
    <w:rsid w:val="6C83049F"/>
    <w:rsid w:val="6CA57F8B"/>
    <w:rsid w:val="6CBAA05A"/>
    <w:rsid w:val="6CC00489"/>
    <w:rsid w:val="6CCA4D95"/>
    <w:rsid w:val="6CE59A32"/>
    <w:rsid w:val="6CF0331A"/>
    <w:rsid w:val="6CFB9FC0"/>
    <w:rsid w:val="6D06C138"/>
    <w:rsid w:val="6D0B5B24"/>
    <w:rsid w:val="6D0EFAC8"/>
    <w:rsid w:val="6D1B44E3"/>
    <w:rsid w:val="6D23A372"/>
    <w:rsid w:val="6D2EA530"/>
    <w:rsid w:val="6D681648"/>
    <w:rsid w:val="6D8DA52D"/>
    <w:rsid w:val="6D9A66E6"/>
    <w:rsid w:val="6DACBB88"/>
    <w:rsid w:val="6DBCA3D7"/>
    <w:rsid w:val="6DCBE96F"/>
    <w:rsid w:val="6DD2D827"/>
    <w:rsid w:val="6DD4D546"/>
    <w:rsid w:val="6DE02A97"/>
    <w:rsid w:val="6DE1CA6D"/>
    <w:rsid w:val="6E0D659E"/>
    <w:rsid w:val="6E11D3E7"/>
    <w:rsid w:val="6E1E7538"/>
    <w:rsid w:val="6E3E27B4"/>
    <w:rsid w:val="6E3E9B55"/>
    <w:rsid w:val="6E7DFB3C"/>
    <w:rsid w:val="6E8B3AA9"/>
    <w:rsid w:val="6E918415"/>
    <w:rsid w:val="6E92963E"/>
    <w:rsid w:val="6EEF5F5F"/>
    <w:rsid w:val="6EF14BA2"/>
    <w:rsid w:val="6F022C9F"/>
    <w:rsid w:val="6F3CDD5D"/>
    <w:rsid w:val="6F411205"/>
    <w:rsid w:val="6F4EE842"/>
    <w:rsid w:val="6F5A8445"/>
    <w:rsid w:val="6F67A1A4"/>
    <w:rsid w:val="6F7CFCBD"/>
    <w:rsid w:val="6F8C58BD"/>
    <w:rsid w:val="6FA4C596"/>
    <w:rsid w:val="6FC010BD"/>
    <w:rsid w:val="6FD01AC3"/>
    <w:rsid w:val="6FEFBB05"/>
    <w:rsid w:val="6FF00299"/>
    <w:rsid w:val="703E3D03"/>
    <w:rsid w:val="705200A0"/>
    <w:rsid w:val="70A78ABF"/>
    <w:rsid w:val="70ADFA96"/>
    <w:rsid w:val="70BA3EA1"/>
    <w:rsid w:val="70C44F67"/>
    <w:rsid w:val="70CDE0B9"/>
    <w:rsid w:val="70CE5ED5"/>
    <w:rsid w:val="70E670E8"/>
    <w:rsid w:val="7122A4ED"/>
    <w:rsid w:val="71407922"/>
    <w:rsid w:val="71449E38"/>
    <w:rsid w:val="714857A5"/>
    <w:rsid w:val="716C7F04"/>
    <w:rsid w:val="716E8560"/>
    <w:rsid w:val="71AE80C6"/>
    <w:rsid w:val="71B50EF4"/>
    <w:rsid w:val="71BC591A"/>
    <w:rsid w:val="71C85141"/>
    <w:rsid w:val="71CC694B"/>
    <w:rsid w:val="71CD0372"/>
    <w:rsid w:val="71CF0444"/>
    <w:rsid w:val="71D6923F"/>
    <w:rsid w:val="71D6B720"/>
    <w:rsid w:val="71ECA376"/>
    <w:rsid w:val="71EE0FB0"/>
    <w:rsid w:val="72183FBC"/>
    <w:rsid w:val="7222607C"/>
    <w:rsid w:val="723A9539"/>
    <w:rsid w:val="723FFBF9"/>
    <w:rsid w:val="72480F9D"/>
    <w:rsid w:val="7260142F"/>
    <w:rsid w:val="727C2F70"/>
    <w:rsid w:val="72AC7B56"/>
    <w:rsid w:val="72D83C79"/>
    <w:rsid w:val="72D913B7"/>
    <w:rsid w:val="72DB514F"/>
    <w:rsid w:val="72F4080B"/>
    <w:rsid w:val="7347F1DE"/>
    <w:rsid w:val="7349836E"/>
    <w:rsid w:val="735383C5"/>
    <w:rsid w:val="7366DB90"/>
    <w:rsid w:val="736E0D5A"/>
    <w:rsid w:val="73726ECC"/>
    <w:rsid w:val="737DE7CF"/>
    <w:rsid w:val="738012AD"/>
    <w:rsid w:val="738B7DCC"/>
    <w:rsid w:val="7397E997"/>
    <w:rsid w:val="739F0B30"/>
    <w:rsid w:val="73ADAD0E"/>
    <w:rsid w:val="73D3CECD"/>
    <w:rsid w:val="73DDF015"/>
    <w:rsid w:val="73EAEAFB"/>
    <w:rsid w:val="73F12D0E"/>
    <w:rsid w:val="73F71549"/>
    <w:rsid w:val="740AF13F"/>
    <w:rsid w:val="743407A1"/>
    <w:rsid w:val="743C924D"/>
    <w:rsid w:val="743CD4BA"/>
    <w:rsid w:val="743EB5AF"/>
    <w:rsid w:val="7489299F"/>
    <w:rsid w:val="74A60583"/>
    <w:rsid w:val="74B38C42"/>
    <w:rsid w:val="7515D032"/>
    <w:rsid w:val="752181A5"/>
    <w:rsid w:val="7534C001"/>
    <w:rsid w:val="754A9725"/>
    <w:rsid w:val="756C5C46"/>
    <w:rsid w:val="756F7D65"/>
    <w:rsid w:val="75812A51"/>
    <w:rsid w:val="75BA9323"/>
    <w:rsid w:val="75C54ED3"/>
    <w:rsid w:val="75EB3BF5"/>
    <w:rsid w:val="75F4BA6A"/>
    <w:rsid w:val="75F73088"/>
    <w:rsid w:val="75F80C12"/>
    <w:rsid w:val="76153ECA"/>
    <w:rsid w:val="761B75B6"/>
    <w:rsid w:val="7633D6CC"/>
    <w:rsid w:val="7638B0CF"/>
    <w:rsid w:val="763DECE1"/>
    <w:rsid w:val="766B4BAD"/>
    <w:rsid w:val="7685C241"/>
    <w:rsid w:val="768A0657"/>
    <w:rsid w:val="7693294E"/>
    <w:rsid w:val="76955EBE"/>
    <w:rsid w:val="76C9622C"/>
    <w:rsid w:val="76E68408"/>
    <w:rsid w:val="76F82875"/>
    <w:rsid w:val="771195A9"/>
    <w:rsid w:val="7718F075"/>
    <w:rsid w:val="77195A37"/>
    <w:rsid w:val="77352BD7"/>
    <w:rsid w:val="77428D8C"/>
    <w:rsid w:val="7742BF49"/>
    <w:rsid w:val="77495376"/>
    <w:rsid w:val="774B7199"/>
    <w:rsid w:val="7753EED0"/>
    <w:rsid w:val="77699D58"/>
    <w:rsid w:val="776A85D7"/>
    <w:rsid w:val="776B483B"/>
    <w:rsid w:val="776EC584"/>
    <w:rsid w:val="777CBA98"/>
    <w:rsid w:val="7791CAFE"/>
    <w:rsid w:val="7797ED3E"/>
    <w:rsid w:val="779FBE85"/>
    <w:rsid w:val="77A6F40F"/>
    <w:rsid w:val="77CE9F8D"/>
    <w:rsid w:val="77F39ED4"/>
    <w:rsid w:val="780A805C"/>
    <w:rsid w:val="7812F674"/>
    <w:rsid w:val="7875BDFC"/>
    <w:rsid w:val="78761570"/>
    <w:rsid w:val="7883751B"/>
    <w:rsid w:val="788CBEAA"/>
    <w:rsid w:val="7893E6A4"/>
    <w:rsid w:val="78992DE5"/>
    <w:rsid w:val="789BED52"/>
    <w:rsid w:val="78B2DE2D"/>
    <w:rsid w:val="78B3D530"/>
    <w:rsid w:val="78B3D92C"/>
    <w:rsid w:val="78BE6A8F"/>
    <w:rsid w:val="78E2E910"/>
    <w:rsid w:val="790CC657"/>
    <w:rsid w:val="79184F36"/>
    <w:rsid w:val="79594920"/>
    <w:rsid w:val="799184F9"/>
    <w:rsid w:val="79BF4399"/>
    <w:rsid w:val="79E46038"/>
    <w:rsid w:val="79E9B683"/>
    <w:rsid w:val="79F81238"/>
    <w:rsid w:val="7A07F641"/>
    <w:rsid w:val="7A0D5A7D"/>
    <w:rsid w:val="7A0EA41D"/>
    <w:rsid w:val="7A0ECF76"/>
    <w:rsid w:val="7A20317F"/>
    <w:rsid w:val="7A31E16B"/>
    <w:rsid w:val="7A5C32A3"/>
    <w:rsid w:val="7A603191"/>
    <w:rsid w:val="7A60F0C4"/>
    <w:rsid w:val="7A93458A"/>
    <w:rsid w:val="7A95C4D5"/>
    <w:rsid w:val="7ACCCB6F"/>
    <w:rsid w:val="7ACF47B7"/>
    <w:rsid w:val="7AD0F06E"/>
    <w:rsid w:val="7AD2C4B9"/>
    <w:rsid w:val="7AE72F64"/>
    <w:rsid w:val="7AF4B82C"/>
    <w:rsid w:val="7AF855FC"/>
    <w:rsid w:val="7B0A403C"/>
    <w:rsid w:val="7B1B7895"/>
    <w:rsid w:val="7B217E98"/>
    <w:rsid w:val="7B2643B1"/>
    <w:rsid w:val="7B30BFE7"/>
    <w:rsid w:val="7B461518"/>
    <w:rsid w:val="7B467E81"/>
    <w:rsid w:val="7B492570"/>
    <w:rsid w:val="7B5ADBE3"/>
    <w:rsid w:val="7B5B41E8"/>
    <w:rsid w:val="7B961898"/>
    <w:rsid w:val="7BA71EFA"/>
    <w:rsid w:val="7BB2238D"/>
    <w:rsid w:val="7BE52B57"/>
    <w:rsid w:val="7BF8863A"/>
    <w:rsid w:val="7C14FAD3"/>
    <w:rsid w:val="7C1DE913"/>
    <w:rsid w:val="7C226F3C"/>
    <w:rsid w:val="7C2B759B"/>
    <w:rsid w:val="7C2D9A07"/>
    <w:rsid w:val="7C487FC3"/>
    <w:rsid w:val="7C507BD1"/>
    <w:rsid w:val="7C5320AD"/>
    <w:rsid w:val="7C7BEFE7"/>
    <w:rsid w:val="7C9E1935"/>
    <w:rsid w:val="7CC4A56F"/>
    <w:rsid w:val="7CF0C35B"/>
    <w:rsid w:val="7CFED69E"/>
    <w:rsid w:val="7D0DB599"/>
    <w:rsid w:val="7D0FD505"/>
    <w:rsid w:val="7D20BD6F"/>
    <w:rsid w:val="7D3CCFE9"/>
    <w:rsid w:val="7D3DAE71"/>
    <w:rsid w:val="7D588CFE"/>
    <w:rsid w:val="7D6CFA29"/>
    <w:rsid w:val="7D7BAD8C"/>
    <w:rsid w:val="7D7C08ED"/>
    <w:rsid w:val="7D86CC28"/>
    <w:rsid w:val="7D9372F2"/>
    <w:rsid w:val="7DAE9252"/>
    <w:rsid w:val="7DBD14D2"/>
    <w:rsid w:val="7DBFFB2B"/>
    <w:rsid w:val="7DD9C038"/>
    <w:rsid w:val="7DE4FABA"/>
    <w:rsid w:val="7DE5D0BE"/>
    <w:rsid w:val="7DE9B467"/>
    <w:rsid w:val="7DEC2BD5"/>
    <w:rsid w:val="7DFC30C6"/>
    <w:rsid w:val="7E02975D"/>
    <w:rsid w:val="7E0874A2"/>
    <w:rsid w:val="7E08D32A"/>
    <w:rsid w:val="7E16FBA5"/>
    <w:rsid w:val="7E1F0195"/>
    <w:rsid w:val="7E53E993"/>
    <w:rsid w:val="7E678534"/>
    <w:rsid w:val="7E857975"/>
    <w:rsid w:val="7E900207"/>
    <w:rsid w:val="7E955BA2"/>
    <w:rsid w:val="7EB676C9"/>
    <w:rsid w:val="7EB914D5"/>
    <w:rsid w:val="7EEFFEAB"/>
    <w:rsid w:val="7F0114E5"/>
    <w:rsid w:val="7F0E5F0D"/>
    <w:rsid w:val="7F3EE1C5"/>
    <w:rsid w:val="7F49A94A"/>
    <w:rsid w:val="7F5793D8"/>
    <w:rsid w:val="7F7F63F8"/>
    <w:rsid w:val="7F95FE68"/>
    <w:rsid w:val="7FAAA77B"/>
    <w:rsid w:val="7FADCB07"/>
    <w:rsid w:val="7FE39B00"/>
    <w:rsid w:val="7FE51EA1"/>
    <w:rsid w:val="7FE8944E"/>
    <w:rsid w:val="7FFCC929"/>
  </w:rsids>
  <m:mathPr>
    <m:mathFont m:val="Cambria Math"/>
    <m:brkBin m:val="before"/>
    <m:brkBinSub m:val="--"/>
    <m:smallFrac m:val="0"/>
    <m:dispDef/>
    <m:lMargin m:val="0"/>
    <m:rMargin m:val="0"/>
    <m:defJc m:val="centerGroup"/>
    <m:wrapIndent m:val="1440"/>
    <m:intLim m:val="subSup"/>
    <m:naryLim m:val="undOvr"/>
  </m:mathPr>
  <w:themeFontLang w:val="fr-B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68E2FE1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sz w:val="22"/>
        <w:szCs w:val="22"/>
        <w:lang w:val="fr-BE"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C53607"/>
    <w:rPr>
      <w:rFonts w:ascii="Times New Roman" w:hAnsi="Times New Roman"/>
      <w:sz w:val="24"/>
      <w:lang w:val="en-GB"/>
    </w:rPr>
  </w:style>
  <w:style w:type="paragraph" w:styleId="Heading1">
    <w:name w:val="heading 1"/>
    <w:basedOn w:val="Normal"/>
    <w:next w:val="Text1"/>
    <w:link w:val="Heading1Char"/>
    <w:qFormat/>
    <w:rsid w:val="008530D4"/>
    <w:pPr>
      <w:keepNext/>
      <w:spacing w:before="240" w:after="240" w:line="240" w:lineRule="auto"/>
      <w:jc w:val="both"/>
      <w:outlineLvl w:val="0"/>
    </w:pPr>
    <w:rPr>
      <w:rFonts w:eastAsia="Times New Roman" w:cs="Times New Roman"/>
      <w:b/>
      <w:smallCaps/>
      <w:szCs w:val="20"/>
    </w:rPr>
  </w:style>
  <w:style w:type="paragraph" w:styleId="Heading2">
    <w:name w:val="heading 2"/>
    <w:basedOn w:val="Normal"/>
    <w:next w:val="Normal"/>
    <w:link w:val="Heading2Char"/>
    <w:qFormat/>
    <w:rsid w:val="008530D4"/>
    <w:pPr>
      <w:keepNext/>
      <w:spacing w:after="240" w:line="240" w:lineRule="auto"/>
      <w:jc w:val="both"/>
      <w:outlineLvl w:val="1"/>
    </w:pPr>
    <w:rPr>
      <w:rFonts w:eastAsia="Times New Roman" w:cs="Times New Roman"/>
      <w:b/>
      <w:szCs w:val="20"/>
    </w:rPr>
  </w:style>
  <w:style w:type="paragraph" w:styleId="Heading3">
    <w:name w:val="heading 3"/>
    <w:basedOn w:val="Normal"/>
    <w:next w:val="Normal"/>
    <w:link w:val="Heading3Char"/>
    <w:unhideWhenUsed/>
    <w:qFormat/>
    <w:rsid w:val="00C53607"/>
    <w:pPr>
      <w:keepNext/>
      <w:keepLines/>
      <w:spacing w:before="40" w:after="0"/>
      <w:outlineLvl w:val="2"/>
    </w:pPr>
    <w:rPr>
      <w:rFonts w:eastAsiaTheme="majorEastAsia" w:cstheme="majorBidi"/>
      <w:b/>
      <w:color w:val="000000" w:themeColor="text1"/>
      <w:szCs w:val="24"/>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Marker">
    <w:name w:val="Marker"/>
    <w:basedOn w:val="DefaultParagraphFont"/>
    <w:rsid w:val="006A5F73"/>
    <w:rPr>
      <w:color w:val="0000FF"/>
      <w:shd w:val="clear" w:color="auto" w:fill="auto"/>
    </w:rPr>
  </w:style>
  <w:style w:type="paragraph" w:customStyle="1" w:styleId="Pagedecouverture">
    <w:name w:val="Page de couverture"/>
    <w:basedOn w:val="Normal"/>
    <w:next w:val="Normal"/>
    <w:rsid w:val="006A5F73"/>
    <w:pPr>
      <w:spacing w:after="0" w:line="240" w:lineRule="auto"/>
      <w:jc w:val="both"/>
    </w:pPr>
    <w:rPr>
      <w:rFonts w:cs="Times New Roman"/>
    </w:rPr>
  </w:style>
  <w:style w:type="paragraph" w:styleId="Header">
    <w:name w:val="header"/>
    <w:basedOn w:val="Normal"/>
    <w:link w:val="HeaderChar"/>
    <w:uiPriority w:val="99"/>
    <w:unhideWhenUsed/>
    <w:rsid w:val="00DD4A7B"/>
    <w:pPr>
      <w:tabs>
        <w:tab w:val="center" w:pos="4535"/>
        <w:tab w:val="right" w:pos="9071"/>
      </w:tabs>
      <w:spacing w:after="120" w:line="240" w:lineRule="auto"/>
      <w:jc w:val="both"/>
    </w:pPr>
    <w:rPr>
      <w:rFonts w:cs="Times New Roman"/>
    </w:rPr>
  </w:style>
  <w:style w:type="character" w:customStyle="1" w:styleId="HeaderChar">
    <w:name w:val="Header Char"/>
    <w:basedOn w:val="DefaultParagraphFont"/>
    <w:link w:val="Header"/>
    <w:uiPriority w:val="99"/>
    <w:rsid w:val="00DD4A7B"/>
    <w:rPr>
      <w:rFonts w:ascii="Times New Roman" w:hAnsi="Times New Roman" w:cs="Times New Roman"/>
      <w:sz w:val="24"/>
    </w:rPr>
  </w:style>
  <w:style w:type="paragraph" w:styleId="Footer">
    <w:name w:val="footer"/>
    <w:basedOn w:val="Normal"/>
    <w:link w:val="FooterChar"/>
    <w:uiPriority w:val="99"/>
    <w:unhideWhenUsed/>
    <w:rsid w:val="00DD4A7B"/>
    <w:pPr>
      <w:tabs>
        <w:tab w:val="center" w:pos="4535"/>
        <w:tab w:val="right" w:pos="9071"/>
        <w:tab w:val="right" w:pos="9921"/>
      </w:tabs>
      <w:spacing w:before="360" w:after="0" w:line="240" w:lineRule="auto"/>
      <w:ind w:left="-850" w:right="-850"/>
    </w:pPr>
    <w:rPr>
      <w:rFonts w:cs="Times New Roman"/>
    </w:rPr>
  </w:style>
  <w:style w:type="character" w:customStyle="1" w:styleId="FooterChar">
    <w:name w:val="Footer Char"/>
    <w:basedOn w:val="DefaultParagraphFont"/>
    <w:link w:val="Footer"/>
    <w:uiPriority w:val="99"/>
    <w:rsid w:val="00DD4A7B"/>
    <w:rPr>
      <w:rFonts w:ascii="Times New Roman" w:hAnsi="Times New Roman" w:cs="Times New Roman"/>
      <w:sz w:val="24"/>
    </w:rPr>
  </w:style>
  <w:style w:type="paragraph" w:customStyle="1" w:styleId="FooterCoverPage">
    <w:name w:val="Footer Cover Page"/>
    <w:basedOn w:val="Normal"/>
    <w:link w:val="FooterCoverPageChar"/>
    <w:rsid w:val="006A5F73"/>
    <w:pPr>
      <w:tabs>
        <w:tab w:val="center" w:pos="4535"/>
        <w:tab w:val="right" w:pos="9071"/>
        <w:tab w:val="right" w:pos="9921"/>
      </w:tabs>
      <w:spacing w:before="360" w:after="0" w:line="240" w:lineRule="auto"/>
      <w:ind w:left="-850" w:right="-850"/>
    </w:pPr>
  </w:style>
  <w:style w:type="character" w:customStyle="1" w:styleId="FooterCoverPageChar">
    <w:name w:val="Footer Cover Page Char"/>
    <w:basedOn w:val="DefaultParagraphFont"/>
    <w:link w:val="FooterCoverPage"/>
    <w:rsid w:val="006A5F73"/>
    <w:rPr>
      <w:rFonts w:ascii="Times New Roman" w:hAnsi="Times New Roman"/>
      <w:sz w:val="24"/>
      <w:lang w:val="en-GB"/>
    </w:rPr>
  </w:style>
  <w:style w:type="paragraph" w:customStyle="1" w:styleId="HeaderCoverPage">
    <w:name w:val="Header Cover Page"/>
    <w:basedOn w:val="Normal"/>
    <w:link w:val="HeaderCoverPageChar"/>
    <w:rsid w:val="006A5F73"/>
    <w:pPr>
      <w:tabs>
        <w:tab w:val="center" w:pos="4535"/>
        <w:tab w:val="right" w:pos="9071"/>
      </w:tabs>
      <w:spacing w:after="120" w:line="240" w:lineRule="auto"/>
      <w:jc w:val="both"/>
    </w:pPr>
  </w:style>
  <w:style w:type="character" w:customStyle="1" w:styleId="HeaderCoverPageChar">
    <w:name w:val="Header Cover Page Char"/>
    <w:basedOn w:val="DefaultParagraphFont"/>
    <w:link w:val="HeaderCoverPage"/>
    <w:rsid w:val="006A5F73"/>
    <w:rPr>
      <w:rFonts w:ascii="Times New Roman" w:hAnsi="Times New Roman"/>
      <w:sz w:val="24"/>
      <w:lang w:val="en-GB"/>
    </w:rPr>
  </w:style>
  <w:style w:type="character" w:customStyle="1" w:styleId="Heading1Char">
    <w:name w:val="Heading 1 Char"/>
    <w:basedOn w:val="DefaultParagraphFont"/>
    <w:link w:val="Heading1"/>
    <w:rsid w:val="008530D4"/>
    <w:rPr>
      <w:rFonts w:ascii="Times New Roman" w:eastAsia="Times New Roman" w:hAnsi="Times New Roman" w:cs="Times New Roman"/>
      <w:b/>
      <w:smallCaps/>
      <w:sz w:val="24"/>
      <w:szCs w:val="20"/>
      <w:lang w:val="en-GB"/>
    </w:rPr>
  </w:style>
  <w:style w:type="character" w:customStyle="1" w:styleId="Heading2Char">
    <w:name w:val="Heading 2 Char"/>
    <w:basedOn w:val="DefaultParagraphFont"/>
    <w:link w:val="Heading2"/>
    <w:rsid w:val="008530D4"/>
    <w:rPr>
      <w:rFonts w:ascii="Times New Roman" w:eastAsia="Times New Roman" w:hAnsi="Times New Roman" w:cs="Times New Roman"/>
      <w:b/>
      <w:sz w:val="24"/>
      <w:szCs w:val="20"/>
      <w:lang w:val="en-GB"/>
    </w:rPr>
  </w:style>
  <w:style w:type="paragraph" w:customStyle="1" w:styleId="Text1">
    <w:name w:val="Text 1"/>
    <w:basedOn w:val="Normal"/>
    <w:qFormat/>
    <w:rsid w:val="008530D4"/>
    <w:pPr>
      <w:spacing w:after="240" w:line="240" w:lineRule="auto"/>
      <w:ind w:left="482"/>
      <w:jc w:val="both"/>
    </w:pPr>
    <w:rPr>
      <w:rFonts w:eastAsia="Times New Roman" w:cs="Times New Roman"/>
      <w:szCs w:val="20"/>
    </w:rPr>
  </w:style>
  <w:style w:type="paragraph" w:styleId="FootnoteText">
    <w:name w:val="footnote text"/>
    <w:basedOn w:val="Normal"/>
    <w:uiPriority w:val="99"/>
    <w:qFormat/>
    <w:rsid w:val="008530D4"/>
    <w:pPr>
      <w:spacing w:after="240" w:line="240" w:lineRule="auto"/>
      <w:ind w:left="357" w:hanging="357"/>
      <w:jc w:val="both"/>
    </w:pPr>
    <w:rPr>
      <w:rFonts w:eastAsia="Times New Roman" w:cs="Times New Roman"/>
      <w:sz w:val="20"/>
      <w:szCs w:val="20"/>
    </w:rPr>
  </w:style>
  <w:style w:type="character" w:customStyle="1" w:styleId="FootnoteTextChar">
    <w:name w:val="Footnote Text Char"/>
    <w:aliases w:val="Char Char,Fußnote Char,Carattere Char,fn Char,Footnotes Char,Footnote ak Char,Footnote Text Char1 Char,Footnote Text Char Char Char,fn Char Char Char,footnote text Char Char Char,Footnotes Char Char Char,Footnote ak Char Char Char"/>
    <w:basedOn w:val="DefaultParagraphFont"/>
    <w:uiPriority w:val="99"/>
    <w:qFormat/>
    <w:rsid w:val="008530D4"/>
    <w:rPr>
      <w:rFonts w:ascii="Times New Roman" w:eastAsia="Times New Roman" w:hAnsi="Times New Roman" w:cs="Times New Roman"/>
      <w:sz w:val="20"/>
      <w:szCs w:val="20"/>
      <w:lang w:val="en-GB"/>
    </w:rPr>
  </w:style>
  <w:style w:type="paragraph" w:styleId="ListBullet">
    <w:name w:val="List Bullet"/>
    <w:basedOn w:val="Normal"/>
    <w:rsid w:val="008530D4"/>
    <w:pPr>
      <w:spacing w:after="240" w:line="240" w:lineRule="auto"/>
      <w:jc w:val="both"/>
    </w:pPr>
    <w:rPr>
      <w:rFonts w:eastAsia="Times New Roman" w:cs="Times New Roman"/>
      <w:szCs w:val="20"/>
    </w:rPr>
  </w:style>
  <w:style w:type="paragraph" w:customStyle="1" w:styleId="NumPar1">
    <w:name w:val="NumPar 1"/>
    <w:basedOn w:val="Heading1"/>
    <w:next w:val="Text1"/>
    <w:rsid w:val="008530D4"/>
    <w:pPr>
      <w:keepNext w:val="0"/>
      <w:spacing w:before="0"/>
      <w:outlineLvl w:val="9"/>
    </w:pPr>
    <w:rPr>
      <w:b w:val="0"/>
      <w:smallCaps w:val="0"/>
    </w:rPr>
  </w:style>
  <w:style w:type="paragraph" w:customStyle="1" w:styleId="SubTitle1">
    <w:name w:val="SubTitle 1"/>
    <w:basedOn w:val="Normal"/>
    <w:next w:val="Normal"/>
    <w:rsid w:val="008530D4"/>
    <w:pPr>
      <w:spacing w:after="240" w:line="240" w:lineRule="auto"/>
      <w:jc w:val="center"/>
    </w:pPr>
    <w:rPr>
      <w:rFonts w:eastAsia="Times New Roman" w:cs="Times New Roman"/>
      <w:b/>
      <w:sz w:val="40"/>
      <w:szCs w:val="20"/>
    </w:rPr>
  </w:style>
  <w:style w:type="paragraph" w:styleId="Title">
    <w:name w:val="Title"/>
    <w:basedOn w:val="Normal"/>
    <w:next w:val="SubTitle1"/>
    <w:link w:val="TitleChar"/>
    <w:qFormat/>
    <w:rsid w:val="008530D4"/>
    <w:pPr>
      <w:spacing w:after="480" w:line="240" w:lineRule="auto"/>
      <w:jc w:val="center"/>
    </w:pPr>
    <w:rPr>
      <w:rFonts w:eastAsia="Times New Roman" w:cs="Times New Roman"/>
      <w:b/>
      <w:kern w:val="28"/>
      <w:sz w:val="48"/>
      <w:szCs w:val="20"/>
    </w:rPr>
  </w:style>
  <w:style w:type="character" w:customStyle="1" w:styleId="TitleChar">
    <w:name w:val="Title Char"/>
    <w:basedOn w:val="DefaultParagraphFont"/>
    <w:link w:val="Title"/>
    <w:rsid w:val="008530D4"/>
    <w:rPr>
      <w:rFonts w:ascii="Times New Roman" w:eastAsia="Times New Roman" w:hAnsi="Times New Roman" w:cs="Times New Roman"/>
      <w:b/>
      <w:kern w:val="28"/>
      <w:sz w:val="48"/>
      <w:szCs w:val="20"/>
      <w:lang w:val="en-GB"/>
    </w:rPr>
  </w:style>
  <w:style w:type="paragraph" w:styleId="TOC1">
    <w:name w:val="toc 1"/>
    <w:basedOn w:val="Normal"/>
    <w:next w:val="Normal"/>
    <w:uiPriority w:val="39"/>
    <w:rsid w:val="005A2BC1"/>
    <w:pPr>
      <w:tabs>
        <w:tab w:val="right" w:leader="dot" w:pos="8640"/>
      </w:tabs>
      <w:spacing w:before="120" w:after="120" w:line="240" w:lineRule="auto"/>
      <w:ind w:left="482" w:hanging="482"/>
      <w:jc w:val="both"/>
    </w:pPr>
    <w:rPr>
      <w:rFonts w:eastAsia="Times New Roman" w:cs="Times New Roman"/>
      <w:caps/>
      <w:szCs w:val="20"/>
    </w:rPr>
  </w:style>
  <w:style w:type="paragraph" w:customStyle="1" w:styleId="ListDash1">
    <w:name w:val="List Dash 1"/>
    <w:basedOn w:val="Text1"/>
    <w:rsid w:val="008530D4"/>
    <w:pPr>
      <w:numPr>
        <w:numId w:val="2"/>
      </w:numPr>
      <w:tabs>
        <w:tab w:val="clear" w:pos="765"/>
        <w:tab w:val="num" w:pos="480"/>
      </w:tabs>
      <w:ind w:left="480" w:hanging="480"/>
    </w:pPr>
  </w:style>
  <w:style w:type="paragraph" w:styleId="TOCHeading">
    <w:name w:val="TOC Heading"/>
    <w:basedOn w:val="Normal"/>
    <w:next w:val="Normal"/>
    <w:uiPriority w:val="39"/>
    <w:qFormat/>
    <w:rsid w:val="008530D4"/>
    <w:pPr>
      <w:keepNext/>
      <w:spacing w:before="240" w:after="240" w:line="240" w:lineRule="auto"/>
      <w:jc w:val="center"/>
    </w:pPr>
    <w:rPr>
      <w:rFonts w:eastAsia="Times New Roman" w:cs="Times New Roman"/>
      <w:b/>
      <w:szCs w:val="20"/>
    </w:rPr>
  </w:style>
  <w:style w:type="table" w:styleId="TableGrid">
    <w:name w:val="Table Grid"/>
    <w:aliases w:val="Document Table,CV1,HTG,TabelEcorys,Simple table,simple table,Smart Text Table,Deloitte Table Grid,Table Definitions Grid,Table Definitions Grid1,CV table,Deloitte,Tabellengitternetz,Tender Table 1,Table Grid IDEA,template,Standard table forma"/>
    <w:basedOn w:val="TableNormal"/>
    <w:uiPriority w:val="39"/>
    <w:qFormat/>
    <w:rsid w:val="008530D4"/>
    <w:pPr>
      <w:spacing w:after="0" w:line="240" w:lineRule="auto"/>
    </w:pPr>
    <w:rPr>
      <w:rFonts w:ascii="Times New Roman" w:eastAsia="Times New Roman" w:hAnsi="Times New Roman" w:cs="Times New Roman"/>
      <w:sz w:val="20"/>
      <w:szCs w:val="20"/>
      <w:lang w:val="en-GB" w:eastAsia="en-GB"/>
    </w:rPr>
    <w:tblPr/>
  </w:style>
  <w:style w:type="paragraph" w:customStyle="1" w:styleId="AnnexTitle">
    <w:name w:val="Annex Title"/>
    <w:basedOn w:val="Normal"/>
    <w:next w:val="Normal"/>
    <w:link w:val="AnnexTitleChar"/>
    <w:qFormat/>
    <w:rsid w:val="008530D4"/>
    <w:pPr>
      <w:keepNext/>
      <w:spacing w:after="480" w:line="240" w:lineRule="auto"/>
      <w:jc w:val="center"/>
    </w:pPr>
    <w:rPr>
      <w:rFonts w:eastAsia="Times New Roman" w:cs="Times New Roman"/>
      <w:b/>
      <w:sz w:val="32"/>
      <w:szCs w:val="20"/>
    </w:rPr>
  </w:style>
  <w:style w:type="character" w:styleId="Hyperlink">
    <w:name w:val="Hyperlink"/>
    <w:basedOn w:val="DefaultParagraphFont"/>
    <w:uiPriority w:val="99"/>
    <w:unhideWhenUsed/>
    <w:rsid w:val="008530D4"/>
    <w:rPr>
      <w:color w:val="0000FF" w:themeColor="hyperlink"/>
      <w:u w:val="single"/>
    </w:rPr>
  </w:style>
  <w:style w:type="character" w:customStyle="1" w:styleId="AnnexTitleChar">
    <w:name w:val="Annex Title Char"/>
    <w:basedOn w:val="DefaultParagraphFont"/>
    <w:link w:val="AnnexTitle"/>
    <w:rsid w:val="008530D4"/>
    <w:rPr>
      <w:rFonts w:ascii="Times New Roman" w:eastAsia="Times New Roman" w:hAnsi="Times New Roman" w:cs="Times New Roman"/>
      <w:b/>
      <w:sz w:val="32"/>
      <w:szCs w:val="20"/>
      <w:lang w:val="en-GB"/>
    </w:rPr>
  </w:style>
  <w:style w:type="character" w:styleId="FootnoteReference">
    <w:name w:val="footnote reference"/>
    <w:aliases w:val="Footnote symbol,Footnote reference number,note TESI,BVI fnr,Appel note de bas de p,Nota,SUPERS,Footnote number,Footnote Reference Superscript,EN Footnote Reference,-E Fußnotenzeichen,number Char Char,number,Ref,styl,styli,de nota al p"/>
    <w:link w:val="AppelnotedebasdepageCharCharCharCharCharCharChar"/>
    <w:uiPriority w:val="99"/>
    <w:unhideWhenUsed/>
    <w:qFormat/>
    <w:rsid w:val="008530D4"/>
    <w:rPr>
      <w:sz w:val="20"/>
      <w:vertAlign w:val="superscript"/>
    </w:rPr>
  </w:style>
  <w:style w:type="paragraph" w:styleId="ListParagraph">
    <w:name w:val="List Paragraph"/>
    <w:aliases w:val="List Paragraph_Sections,Paragraphe EI,Paragraphe de liste1,EC"/>
    <w:basedOn w:val="Normal"/>
    <w:link w:val="ListParagraphChar"/>
    <w:uiPriority w:val="34"/>
    <w:qFormat/>
    <w:rsid w:val="008530D4"/>
    <w:pPr>
      <w:spacing w:after="240" w:line="240" w:lineRule="auto"/>
      <w:ind w:left="720"/>
      <w:contextualSpacing/>
      <w:jc w:val="both"/>
    </w:pPr>
    <w:rPr>
      <w:rFonts w:eastAsia="Times New Roman" w:cs="Times New Roman"/>
      <w:szCs w:val="20"/>
    </w:rPr>
  </w:style>
  <w:style w:type="table" w:customStyle="1" w:styleId="CV11">
    <w:name w:val="CV11"/>
    <w:basedOn w:val="TableNormal"/>
    <w:next w:val="TableGrid"/>
    <w:uiPriority w:val="39"/>
    <w:rsid w:val="008530D4"/>
    <w:pPr>
      <w:spacing w:after="0" w:line="240" w:lineRule="auto"/>
    </w:pPr>
    <w:rPr>
      <w:rFonts w:ascii="Times New Roman" w:eastAsia="Times New Roman" w:hAnsi="Times New Roman" w:cs="Times New Roman"/>
      <w:sz w:val="20"/>
      <w:szCs w:val="20"/>
      <w:lang w:val="en-GB" w:eastAsia="en-GB"/>
    </w:rPr>
    <w:tblPr/>
  </w:style>
  <w:style w:type="character" w:styleId="Strong">
    <w:name w:val="Strong"/>
    <w:basedOn w:val="DefaultParagraphFont"/>
    <w:uiPriority w:val="22"/>
    <w:qFormat/>
    <w:rsid w:val="008530D4"/>
    <w:rPr>
      <w:b/>
      <w:bCs/>
    </w:rPr>
  </w:style>
  <w:style w:type="paragraph" w:customStyle="1" w:styleId="Declassification">
    <w:name w:val="Declassification"/>
    <w:basedOn w:val="Normal"/>
    <w:next w:val="Normal"/>
    <w:rsid w:val="00DD4A7B"/>
    <w:pPr>
      <w:spacing w:after="0" w:line="240" w:lineRule="auto"/>
      <w:jc w:val="both"/>
    </w:pPr>
    <w:rPr>
      <w:rFonts w:cs="Times New Roman"/>
    </w:rPr>
  </w:style>
  <w:style w:type="paragraph" w:customStyle="1" w:styleId="HeaderLandscape">
    <w:name w:val="HeaderLandscape"/>
    <w:basedOn w:val="Normal"/>
    <w:rsid w:val="00DD4A7B"/>
    <w:pPr>
      <w:tabs>
        <w:tab w:val="center" w:pos="7285"/>
        <w:tab w:val="right" w:pos="14003"/>
      </w:tabs>
      <w:spacing w:after="120" w:line="240" w:lineRule="auto"/>
      <w:jc w:val="both"/>
    </w:pPr>
    <w:rPr>
      <w:rFonts w:cs="Times New Roman"/>
    </w:rPr>
  </w:style>
  <w:style w:type="paragraph" w:customStyle="1" w:styleId="HeaderSensitivity">
    <w:name w:val="Header Sensitivity"/>
    <w:basedOn w:val="Normal"/>
    <w:rsid w:val="00DD4A7B"/>
    <w:pPr>
      <w:pBdr>
        <w:top w:val="single" w:sz="4" w:space="1" w:color="auto"/>
        <w:left w:val="single" w:sz="4" w:space="4" w:color="auto"/>
        <w:bottom w:val="single" w:sz="4" w:space="1" w:color="auto"/>
        <w:right w:val="single" w:sz="4" w:space="4" w:color="auto"/>
      </w:pBdr>
      <w:spacing w:after="120" w:line="240" w:lineRule="auto"/>
      <w:ind w:left="113" w:right="113"/>
      <w:jc w:val="center"/>
    </w:pPr>
    <w:rPr>
      <w:b/>
      <w:sz w:val="32"/>
    </w:rPr>
  </w:style>
  <w:style w:type="paragraph" w:customStyle="1" w:styleId="FooterLandscape">
    <w:name w:val="FooterLandscape"/>
    <w:basedOn w:val="Normal"/>
    <w:rsid w:val="00DD4A7B"/>
    <w:pPr>
      <w:tabs>
        <w:tab w:val="center" w:pos="7285"/>
        <w:tab w:val="center" w:pos="10913"/>
        <w:tab w:val="right" w:pos="15137"/>
      </w:tabs>
      <w:spacing w:before="360" w:after="0" w:line="240" w:lineRule="auto"/>
      <w:ind w:left="-567" w:right="-567"/>
    </w:pPr>
    <w:rPr>
      <w:rFonts w:cs="Times New Roman"/>
    </w:rPr>
  </w:style>
  <w:style w:type="paragraph" w:customStyle="1" w:styleId="FooterSensitivity">
    <w:name w:val="Footer Sensitivity"/>
    <w:basedOn w:val="Normal"/>
    <w:rsid w:val="00DD4A7B"/>
    <w:pPr>
      <w:pBdr>
        <w:top w:val="single" w:sz="4" w:space="1" w:color="auto"/>
        <w:left w:val="single" w:sz="4" w:space="4" w:color="auto"/>
        <w:bottom w:val="single" w:sz="4" w:space="1" w:color="auto"/>
        <w:right w:val="single" w:sz="4" w:space="4" w:color="auto"/>
      </w:pBdr>
      <w:spacing w:before="360" w:after="0" w:line="240" w:lineRule="auto"/>
      <w:ind w:left="113" w:right="113"/>
      <w:jc w:val="center"/>
    </w:pPr>
    <w:rPr>
      <w:b/>
      <w:sz w:val="32"/>
    </w:rPr>
  </w:style>
  <w:style w:type="character" w:customStyle="1" w:styleId="Heading3Char">
    <w:name w:val="Heading 3 Char"/>
    <w:basedOn w:val="DefaultParagraphFont"/>
    <w:link w:val="Heading3"/>
    <w:rsid w:val="00C53607"/>
    <w:rPr>
      <w:rFonts w:ascii="Times New Roman" w:eastAsiaTheme="majorEastAsia" w:hAnsi="Times New Roman" w:cstheme="majorBidi"/>
      <w:b/>
      <w:color w:val="000000" w:themeColor="text1"/>
      <w:sz w:val="24"/>
      <w:szCs w:val="24"/>
    </w:rPr>
  </w:style>
  <w:style w:type="paragraph" w:styleId="TOC2">
    <w:name w:val="toc 2"/>
    <w:basedOn w:val="Normal"/>
    <w:next w:val="Normal"/>
    <w:autoRedefine/>
    <w:uiPriority w:val="39"/>
    <w:unhideWhenUsed/>
    <w:rsid w:val="00147D71"/>
    <w:pPr>
      <w:spacing w:after="100"/>
      <w:ind w:left="220"/>
    </w:pPr>
  </w:style>
  <w:style w:type="paragraph" w:styleId="TOC3">
    <w:name w:val="toc 3"/>
    <w:basedOn w:val="Normal"/>
    <w:next w:val="Normal"/>
    <w:autoRedefine/>
    <w:uiPriority w:val="39"/>
    <w:unhideWhenUsed/>
    <w:rsid w:val="00147D71"/>
    <w:pPr>
      <w:spacing w:after="100" w:line="259" w:lineRule="auto"/>
      <w:ind w:left="440"/>
    </w:pPr>
    <w:rPr>
      <w:rFonts w:eastAsiaTheme="minorEastAsia" w:cs="Times New Roman"/>
      <w:lang w:val="en-US"/>
    </w:rPr>
  </w:style>
  <w:style w:type="character" w:styleId="CommentReference">
    <w:name w:val="annotation reference"/>
    <w:basedOn w:val="DefaultParagraphFont"/>
    <w:uiPriority w:val="99"/>
    <w:semiHidden/>
    <w:unhideWhenUsed/>
    <w:rsid w:val="00E26E79"/>
    <w:rPr>
      <w:sz w:val="16"/>
      <w:szCs w:val="16"/>
    </w:rPr>
  </w:style>
  <w:style w:type="paragraph" w:styleId="CommentText">
    <w:name w:val="annotation text"/>
    <w:basedOn w:val="Normal"/>
    <w:link w:val="CommentTextChar"/>
    <w:uiPriority w:val="99"/>
    <w:unhideWhenUsed/>
    <w:rsid w:val="00E26E79"/>
    <w:pPr>
      <w:spacing w:line="240" w:lineRule="auto"/>
    </w:pPr>
    <w:rPr>
      <w:sz w:val="20"/>
      <w:szCs w:val="20"/>
    </w:rPr>
  </w:style>
  <w:style w:type="character" w:customStyle="1" w:styleId="CommentTextChar">
    <w:name w:val="Comment Text Char"/>
    <w:basedOn w:val="DefaultParagraphFont"/>
    <w:link w:val="CommentText"/>
    <w:uiPriority w:val="99"/>
    <w:rsid w:val="00E26E79"/>
    <w:rPr>
      <w:sz w:val="20"/>
      <w:szCs w:val="20"/>
    </w:rPr>
  </w:style>
  <w:style w:type="paragraph" w:styleId="CommentSubject">
    <w:name w:val="annotation subject"/>
    <w:basedOn w:val="CommentText"/>
    <w:next w:val="CommentText"/>
    <w:link w:val="CommentSubjectChar"/>
    <w:uiPriority w:val="99"/>
    <w:semiHidden/>
    <w:unhideWhenUsed/>
    <w:rsid w:val="00E26E79"/>
    <w:rPr>
      <w:b/>
      <w:bCs/>
    </w:rPr>
  </w:style>
  <w:style w:type="character" w:customStyle="1" w:styleId="CommentSubjectChar">
    <w:name w:val="Comment Subject Char"/>
    <w:basedOn w:val="CommentTextChar"/>
    <w:link w:val="CommentSubject"/>
    <w:uiPriority w:val="99"/>
    <w:semiHidden/>
    <w:rsid w:val="00E26E79"/>
    <w:rPr>
      <w:b/>
      <w:bCs/>
      <w:sz w:val="20"/>
      <w:szCs w:val="20"/>
    </w:rPr>
  </w:style>
  <w:style w:type="paragraph" w:styleId="Revision">
    <w:name w:val="Revision"/>
    <w:hidden/>
    <w:uiPriority w:val="99"/>
    <w:semiHidden/>
    <w:rsid w:val="00E26E79"/>
    <w:pPr>
      <w:spacing w:after="0" w:line="240" w:lineRule="auto"/>
    </w:pPr>
  </w:style>
  <w:style w:type="paragraph" w:styleId="BalloonText">
    <w:name w:val="Balloon Text"/>
    <w:basedOn w:val="Normal"/>
    <w:link w:val="BalloonTextChar"/>
    <w:uiPriority w:val="99"/>
    <w:semiHidden/>
    <w:unhideWhenUsed/>
    <w:rsid w:val="00E26E7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26E79"/>
    <w:rPr>
      <w:rFonts w:ascii="Segoe UI" w:hAnsi="Segoe UI" w:cs="Segoe UI"/>
      <w:sz w:val="18"/>
      <w:szCs w:val="18"/>
    </w:rPr>
  </w:style>
  <w:style w:type="character" w:customStyle="1" w:styleId="ListParagraphChar">
    <w:name w:val="List Paragraph Char"/>
    <w:aliases w:val="List Paragraph_Sections Char,Paragraphe EI Char,Paragraphe de liste1 Char,EC Char"/>
    <w:basedOn w:val="DefaultParagraphFont"/>
    <w:link w:val="ListParagraph"/>
    <w:uiPriority w:val="34"/>
    <w:rsid w:val="007522A1"/>
    <w:rPr>
      <w:rFonts w:ascii="Times New Roman" w:eastAsia="Times New Roman" w:hAnsi="Times New Roman" w:cs="Times New Roman"/>
      <w:sz w:val="24"/>
      <w:szCs w:val="20"/>
      <w:lang w:val="en-GB"/>
    </w:rPr>
  </w:style>
  <w:style w:type="table" w:customStyle="1" w:styleId="CV111">
    <w:name w:val="CV111"/>
    <w:basedOn w:val="TableNormal"/>
    <w:next w:val="TableGrid"/>
    <w:uiPriority w:val="39"/>
    <w:rsid w:val="00161A26"/>
    <w:pPr>
      <w:spacing w:after="0" w:line="240" w:lineRule="auto"/>
    </w:pPr>
    <w:rPr>
      <w:rFonts w:ascii="Times New Roman" w:eastAsia="Times New Roman" w:hAnsi="Times New Roman" w:cs="Times New Roman"/>
      <w:sz w:val="20"/>
      <w:szCs w:val="20"/>
      <w:lang w:val="en-GB" w:eastAsia="en-GB"/>
    </w:rPr>
    <w:tblPr/>
  </w:style>
  <w:style w:type="table" w:customStyle="1" w:styleId="CV112">
    <w:name w:val="CV112"/>
    <w:basedOn w:val="TableNormal"/>
    <w:next w:val="TableGrid"/>
    <w:uiPriority w:val="39"/>
    <w:rsid w:val="008A6D71"/>
    <w:pPr>
      <w:spacing w:after="0" w:line="240" w:lineRule="auto"/>
    </w:pPr>
    <w:rPr>
      <w:rFonts w:ascii="Times New Roman" w:eastAsia="Times New Roman" w:hAnsi="Times New Roman" w:cs="Times New Roman"/>
      <w:sz w:val="20"/>
      <w:szCs w:val="20"/>
      <w:lang w:val="en-GB" w:eastAsia="en-GB"/>
    </w:rPr>
    <w:tblPr/>
  </w:style>
  <w:style w:type="table" w:customStyle="1" w:styleId="CV113">
    <w:name w:val="CV113"/>
    <w:basedOn w:val="TableNormal"/>
    <w:next w:val="TableGrid"/>
    <w:uiPriority w:val="39"/>
    <w:rsid w:val="008A6D71"/>
    <w:pPr>
      <w:spacing w:after="0" w:line="240" w:lineRule="auto"/>
    </w:pPr>
    <w:rPr>
      <w:rFonts w:ascii="Times New Roman" w:eastAsia="Times New Roman" w:hAnsi="Times New Roman" w:cs="Times New Roman"/>
      <w:sz w:val="20"/>
      <w:szCs w:val="20"/>
      <w:lang w:val="en-GB" w:eastAsia="en-GB"/>
    </w:rPr>
    <w:tblPr/>
  </w:style>
  <w:style w:type="paragraph" w:customStyle="1" w:styleId="Disclaimer">
    <w:name w:val="Disclaimer"/>
    <w:basedOn w:val="Normal"/>
    <w:rsid w:val="001E6B2F"/>
    <w:pPr>
      <w:framePr w:w="8220" w:wrap="notBeside" w:hAnchor="margin" w:xAlign="center" w:y="10401"/>
      <w:pBdr>
        <w:top w:val="single" w:sz="6" w:space="4" w:color="auto"/>
        <w:left w:val="single" w:sz="6" w:space="7" w:color="auto"/>
        <w:bottom w:val="single" w:sz="6" w:space="4" w:color="auto"/>
        <w:right w:val="single" w:sz="6" w:space="7" w:color="auto"/>
      </w:pBdr>
      <w:shd w:val="clear" w:color="FFFFFF" w:fill="auto"/>
      <w:spacing w:before="120" w:after="120" w:line="240" w:lineRule="auto"/>
      <w:jc w:val="both"/>
    </w:pPr>
    <w:rPr>
      <w:rFonts w:cs="Times New Roman"/>
    </w:rPr>
  </w:style>
  <w:style w:type="paragraph" w:customStyle="1" w:styleId="SecurityMarking">
    <w:name w:val="SecurityMarking"/>
    <w:basedOn w:val="Normal"/>
    <w:rsid w:val="001E6B2F"/>
    <w:pPr>
      <w:spacing w:after="0"/>
      <w:ind w:left="5103"/>
    </w:pPr>
    <w:rPr>
      <w:rFonts w:cs="Times New Roman"/>
      <w:sz w:val="28"/>
    </w:rPr>
  </w:style>
  <w:style w:type="paragraph" w:customStyle="1" w:styleId="DateMarking">
    <w:name w:val="DateMarking"/>
    <w:basedOn w:val="Normal"/>
    <w:rsid w:val="001E6B2F"/>
    <w:pPr>
      <w:spacing w:after="0"/>
      <w:ind w:left="5103"/>
    </w:pPr>
    <w:rPr>
      <w:rFonts w:cs="Times New Roman"/>
      <w:i/>
      <w:sz w:val="28"/>
    </w:rPr>
  </w:style>
  <w:style w:type="paragraph" w:customStyle="1" w:styleId="ReleasableTo">
    <w:name w:val="ReleasableTo"/>
    <w:basedOn w:val="Normal"/>
    <w:rsid w:val="001E6B2F"/>
    <w:pPr>
      <w:spacing w:after="0"/>
      <w:ind w:left="5103"/>
    </w:pPr>
    <w:rPr>
      <w:rFonts w:cs="Times New Roman"/>
      <w:i/>
      <w:sz w:val="28"/>
    </w:rPr>
  </w:style>
  <w:style w:type="paragraph" w:customStyle="1" w:styleId="HeaderSensitivityRight">
    <w:name w:val="Header Sensitivity Right"/>
    <w:basedOn w:val="Normal"/>
    <w:rsid w:val="001E6B2F"/>
    <w:pPr>
      <w:spacing w:after="120" w:line="240" w:lineRule="auto"/>
      <w:jc w:val="right"/>
    </w:pPr>
    <w:rPr>
      <w:sz w:val="28"/>
    </w:rPr>
  </w:style>
  <w:style w:type="character" w:customStyle="1" w:styleId="Mention">
    <w:name w:val="Mention"/>
    <w:basedOn w:val="DefaultParagraphFont"/>
    <w:uiPriority w:val="99"/>
    <w:unhideWhenUsed/>
    <w:rsid w:val="00912951"/>
    <w:rPr>
      <w:color w:val="2B579A"/>
      <w:shd w:val="clear" w:color="auto" w:fill="E1DFDD"/>
    </w:rPr>
  </w:style>
  <w:style w:type="paragraph" w:customStyle="1" w:styleId="Footerapproval">
    <w:name w:val="Footer approval"/>
    <w:basedOn w:val="Footer"/>
    <w:link w:val="ApprovalfooterChar"/>
    <w:qFormat/>
    <w:rsid w:val="00FE5259"/>
    <w:pPr>
      <w:tabs>
        <w:tab w:val="clear" w:pos="4535"/>
        <w:tab w:val="clear" w:pos="9071"/>
        <w:tab w:val="clear" w:pos="9921"/>
        <w:tab w:val="center" w:pos="4680"/>
        <w:tab w:val="left" w:pos="6804"/>
        <w:tab w:val="right" w:pos="9360"/>
      </w:tabs>
      <w:spacing w:before="0" w:after="240" w:line="270" w:lineRule="atLeast"/>
      <w:ind w:left="0" w:right="0"/>
      <w:jc w:val="both"/>
    </w:pPr>
    <w:rPr>
      <w:rFonts w:ascii="Verdana" w:eastAsia="Times New Roman" w:hAnsi="Verdana"/>
      <w:color w:val="353332"/>
      <w:sz w:val="13"/>
      <w:szCs w:val="24"/>
      <w:lang w:eastAsia="en-GB"/>
    </w:rPr>
  </w:style>
  <w:style w:type="character" w:customStyle="1" w:styleId="ApprovalfooterChar">
    <w:name w:val="Approval_footer Char"/>
    <w:basedOn w:val="DefaultParagraphFont"/>
    <w:link w:val="Footerapproval"/>
    <w:rsid w:val="00FE5259"/>
    <w:rPr>
      <w:rFonts w:ascii="Verdana" w:eastAsia="Times New Roman" w:hAnsi="Verdana" w:cs="Times New Roman"/>
      <w:color w:val="353332"/>
      <w:sz w:val="13"/>
      <w:szCs w:val="24"/>
      <w:lang w:eastAsia="en-GB"/>
    </w:rPr>
  </w:style>
  <w:style w:type="paragraph" w:customStyle="1" w:styleId="HeadingNumbered4">
    <w:name w:val="Heading Numbered 4"/>
    <w:next w:val="Normal"/>
    <w:uiPriority w:val="2"/>
    <w:unhideWhenUsed/>
    <w:qFormat/>
    <w:rsid w:val="00FE5259"/>
    <w:pPr>
      <w:keepNext/>
      <w:numPr>
        <w:ilvl w:val="3"/>
        <w:numId w:val="13"/>
      </w:numPr>
      <w:tabs>
        <w:tab w:val="num" w:pos="360"/>
      </w:tabs>
      <w:spacing w:before="240" w:after="120" w:line="240" w:lineRule="auto"/>
      <w:ind w:left="0" w:firstLine="0"/>
      <w:outlineLvl w:val="3"/>
    </w:pPr>
    <w:rPr>
      <w:rFonts w:ascii="Arial" w:eastAsia="Times New Roman" w:hAnsi="Arial" w:cs="Times New Roman"/>
      <w:color w:val="325BAA"/>
      <w:lang w:val="en-GB" w:eastAsia="en-GB"/>
    </w:rPr>
  </w:style>
  <w:style w:type="paragraph" w:customStyle="1" w:styleId="HeadingNumbered3">
    <w:name w:val="Heading Numbered 3"/>
    <w:next w:val="Normal"/>
    <w:uiPriority w:val="2"/>
    <w:unhideWhenUsed/>
    <w:qFormat/>
    <w:rsid w:val="00FE5259"/>
    <w:pPr>
      <w:keepNext/>
      <w:numPr>
        <w:ilvl w:val="2"/>
        <w:numId w:val="13"/>
      </w:numPr>
      <w:tabs>
        <w:tab w:val="num" w:pos="360"/>
      </w:tabs>
      <w:spacing w:before="240" w:after="240" w:line="240" w:lineRule="auto"/>
      <w:ind w:left="0" w:firstLine="0"/>
      <w:outlineLvl w:val="2"/>
    </w:pPr>
    <w:rPr>
      <w:rFonts w:ascii="Arial" w:eastAsia="Times New Roman" w:hAnsi="Arial" w:cs="Times New Roman"/>
      <w:color w:val="325BAA"/>
      <w:sz w:val="24"/>
      <w:szCs w:val="24"/>
      <w:lang w:val="en-GB" w:eastAsia="en-GB"/>
    </w:rPr>
  </w:style>
  <w:style w:type="paragraph" w:customStyle="1" w:styleId="HeadingNumbered2">
    <w:name w:val="Heading Numbered 2"/>
    <w:next w:val="Normal"/>
    <w:uiPriority w:val="2"/>
    <w:unhideWhenUsed/>
    <w:qFormat/>
    <w:rsid w:val="00FE5259"/>
    <w:pPr>
      <w:keepNext/>
      <w:numPr>
        <w:ilvl w:val="1"/>
        <w:numId w:val="13"/>
      </w:numPr>
      <w:tabs>
        <w:tab w:val="num" w:pos="360"/>
      </w:tabs>
      <w:spacing w:before="240" w:after="360" w:line="240" w:lineRule="auto"/>
      <w:ind w:left="0" w:firstLine="0"/>
      <w:outlineLvl w:val="1"/>
    </w:pPr>
    <w:rPr>
      <w:rFonts w:ascii="Arial" w:eastAsia="Times New Roman" w:hAnsi="Arial" w:cs="Times New Roman"/>
      <w:color w:val="325BAA"/>
      <w:sz w:val="28"/>
      <w:szCs w:val="24"/>
      <w:lang w:val="en-GB" w:eastAsia="en-GB"/>
    </w:rPr>
  </w:style>
  <w:style w:type="paragraph" w:customStyle="1" w:styleId="HeadingNumbered1">
    <w:name w:val="Heading Numbered 1"/>
    <w:next w:val="Normal"/>
    <w:uiPriority w:val="2"/>
    <w:unhideWhenUsed/>
    <w:qFormat/>
    <w:rsid w:val="00FE5259"/>
    <w:pPr>
      <w:keepNext/>
      <w:pageBreakBefore/>
      <w:numPr>
        <w:numId w:val="13"/>
      </w:numPr>
      <w:tabs>
        <w:tab w:val="num" w:pos="360"/>
      </w:tabs>
      <w:spacing w:before="120" w:after="240" w:line="240" w:lineRule="auto"/>
      <w:ind w:left="0" w:firstLine="0"/>
      <w:outlineLvl w:val="0"/>
    </w:pPr>
    <w:rPr>
      <w:rFonts w:ascii="Arial" w:eastAsia="Times New Roman" w:hAnsi="Arial" w:cs="Times New Roman"/>
      <w:color w:val="325BAA"/>
      <w:kern w:val="24"/>
      <w:sz w:val="32"/>
      <w:szCs w:val="24"/>
      <w:lang w:val="en-GB" w:eastAsia="en-GB"/>
    </w:rPr>
  </w:style>
  <w:style w:type="paragraph" w:customStyle="1" w:styleId="AppelnotedebasdepageCharCharCharCharCharCharChar">
    <w:name w:val="Appel note de bas de page Char Char Char Char Char Char Char"/>
    <w:basedOn w:val="Normal"/>
    <w:link w:val="FootnoteReference"/>
    <w:uiPriority w:val="99"/>
    <w:qFormat/>
    <w:rsid w:val="00FE5259"/>
    <w:pPr>
      <w:spacing w:after="0" w:line="270" w:lineRule="atLeast"/>
    </w:pPr>
    <w:rPr>
      <w:sz w:val="20"/>
      <w:vertAlign w:val="superscript"/>
    </w:rPr>
  </w:style>
  <w:style w:type="paragraph" w:customStyle="1" w:styleId="HTABLE">
    <w:name w:val="H: TABLE"/>
    <w:basedOn w:val="Normal"/>
    <w:qFormat/>
    <w:rsid w:val="00FE5259"/>
    <w:pPr>
      <w:spacing w:before="40" w:after="80" w:line="240" w:lineRule="auto"/>
    </w:pPr>
    <w:rPr>
      <w:rFonts w:ascii="Arial" w:eastAsia="Times New Roman" w:hAnsi="Arial" w:cs="Times New Roman"/>
      <w:iCs/>
      <w:color w:val="353332"/>
      <w:sz w:val="16"/>
      <w:szCs w:val="19"/>
      <w:lang w:eastAsia="en-GB"/>
    </w:rPr>
  </w:style>
  <w:style w:type="table" w:customStyle="1" w:styleId="Standardtableforma2">
    <w:name w:val="Standard table forma2"/>
    <w:basedOn w:val="TableNormal"/>
    <w:next w:val="TableGrid"/>
    <w:uiPriority w:val="59"/>
    <w:qFormat/>
    <w:rsid w:val="00FE5259"/>
    <w:pPr>
      <w:spacing w:after="0" w:line="240" w:lineRule="auto"/>
      <w:jc w:val="both"/>
    </w:pPr>
    <w:rPr>
      <w:rFonts w:ascii="Arial" w:eastAsia="Arial" w:hAnsi="Arial" w:cs="Arial"/>
      <w:sz w:val="20"/>
      <w:szCs w:val="20"/>
      <w:lang w:val="en-US" w:eastAsia="ja-JP"/>
    </w:rPr>
    <w:tblPr/>
  </w:style>
  <w:style w:type="table" w:customStyle="1" w:styleId="Standardtableforma7">
    <w:name w:val="Standard table forma7"/>
    <w:basedOn w:val="TableNormal"/>
    <w:next w:val="TableGrid"/>
    <w:uiPriority w:val="39"/>
    <w:qFormat/>
    <w:rsid w:val="00FE5259"/>
    <w:pPr>
      <w:spacing w:after="0" w:line="240" w:lineRule="auto"/>
    </w:pPr>
    <w:rPr>
      <w:rFonts w:ascii="Verdana" w:eastAsia="Times New Roman" w:hAnsi="Verdana" w:cs="Times New Roman"/>
      <w:sz w:val="18"/>
      <w:szCs w:val="20"/>
      <w:lang w:val="nl-BE" w:eastAsia="nl-BE"/>
    </w:rPr>
    <w:tblPr/>
    <w:tblStylePr w:type="firstRow">
      <w:rPr>
        <w:color w:val="FFFFFF"/>
      </w:rPr>
    </w:tblStylePr>
  </w:style>
  <w:style w:type="table" w:customStyle="1" w:styleId="Standardtableforma8">
    <w:name w:val="Standard table forma8"/>
    <w:basedOn w:val="TableNormal"/>
    <w:next w:val="TableGrid"/>
    <w:uiPriority w:val="39"/>
    <w:qFormat/>
    <w:rsid w:val="00FE5259"/>
    <w:pPr>
      <w:spacing w:after="0" w:line="240" w:lineRule="auto"/>
    </w:pPr>
    <w:rPr>
      <w:rFonts w:ascii="Verdana" w:eastAsia="Times New Roman" w:hAnsi="Verdana" w:cs="Times New Roman"/>
      <w:sz w:val="18"/>
      <w:szCs w:val="20"/>
      <w:lang w:val="nl-BE" w:eastAsia="nl-BE"/>
    </w:rPr>
    <w:tblPr/>
    <w:tblStylePr w:type="firstRow">
      <w:rPr>
        <w:color w:val="FFFFFF"/>
      </w:rPr>
    </w:tblStylePr>
  </w:style>
  <w:style w:type="table" w:customStyle="1" w:styleId="Standardtableforma9">
    <w:name w:val="Standard table forma9"/>
    <w:basedOn w:val="TableNormal"/>
    <w:next w:val="TableGrid"/>
    <w:uiPriority w:val="39"/>
    <w:qFormat/>
    <w:rsid w:val="00FE5259"/>
    <w:pPr>
      <w:spacing w:after="0" w:line="240" w:lineRule="auto"/>
    </w:pPr>
    <w:rPr>
      <w:rFonts w:ascii="Verdana" w:eastAsia="Times New Roman" w:hAnsi="Verdana" w:cs="Times New Roman"/>
      <w:sz w:val="18"/>
      <w:szCs w:val="20"/>
      <w:lang w:val="nl-BE" w:eastAsia="nl-BE"/>
    </w:rPr>
    <w:tblPr/>
    <w:tblStylePr w:type="firstRow">
      <w:rPr>
        <w:color w:val="FFFFFF"/>
      </w:rPr>
    </w:tblStylePr>
  </w:style>
  <w:style w:type="table" w:customStyle="1" w:styleId="Standardtableforma10">
    <w:name w:val="Standard table forma10"/>
    <w:basedOn w:val="TableNormal"/>
    <w:next w:val="TableGrid"/>
    <w:uiPriority w:val="39"/>
    <w:qFormat/>
    <w:rsid w:val="00FE5259"/>
    <w:pPr>
      <w:spacing w:after="0" w:line="240" w:lineRule="auto"/>
    </w:pPr>
    <w:rPr>
      <w:rFonts w:ascii="Verdana" w:eastAsia="Times New Roman" w:hAnsi="Verdana" w:cs="Times New Roman"/>
      <w:sz w:val="18"/>
      <w:szCs w:val="20"/>
      <w:lang w:val="nl-BE" w:eastAsia="nl-BE"/>
    </w:rPr>
    <w:tblPr/>
    <w:tblStylePr w:type="firstRow">
      <w:rPr>
        <w:color w:val="FFFFFF"/>
      </w:rPr>
    </w:tblStylePr>
  </w:style>
  <w:style w:type="table" w:customStyle="1" w:styleId="Standardtableforma11">
    <w:name w:val="Standard table forma11"/>
    <w:basedOn w:val="TableNormal"/>
    <w:next w:val="TableGrid"/>
    <w:uiPriority w:val="39"/>
    <w:qFormat/>
    <w:rsid w:val="00FE5259"/>
    <w:pPr>
      <w:spacing w:after="0" w:line="240" w:lineRule="auto"/>
    </w:pPr>
    <w:rPr>
      <w:rFonts w:ascii="Verdana" w:eastAsia="Times New Roman" w:hAnsi="Verdana" w:cs="Times New Roman"/>
      <w:sz w:val="18"/>
      <w:szCs w:val="20"/>
      <w:lang w:val="nl-BE" w:eastAsia="nl-BE"/>
    </w:rPr>
    <w:tblPr/>
    <w:tblStylePr w:type="firstRow">
      <w:rPr>
        <w:color w:val="FFFFFF"/>
      </w:rPr>
    </w:tblStylePr>
  </w:style>
  <w:style w:type="paragraph" w:styleId="NoSpacing">
    <w:name w:val="No Spacing"/>
    <w:uiPriority w:val="1"/>
    <w:qFormat/>
    <w:rsid w:val="006B2253"/>
    <w:pPr>
      <w:spacing w:after="0" w:line="240" w:lineRule="auto"/>
    </w:pPr>
  </w:style>
  <w:style w:type="paragraph" w:styleId="Caption">
    <w:name w:val="caption"/>
    <w:aliases w:val="Caption (ALL),Caption - Centre Graphic,Caption (all),Inscription,Beschriftung Char Char Char,Beschriftung Char,Caption2,figura,figura1,figura2,ITT d,cp + Justified,Left:  2,5 cm,First ...,cp,ref,Fig &amp; Table Title,CaptionCFMU,Ca,C,Ch,Char Char Ch"/>
    <w:basedOn w:val="Normal"/>
    <w:next w:val="Normal"/>
    <w:link w:val="CaptionChar"/>
    <w:uiPriority w:val="35"/>
    <w:unhideWhenUsed/>
    <w:qFormat/>
    <w:rsid w:val="00804F69"/>
    <w:pPr>
      <w:spacing w:before="240" w:line="240" w:lineRule="atLeast"/>
    </w:pPr>
    <w:rPr>
      <w:rFonts w:ascii="Arial" w:eastAsia="Times New Roman" w:hAnsi="Arial" w:cs="Times New Roman"/>
      <w:b/>
      <w:bCs/>
      <w:iCs/>
      <w:color w:val="353332"/>
      <w:sz w:val="20"/>
      <w:szCs w:val="18"/>
      <w:lang w:eastAsia="lt-LT"/>
    </w:rPr>
  </w:style>
  <w:style w:type="character" w:customStyle="1" w:styleId="CaptionChar">
    <w:name w:val="Caption Char"/>
    <w:aliases w:val="Caption (ALL) Char,Caption - Centre Graphic Char,Caption (all) Char,Inscription Char,Beschriftung Char Char Char Char,Beschriftung Char Char,Caption2 Char,figura Char,figura1 Char,figura2 Char,ITT d Char,cp + Justified Char,Left:  2 Char"/>
    <w:basedOn w:val="DefaultParagraphFont"/>
    <w:link w:val="Caption"/>
    <w:uiPriority w:val="35"/>
    <w:qFormat/>
    <w:locked/>
    <w:rsid w:val="00804F69"/>
    <w:rPr>
      <w:rFonts w:ascii="Arial" w:eastAsia="Times New Roman" w:hAnsi="Arial" w:cs="Times New Roman"/>
      <w:b/>
      <w:bCs/>
      <w:iCs/>
      <w:color w:val="353332"/>
      <w:sz w:val="20"/>
      <w:szCs w:val="18"/>
      <w:lang w:val="en-GB" w:eastAsia="lt-LT"/>
    </w:rPr>
  </w:style>
  <w:style w:type="table" w:customStyle="1" w:styleId="Standardtableforma13">
    <w:name w:val="Standard table forma13"/>
    <w:basedOn w:val="TableNormal"/>
    <w:next w:val="TableGrid"/>
    <w:uiPriority w:val="39"/>
    <w:qFormat/>
    <w:rsid w:val="00804F69"/>
    <w:pPr>
      <w:spacing w:after="0" w:line="240" w:lineRule="auto"/>
    </w:pPr>
    <w:rPr>
      <w:rFonts w:ascii="Verdana" w:eastAsia="Times New Roman" w:hAnsi="Verdana" w:cs="Times New Roman"/>
      <w:sz w:val="18"/>
      <w:szCs w:val="20"/>
      <w:lang w:val="nl-BE" w:eastAsia="nl-BE"/>
    </w:rPr>
    <w:tblPr/>
    <w:tblStylePr w:type="firstRow">
      <w:rPr>
        <w:color w:val="FFFFFF"/>
      </w:rPr>
    </w:tblStylePr>
  </w:style>
  <w:style w:type="table" w:customStyle="1" w:styleId="Standardtableforma14">
    <w:name w:val="Standard table forma14"/>
    <w:basedOn w:val="TableNormal"/>
    <w:next w:val="TableGrid"/>
    <w:uiPriority w:val="39"/>
    <w:qFormat/>
    <w:rsid w:val="00195C1C"/>
    <w:pPr>
      <w:spacing w:after="0" w:line="240" w:lineRule="auto"/>
    </w:pPr>
    <w:rPr>
      <w:rFonts w:ascii="Verdana" w:eastAsia="Times New Roman" w:hAnsi="Verdana" w:cs="Times New Roman"/>
      <w:sz w:val="18"/>
      <w:szCs w:val="20"/>
      <w:lang w:val="nl-BE" w:eastAsia="nl-BE"/>
    </w:rPr>
    <w:tblPr/>
    <w:tblStylePr w:type="firstRow">
      <w:rPr>
        <w:color w:val="FFFFFF"/>
      </w:rPr>
    </w:tblStylePr>
  </w:style>
  <w:style w:type="paragraph" w:customStyle="1" w:styleId="Body">
    <w:name w:val="Body"/>
    <w:basedOn w:val="Normal"/>
    <w:link w:val="BodyChar"/>
    <w:uiPriority w:val="1"/>
    <w:qFormat/>
    <w:rsid w:val="00E74E30"/>
    <w:pPr>
      <w:spacing w:after="240" w:line="240" w:lineRule="auto"/>
      <w:jc w:val="both"/>
    </w:pPr>
    <w:rPr>
      <w:rFonts w:ascii="Arial" w:eastAsia="Times New Roman" w:hAnsi="Arial" w:cs="Times New Roman"/>
      <w:noProof/>
      <w:sz w:val="22"/>
      <w:szCs w:val="20"/>
    </w:rPr>
  </w:style>
  <w:style w:type="character" w:customStyle="1" w:styleId="BodyChar">
    <w:name w:val="Body Char"/>
    <w:link w:val="Body"/>
    <w:uiPriority w:val="1"/>
    <w:rsid w:val="00E74E30"/>
    <w:rPr>
      <w:rFonts w:ascii="Arial" w:eastAsia="Times New Roman" w:hAnsi="Arial" w:cs="Times New Roman"/>
      <w:noProof/>
      <w:szCs w:val="20"/>
      <w:lang w:val="en-GB"/>
    </w:rPr>
  </w:style>
  <w:style w:type="paragraph" w:customStyle="1" w:styleId="Source">
    <w:name w:val="Source"/>
    <w:link w:val="SourceChar"/>
    <w:uiPriority w:val="34"/>
    <w:qFormat/>
    <w:rsid w:val="00E74E30"/>
    <w:pPr>
      <w:spacing w:after="120" w:line="240" w:lineRule="auto"/>
      <w:jc w:val="both"/>
    </w:pPr>
    <w:rPr>
      <w:rFonts w:ascii="Arial" w:eastAsia="Times New Roman" w:hAnsi="Arial" w:cs="Times New Roman"/>
      <w:sz w:val="16"/>
      <w:szCs w:val="20"/>
      <w:lang w:val="en-US" w:eastAsia="ja-JP"/>
    </w:rPr>
  </w:style>
  <w:style w:type="character" w:customStyle="1" w:styleId="SourceChar">
    <w:name w:val="Source Char"/>
    <w:basedOn w:val="DefaultParagraphFont"/>
    <w:link w:val="Source"/>
    <w:uiPriority w:val="34"/>
    <w:rsid w:val="00E74E30"/>
    <w:rPr>
      <w:rFonts w:ascii="Arial" w:eastAsia="Times New Roman" w:hAnsi="Arial" w:cs="Times New Roman"/>
      <w:sz w:val="16"/>
      <w:szCs w:val="20"/>
      <w:lang w:val="en-US" w:eastAsia="ja-JP"/>
    </w:rPr>
  </w:style>
  <w:style w:type="character" w:customStyle="1" w:styleId="UnresolvedMention">
    <w:name w:val="Unresolved Mention"/>
    <w:basedOn w:val="DefaultParagraphFont"/>
    <w:uiPriority w:val="99"/>
    <w:semiHidden/>
    <w:unhideWhenUsed/>
    <w:rsid w:val="00E21509"/>
    <w:rPr>
      <w:color w:val="605E5C"/>
      <w:shd w:val="clear" w:color="auto" w:fill="E1DFDD"/>
    </w:rPr>
  </w:style>
  <w:style w:type="paragraph" w:customStyle="1" w:styleId="Languesfaisantfoi">
    <w:name w:val="Langues faisant foi"/>
    <w:basedOn w:val="Normal"/>
    <w:next w:val="Normal"/>
    <w:rsid w:val="00F71056"/>
    <w:pPr>
      <w:spacing w:before="360" w:after="240" w:line="240" w:lineRule="auto"/>
      <w:jc w:val="center"/>
    </w:pPr>
    <w:rPr>
      <w:rFonts w:cs="Times New Roman"/>
    </w:rPr>
  </w:style>
  <w:style w:type="paragraph" w:customStyle="1" w:styleId="LanguesfaisantfoiPagedecouverture">
    <w:name w:val="Langues faisant foi (Page de couverture)"/>
    <w:basedOn w:val="Normal"/>
    <w:next w:val="Normal"/>
    <w:rsid w:val="00F71056"/>
    <w:pPr>
      <w:spacing w:before="360" w:after="240" w:line="240" w:lineRule="auto"/>
      <w:jc w:val="center"/>
    </w:pPr>
    <w:rPr>
      <w:rFonts w:cs="Times New Roman"/>
    </w:rPr>
  </w:style>
  <w:style w:type="paragraph" w:customStyle="1" w:styleId="IntrtEEE">
    <w:name w:val="Intérêt EEE"/>
    <w:basedOn w:val="Languesfaisantfoi"/>
    <w:next w:val="Normal"/>
    <w:rsid w:val="00F71056"/>
    <w:pPr>
      <w:spacing w:after="0"/>
    </w:pPr>
  </w:style>
  <w:style w:type="paragraph" w:customStyle="1" w:styleId="IntrtEEEPagedecouverture">
    <w:name w:val="Intérêt EEE (Page de couverture)"/>
    <w:basedOn w:val="IntrtEEE"/>
    <w:next w:val="Normal"/>
    <w:rsid w:val="00F71056"/>
  </w:style>
  <w:style w:type="character" w:customStyle="1" w:styleId="normaltextrun">
    <w:name w:val="normaltextrun"/>
    <w:basedOn w:val="DefaultParagraphFont"/>
    <w:rsid w:val="00402E95"/>
  </w:style>
  <w:style w:type="paragraph" w:customStyle="1" w:styleId="TABLEFONT">
    <w:name w:val="TABLE FONT"/>
    <w:qFormat/>
    <w:rsid w:val="007321D5"/>
    <w:pPr>
      <w:spacing w:before="40" w:after="80" w:line="190" w:lineRule="exact"/>
    </w:pPr>
    <w:rPr>
      <w:rFonts w:ascii="Arial" w:eastAsia="Times New Roman" w:hAnsi="Arial" w:cs="Times New Roman"/>
      <w:iCs/>
      <w:color w:val="000000" w:themeColor="text1"/>
      <w:sz w:val="16"/>
      <w:szCs w:val="16"/>
      <w:lang w:val="en-GB" w:eastAsia="en-GB"/>
    </w:rPr>
  </w:style>
  <w:style w:type="paragraph" w:styleId="TableofFigures">
    <w:name w:val="table of figures"/>
    <w:basedOn w:val="Normal"/>
    <w:next w:val="Normal"/>
    <w:uiPriority w:val="99"/>
    <w:unhideWhenUsed/>
    <w:rsid w:val="001B7E95"/>
    <w:pPr>
      <w:spacing w:after="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3099151">
      <w:bodyDiv w:val="1"/>
      <w:marLeft w:val="0"/>
      <w:marRight w:val="0"/>
      <w:marTop w:val="0"/>
      <w:marBottom w:val="0"/>
      <w:divBdr>
        <w:top w:val="none" w:sz="0" w:space="0" w:color="auto"/>
        <w:left w:val="none" w:sz="0" w:space="0" w:color="auto"/>
        <w:bottom w:val="none" w:sz="0" w:space="0" w:color="auto"/>
        <w:right w:val="none" w:sz="0" w:space="0" w:color="auto"/>
      </w:divBdr>
    </w:div>
    <w:div w:id="33695165">
      <w:bodyDiv w:val="1"/>
      <w:marLeft w:val="0"/>
      <w:marRight w:val="0"/>
      <w:marTop w:val="0"/>
      <w:marBottom w:val="0"/>
      <w:divBdr>
        <w:top w:val="none" w:sz="0" w:space="0" w:color="auto"/>
        <w:left w:val="none" w:sz="0" w:space="0" w:color="auto"/>
        <w:bottom w:val="none" w:sz="0" w:space="0" w:color="auto"/>
        <w:right w:val="none" w:sz="0" w:space="0" w:color="auto"/>
      </w:divBdr>
    </w:div>
    <w:div w:id="35007200">
      <w:bodyDiv w:val="1"/>
      <w:marLeft w:val="0"/>
      <w:marRight w:val="0"/>
      <w:marTop w:val="0"/>
      <w:marBottom w:val="0"/>
      <w:divBdr>
        <w:top w:val="none" w:sz="0" w:space="0" w:color="auto"/>
        <w:left w:val="none" w:sz="0" w:space="0" w:color="auto"/>
        <w:bottom w:val="none" w:sz="0" w:space="0" w:color="auto"/>
        <w:right w:val="none" w:sz="0" w:space="0" w:color="auto"/>
      </w:divBdr>
    </w:div>
    <w:div w:id="139813547">
      <w:bodyDiv w:val="1"/>
      <w:marLeft w:val="0"/>
      <w:marRight w:val="0"/>
      <w:marTop w:val="0"/>
      <w:marBottom w:val="0"/>
      <w:divBdr>
        <w:top w:val="none" w:sz="0" w:space="0" w:color="auto"/>
        <w:left w:val="none" w:sz="0" w:space="0" w:color="auto"/>
        <w:bottom w:val="none" w:sz="0" w:space="0" w:color="auto"/>
        <w:right w:val="none" w:sz="0" w:space="0" w:color="auto"/>
      </w:divBdr>
    </w:div>
    <w:div w:id="176313302">
      <w:bodyDiv w:val="1"/>
      <w:marLeft w:val="0"/>
      <w:marRight w:val="0"/>
      <w:marTop w:val="0"/>
      <w:marBottom w:val="0"/>
      <w:divBdr>
        <w:top w:val="none" w:sz="0" w:space="0" w:color="auto"/>
        <w:left w:val="none" w:sz="0" w:space="0" w:color="auto"/>
        <w:bottom w:val="none" w:sz="0" w:space="0" w:color="auto"/>
        <w:right w:val="none" w:sz="0" w:space="0" w:color="auto"/>
      </w:divBdr>
    </w:div>
    <w:div w:id="187764882">
      <w:bodyDiv w:val="1"/>
      <w:marLeft w:val="0"/>
      <w:marRight w:val="0"/>
      <w:marTop w:val="0"/>
      <w:marBottom w:val="0"/>
      <w:divBdr>
        <w:top w:val="none" w:sz="0" w:space="0" w:color="auto"/>
        <w:left w:val="none" w:sz="0" w:space="0" w:color="auto"/>
        <w:bottom w:val="none" w:sz="0" w:space="0" w:color="auto"/>
        <w:right w:val="none" w:sz="0" w:space="0" w:color="auto"/>
      </w:divBdr>
    </w:div>
    <w:div w:id="495922156">
      <w:bodyDiv w:val="1"/>
      <w:marLeft w:val="0"/>
      <w:marRight w:val="0"/>
      <w:marTop w:val="0"/>
      <w:marBottom w:val="0"/>
      <w:divBdr>
        <w:top w:val="none" w:sz="0" w:space="0" w:color="auto"/>
        <w:left w:val="none" w:sz="0" w:space="0" w:color="auto"/>
        <w:bottom w:val="none" w:sz="0" w:space="0" w:color="auto"/>
        <w:right w:val="none" w:sz="0" w:space="0" w:color="auto"/>
      </w:divBdr>
    </w:div>
    <w:div w:id="568466714">
      <w:bodyDiv w:val="1"/>
      <w:marLeft w:val="0"/>
      <w:marRight w:val="0"/>
      <w:marTop w:val="0"/>
      <w:marBottom w:val="0"/>
      <w:divBdr>
        <w:top w:val="none" w:sz="0" w:space="0" w:color="auto"/>
        <w:left w:val="none" w:sz="0" w:space="0" w:color="auto"/>
        <w:bottom w:val="none" w:sz="0" w:space="0" w:color="auto"/>
        <w:right w:val="none" w:sz="0" w:space="0" w:color="auto"/>
      </w:divBdr>
    </w:div>
    <w:div w:id="615217757">
      <w:bodyDiv w:val="1"/>
      <w:marLeft w:val="0"/>
      <w:marRight w:val="0"/>
      <w:marTop w:val="0"/>
      <w:marBottom w:val="0"/>
      <w:divBdr>
        <w:top w:val="none" w:sz="0" w:space="0" w:color="auto"/>
        <w:left w:val="none" w:sz="0" w:space="0" w:color="auto"/>
        <w:bottom w:val="none" w:sz="0" w:space="0" w:color="auto"/>
        <w:right w:val="none" w:sz="0" w:space="0" w:color="auto"/>
      </w:divBdr>
    </w:div>
    <w:div w:id="636372058">
      <w:bodyDiv w:val="1"/>
      <w:marLeft w:val="0"/>
      <w:marRight w:val="0"/>
      <w:marTop w:val="0"/>
      <w:marBottom w:val="0"/>
      <w:divBdr>
        <w:top w:val="none" w:sz="0" w:space="0" w:color="auto"/>
        <w:left w:val="none" w:sz="0" w:space="0" w:color="auto"/>
        <w:bottom w:val="none" w:sz="0" w:space="0" w:color="auto"/>
        <w:right w:val="none" w:sz="0" w:space="0" w:color="auto"/>
      </w:divBdr>
    </w:div>
    <w:div w:id="720910121">
      <w:bodyDiv w:val="1"/>
      <w:marLeft w:val="0"/>
      <w:marRight w:val="0"/>
      <w:marTop w:val="0"/>
      <w:marBottom w:val="0"/>
      <w:divBdr>
        <w:top w:val="none" w:sz="0" w:space="0" w:color="auto"/>
        <w:left w:val="none" w:sz="0" w:space="0" w:color="auto"/>
        <w:bottom w:val="none" w:sz="0" w:space="0" w:color="auto"/>
        <w:right w:val="none" w:sz="0" w:space="0" w:color="auto"/>
      </w:divBdr>
    </w:div>
    <w:div w:id="759452028">
      <w:bodyDiv w:val="1"/>
      <w:marLeft w:val="0"/>
      <w:marRight w:val="0"/>
      <w:marTop w:val="0"/>
      <w:marBottom w:val="0"/>
      <w:divBdr>
        <w:top w:val="none" w:sz="0" w:space="0" w:color="auto"/>
        <w:left w:val="none" w:sz="0" w:space="0" w:color="auto"/>
        <w:bottom w:val="none" w:sz="0" w:space="0" w:color="auto"/>
        <w:right w:val="none" w:sz="0" w:space="0" w:color="auto"/>
      </w:divBdr>
    </w:div>
    <w:div w:id="820973088">
      <w:bodyDiv w:val="1"/>
      <w:marLeft w:val="0"/>
      <w:marRight w:val="0"/>
      <w:marTop w:val="0"/>
      <w:marBottom w:val="0"/>
      <w:divBdr>
        <w:top w:val="none" w:sz="0" w:space="0" w:color="auto"/>
        <w:left w:val="none" w:sz="0" w:space="0" w:color="auto"/>
        <w:bottom w:val="none" w:sz="0" w:space="0" w:color="auto"/>
        <w:right w:val="none" w:sz="0" w:space="0" w:color="auto"/>
      </w:divBdr>
    </w:div>
    <w:div w:id="903956674">
      <w:bodyDiv w:val="1"/>
      <w:marLeft w:val="0"/>
      <w:marRight w:val="0"/>
      <w:marTop w:val="0"/>
      <w:marBottom w:val="0"/>
      <w:divBdr>
        <w:top w:val="none" w:sz="0" w:space="0" w:color="auto"/>
        <w:left w:val="none" w:sz="0" w:space="0" w:color="auto"/>
        <w:bottom w:val="none" w:sz="0" w:space="0" w:color="auto"/>
        <w:right w:val="none" w:sz="0" w:space="0" w:color="auto"/>
      </w:divBdr>
      <w:divsChild>
        <w:div w:id="1729452466">
          <w:marLeft w:val="-300"/>
          <w:marRight w:val="-300"/>
          <w:marTop w:val="0"/>
          <w:marBottom w:val="0"/>
          <w:divBdr>
            <w:top w:val="none" w:sz="0" w:space="0" w:color="auto"/>
            <w:left w:val="none" w:sz="0" w:space="0" w:color="auto"/>
            <w:bottom w:val="none" w:sz="0" w:space="0" w:color="auto"/>
            <w:right w:val="none" w:sz="0" w:space="0" w:color="auto"/>
          </w:divBdr>
        </w:div>
      </w:divsChild>
    </w:div>
    <w:div w:id="1090468179">
      <w:bodyDiv w:val="1"/>
      <w:marLeft w:val="0"/>
      <w:marRight w:val="0"/>
      <w:marTop w:val="0"/>
      <w:marBottom w:val="0"/>
      <w:divBdr>
        <w:top w:val="none" w:sz="0" w:space="0" w:color="auto"/>
        <w:left w:val="none" w:sz="0" w:space="0" w:color="auto"/>
        <w:bottom w:val="none" w:sz="0" w:space="0" w:color="auto"/>
        <w:right w:val="none" w:sz="0" w:space="0" w:color="auto"/>
      </w:divBdr>
    </w:div>
    <w:div w:id="1090854883">
      <w:bodyDiv w:val="1"/>
      <w:marLeft w:val="0"/>
      <w:marRight w:val="0"/>
      <w:marTop w:val="0"/>
      <w:marBottom w:val="0"/>
      <w:divBdr>
        <w:top w:val="none" w:sz="0" w:space="0" w:color="auto"/>
        <w:left w:val="none" w:sz="0" w:space="0" w:color="auto"/>
        <w:bottom w:val="none" w:sz="0" w:space="0" w:color="auto"/>
        <w:right w:val="none" w:sz="0" w:space="0" w:color="auto"/>
      </w:divBdr>
    </w:div>
    <w:div w:id="1151751866">
      <w:bodyDiv w:val="1"/>
      <w:marLeft w:val="0"/>
      <w:marRight w:val="0"/>
      <w:marTop w:val="0"/>
      <w:marBottom w:val="0"/>
      <w:divBdr>
        <w:top w:val="none" w:sz="0" w:space="0" w:color="auto"/>
        <w:left w:val="none" w:sz="0" w:space="0" w:color="auto"/>
        <w:bottom w:val="none" w:sz="0" w:space="0" w:color="auto"/>
        <w:right w:val="none" w:sz="0" w:space="0" w:color="auto"/>
      </w:divBdr>
    </w:div>
    <w:div w:id="1181319021">
      <w:bodyDiv w:val="1"/>
      <w:marLeft w:val="0"/>
      <w:marRight w:val="0"/>
      <w:marTop w:val="0"/>
      <w:marBottom w:val="0"/>
      <w:divBdr>
        <w:top w:val="none" w:sz="0" w:space="0" w:color="auto"/>
        <w:left w:val="none" w:sz="0" w:space="0" w:color="auto"/>
        <w:bottom w:val="none" w:sz="0" w:space="0" w:color="auto"/>
        <w:right w:val="none" w:sz="0" w:space="0" w:color="auto"/>
      </w:divBdr>
    </w:div>
    <w:div w:id="1197546839">
      <w:bodyDiv w:val="1"/>
      <w:marLeft w:val="0"/>
      <w:marRight w:val="0"/>
      <w:marTop w:val="0"/>
      <w:marBottom w:val="0"/>
      <w:divBdr>
        <w:top w:val="none" w:sz="0" w:space="0" w:color="auto"/>
        <w:left w:val="none" w:sz="0" w:space="0" w:color="auto"/>
        <w:bottom w:val="none" w:sz="0" w:space="0" w:color="auto"/>
        <w:right w:val="none" w:sz="0" w:space="0" w:color="auto"/>
      </w:divBdr>
      <w:divsChild>
        <w:div w:id="1955477163">
          <w:marLeft w:val="0"/>
          <w:marRight w:val="0"/>
          <w:marTop w:val="0"/>
          <w:marBottom w:val="0"/>
          <w:divBdr>
            <w:top w:val="none" w:sz="0" w:space="0" w:color="auto"/>
            <w:left w:val="none" w:sz="0" w:space="0" w:color="auto"/>
            <w:bottom w:val="none" w:sz="0" w:space="0" w:color="auto"/>
            <w:right w:val="none" w:sz="0" w:space="0" w:color="auto"/>
          </w:divBdr>
        </w:div>
        <w:div w:id="2086293980">
          <w:marLeft w:val="0"/>
          <w:marRight w:val="0"/>
          <w:marTop w:val="0"/>
          <w:marBottom w:val="0"/>
          <w:divBdr>
            <w:top w:val="none" w:sz="0" w:space="0" w:color="auto"/>
            <w:left w:val="none" w:sz="0" w:space="0" w:color="auto"/>
            <w:bottom w:val="none" w:sz="0" w:space="0" w:color="auto"/>
            <w:right w:val="none" w:sz="0" w:space="0" w:color="auto"/>
          </w:divBdr>
        </w:div>
      </w:divsChild>
    </w:div>
    <w:div w:id="1212107322">
      <w:bodyDiv w:val="1"/>
      <w:marLeft w:val="0"/>
      <w:marRight w:val="0"/>
      <w:marTop w:val="0"/>
      <w:marBottom w:val="0"/>
      <w:divBdr>
        <w:top w:val="none" w:sz="0" w:space="0" w:color="auto"/>
        <w:left w:val="none" w:sz="0" w:space="0" w:color="auto"/>
        <w:bottom w:val="none" w:sz="0" w:space="0" w:color="auto"/>
        <w:right w:val="none" w:sz="0" w:space="0" w:color="auto"/>
      </w:divBdr>
    </w:div>
    <w:div w:id="1291353257">
      <w:bodyDiv w:val="1"/>
      <w:marLeft w:val="0"/>
      <w:marRight w:val="0"/>
      <w:marTop w:val="0"/>
      <w:marBottom w:val="0"/>
      <w:divBdr>
        <w:top w:val="none" w:sz="0" w:space="0" w:color="auto"/>
        <w:left w:val="none" w:sz="0" w:space="0" w:color="auto"/>
        <w:bottom w:val="none" w:sz="0" w:space="0" w:color="auto"/>
        <w:right w:val="none" w:sz="0" w:space="0" w:color="auto"/>
      </w:divBdr>
    </w:div>
    <w:div w:id="1452935891">
      <w:bodyDiv w:val="1"/>
      <w:marLeft w:val="0"/>
      <w:marRight w:val="0"/>
      <w:marTop w:val="0"/>
      <w:marBottom w:val="0"/>
      <w:divBdr>
        <w:top w:val="none" w:sz="0" w:space="0" w:color="auto"/>
        <w:left w:val="none" w:sz="0" w:space="0" w:color="auto"/>
        <w:bottom w:val="none" w:sz="0" w:space="0" w:color="auto"/>
        <w:right w:val="none" w:sz="0" w:space="0" w:color="auto"/>
      </w:divBdr>
    </w:div>
    <w:div w:id="1467891312">
      <w:bodyDiv w:val="1"/>
      <w:marLeft w:val="0"/>
      <w:marRight w:val="0"/>
      <w:marTop w:val="0"/>
      <w:marBottom w:val="0"/>
      <w:divBdr>
        <w:top w:val="none" w:sz="0" w:space="0" w:color="auto"/>
        <w:left w:val="none" w:sz="0" w:space="0" w:color="auto"/>
        <w:bottom w:val="none" w:sz="0" w:space="0" w:color="auto"/>
        <w:right w:val="none" w:sz="0" w:space="0" w:color="auto"/>
      </w:divBdr>
    </w:div>
    <w:div w:id="1671786971">
      <w:bodyDiv w:val="1"/>
      <w:marLeft w:val="0"/>
      <w:marRight w:val="0"/>
      <w:marTop w:val="0"/>
      <w:marBottom w:val="0"/>
      <w:divBdr>
        <w:top w:val="none" w:sz="0" w:space="0" w:color="auto"/>
        <w:left w:val="none" w:sz="0" w:space="0" w:color="auto"/>
        <w:bottom w:val="none" w:sz="0" w:space="0" w:color="auto"/>
        <w:right w:val="none" w:sz="0" w:space="0" w:color="auto"/>
      </w:divBdr>
    </w:div>
    <w:div w:id="1790004582">
      <w:bodyDiv w:val="1"/>
      <w:marLeft w:val="0"/>
      <w:marRight w:val="0"/>
      <w:marTop w:val="0"/>
      <w:marBottom w:val="0"/>
      <w:divBdr>
        <w:top w:val="none" w:sz="0" w:space="0" w:color="auto"/>
        <w:left w:val="none" w:sz="0" w:space="0" w:color="auto"/>
        <w:bottom w:val="none" w:sz="0" w:space="0" w:color="auto"/>
        <w:right w:val="none" w:sz="0" w:space="0" w:color="auto"/>
      </w:divBdr>
      <w:divsChild>
        <w:div w:id="570890695">
          <w:marLeft w:val="0"/>
          <w:marRight w:val="0"/>
          <w:marTop w:val="0"/>
          <w:marBottom w:val="0"/>
          <w:divBdr>
            <w:top w:val="none" w:sz="0" w:space="0" w:color="auto"/>
            <w:left w:val="none" w:sz="0" w:space="0" w:color="auto"/>
            <w:bottom w:val="none" w:sz="0" w:space="0" w:color="auto"/>
            <w:right w:val="none" w:sz="0" w:space="0" w:color="auto"/>
          </w:divBdr>
        </w:div>
        <w:div w:id="773521452">
          <w:marLeft w:val="0"/>
          <w:marRight w:val="0"/>
          <w:marTop w:val="0"/>
          <w:marBottom w:val="0"/>
          <w:divBdr>
            <w:top w:val="none" w:sz="0" w:space="0" w:color="auto"/>
            <w:left w:val="none" w:sz="0" w:space="0" w:color="auto"/>
            <w:bottom w:val="none" w:sz="0" w:space="0" w:color="auto"/>
            <w:right w:val="none" w:sz="0" w:space="0" w:color="auto"/>
          </w:divBdr>
        </w:div>
      </w:divsChild>
    </w:div>
    <w:div w:id="1820807866">
      <w:bodyDiv w:val="1"/>
      <w:marLeft w:val="0"/>
      <w:marRight w:val="0"/>
      <w:marTop w:val="0"/>
      <w:marBottom w:val="0"/>
      <w:divBdr>
        <w:top w:val="none" w:sz="0" w:space="0" w:color="auto"/>
        <w:left w:val="none" w:sz="0" w:space="0" w:color="auto"/>
        <w:bottom w:val="none" w:sz="0" w:space="0" w:color="auto"/>
        <w:right w:val="none" w:sz="0" w:space="0" w:color="auto"/>
      </w:divBdr>
    </w:div>
    <w:div w:id="1849904572">
      <w:bodyDiv w:val="1"/>
      <w:marLeft w:val="0"/>
      <w:marRight w:val="0"/>
      <w:marTop w:val="0"/>
      <w:marBottom w:val="0"/>
      <w:divBdr>
        <w:top w:val="none" w:sz="0" w:space="0" w:color="auto"/>
        <w:left w:val="none" w:sz="0" w:space="0" w:color="auto"/>
        <w:bottom w:val="none" w:sz="0" w:space="0" w:color="auto"/>
        <w:right w:val="none" w:sz="0" w:space="0" w:color="auto"/>
      </w:divBdr>
    </w:div>
    <w:div w:id="1850441596">
      <w:bodyDiv w:val="1"/>
      <w:marLeft w:val="0"/>
      <w:marRight w:val="0"/>
      <w:marTop w:val="0"/>
      <w:marBottom w:val="0"/>
      <w:divBdr>
        <w:top w:val="none" w:sz="0" w:space="0" w:color="auto"/>
        <w:left w:val="none" w:sz="0" w:space="0" w:color="auto"/>
        <w:bottom w:val="none" w:sz="0" w:space="0" w:color="auto"/>
        <w:right w:val="none" w:sz="0" w:space="0" w:color="auto"/>
      </w:divBdr>
    </w:div>
    <w:div w:id="1913007368">
      <w:bodyDiv w:val="1"/>
      <w:marLeft w:val="0"/>
      <w:marRight w:val="0"/>
      <w:marTop w:val="0"/>
      <w:marBottom w:val="0"/>
      <w:divBdr>
        <w:top w:val="none" w:sz="0" w:space="0" w:color="auto"/>
        <w:left w:val="none" w:sz="0" w:space="0" w:color="auto"/>
        <w:bottom w:val="none" w:sz="0" w:space="0" w:color="auto"/>
        <w:right w:val="none" w:sz="0" w:space="0" w:color="auto"/>
      </w:divBdr>
    </w:div>
    <w:div w:id="21193696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footer" Target="footer7.xml"/><Relationship Id="rId39" Type="http://schemas.openxmlformats.org/officeDocument/2006/relationships/footer" Target="footer14.xml"/><Relationship Id="rId21" Type="http://schemas.openxmlformats.org/officeDocument/2006/relationships/footer" Target="footer5.xml"/><Relationship Id="rId34" Type="http://schemas.openxmlformats.org/officeDocument/2006/relationships/header" Target="header12.xml"/><Relationship Id="rId42" Type="http://schemas.openxmlformats.org/officeDocument/2006/relationships/chart" Target="charts/chart3.xml"/><Relationship Id="rId47" Type="http://schemas.openxmlformats.org/officeDocument/2006/relationships/chart" Target="charts/chart8.xml"/><Relationship Id="rId50" Type="http://schemas.openxmlformats.org/officeDocument/2006/relationships/chart" Target="charts/chart11.xml"/><Relationship Id="rId55" Type="http://schemas.openxmlformats.org/officeDocument/2006/relationships/chart" Target="charts/chart15.xml"/><Relationship Id="rId63"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4.xml"/><Relationship Id="rId29" Type="http://schemas.openxmlformats.org/officeDocument/2006/relationships/footer" Target="footer9.xml"/><Relationship Id="rId41" Type="http://schemas.openxmlformats.org/officeDocument/2006/relationships/chart" Target="charts/chart2.xml"/><Relationship Id="rId54" Type="http://schemas.openxmlformats.org/officeDocument/2006/relationships/chart" Target="charts/chart14.xml"/><Relationship Id="rId62"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24" Type="http://schemas.openxmlformats.org/officeDocument/2006/relationships/header" Target="header7.xml"/><Relationship Id="rId32" Type="http://schemas.openxmlformats.org/officeDocument/2006/relationships/footer" Target="footer10.xml"/><Relationship Id="rId37" Type="http://schemas.openxmlformats.org/officeDocument/2006/relationships/footer" Target="footer13.xml"/><Relationship Id="rId40" Type="http://schemas.openxmlformats.org/officeDocument/2006/relationships/chart" Target="charts/chart1.xml"/><Relationship Id="rId45" Type="http://schemas.openxmlformats.org/officeDocument/2006/relationships/chart" Target="charts/chart6.xml"/><Relationship Id="rId53" Type="http://schemas.openxmlformats.org/officeDocument/2006/relationships/chart" Target="charts/chart13.xml"/><Relationship Id="rId58" Type="http://schemas.openxmlformats.org/officeDocument/2006/relationships/footer" Target="footer15.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footer" Target="footer6.xml"/><Relationship Id="rId28" Type="http://schemas.openxmlformats.org/officeDocument/2006/relationships/header" Target="header9.xml"/><Relationship Id="rId36" Type="http://schemas.openxmlformats.org/officeDocument/2006/relationships/header" Target="header13.xml"/><Relationship Id="rId49" Type="http://schemas.openxmlformats.org/officeDocument/2006/relationships/chart" Target="charts/chart10.xml"/><Relationship Id="rId57" Type="http://schemas.openxmlformats.org/officeDocument/2006/relationships/header" Target="header16.xml"/><Relationship Id="rId61" Type="http://schemas.openxmlformats.org/officeDocument/2006/relationships/footer" Target="footer17.xml"/><Relationship Id="rId10" Type="http://schemas.openxmlformats.org/officeDocument/2006/relationships/endnotes" Target="endnotes.xml"/><Relationship Id="rId19" Type="http://schemas.openxmlformats.org/officeDocument/2006/relationships/header" Target="header5.xml"/><Relationship Id="rId31" Type="http://schemas.openxmlformats.org/officeDocument/2006/relationships/header" Target="header11.xml"/><Relationship Id="rId44" Type="http://schemas.openxmlformats.org/officeDocument/2006/relationships/chart" Target="charts/chart5.xml"/><Relationship Id="rId52" Type="http://schemas.openxmlformats.org/officeDocument/2006/relationships/image" Target="media/image2.png"/><Relationship Id="rId60" Type="http://schemas.openxmlformats.org/officeDocument/2006/relationships/header" Target="header17.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6.xml"/><Relationship Id="rId27" Type="http://schemas.openxmlformats.org/officeDocument/2006/relationships/footer" Target="footer8.xml"/><Relationship Id="rId30" Type="http://schemas.openxmlformats.org/officeDocument/2006/relationships/header" Target="header10.xml"/><Relationship Id="rId35" Type="http://schemas.openxmlformats.org/officeDocument/2006/relationships/footer" Target="footer12.xml"/><Relationship Id="rId43" Type="http://schemas.openxmlformats.org/officeDocument/2006/relationships/chart" Target="charts/chart4.xml"/><Relationship Id="rId48" Type="http://schemas.openxmlformats.org/officeDocument/2006/relationships/chart" Target="charts/chart9.xml"/><Relationship Id="rId56" Type="http://schemas.openxmlformats.org/officeDocument/2006/relationships/header" Target="header15.xml"/><Relationship Id="rId8" Type="http://schemas.openxmlformats.org/officeDocument/2006/relationships/webSettings" Target="webSettings.xml"/><Relationship Id="rId51" Type="http://schemas.openxmlformats.org/officeDocument/2006/relationships/chart" Target="charts/chart12.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8.xml"/><Relationship Id="rId33" Type="http://schemas.openxmlformats.org/officeDocument/2006/relationships/footer" Target="footer11.xml"/><Relationship Id="rId38" Type="http://schemas.openxmlformats.org/officeDocument/2006/relationships/header" Target="header14.xml"/><Relationship Id="rId46" Type="http://schemas.openxmlformats.org/officeDocument/2006/relationships/chart" Target="charts/chart7.xml"/><Relationship Id="rId59" Type="http://schemas.openxmlformats.org/officeDocument/2006/relationships/footer" Target="footer16.xml"/></Relationships>
</file>

<file path=word/_rels/footnotes.xml.rels><?xml version="1.0" encoding="UTF-8" standalone="yes"?>
<Relationships xmlns="http://schemas.openxmlformats.org/package/2006/relationships"><Relationship Id="rId3" Type="http://schemas.openxmlformats.org/officeDocument/2006/relationships/hyperlink" Target="https://eur-lex.europa.eu/legal-content/EN/TXT/?uri=celex:52017SC0500" TargetMode="External"/><Relationship Id="rId2" Type="http://schemas.openxmlformats.org/officeDocument/2006/relationships/hyperlink" Target="http://data.europa.eu/eli/dir/2022/2555/oj" TargetMode="External"/><Relationship Id="rId1" Type="http://schemas.openxmlformats.org/officeDocument/2006/relationships/hyperlink" Target="http://data.europa.eu/eli/reg/2013/526/oj" TargetMode="External"/><Relationship Id="rId4" Type="http://schemas.openxmlformats.org/officeDocument/2006/relationships/hyperlink" Target="https://nvd.nist.gov/"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https://ppmigroup.sharepoint.com/sites/ENISAevaluation_allpartners/Bendrai%20naudojami%20dokumentai/General/Collected%20data/Survey%20data/ENISA_survey_results.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https://ppmigroup.sharepoint.com/sites/ENISAevaluation_allpartners/Bendrai%20naudojami%20dokumentai/General/Collected%20data/Survey%20data/ENISA_survey_result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5.xml"/><Relationship Id="rId1" Type="http://schemas.microsoft.com/office/2011/relationships/chartStyle" Target="style1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Not at all</c:v>
                </c:pt>
              </c:strCache>
            </c:strRef>
          </c:tx>
          <c:spPr>
            <a:solidFill>
              <a:schemeClr val="accent1"/>
            </a:solidFill>
            <a:ln>
              <a:noFill/>
            </a:ln>
            <a:effectLst/>
          </c:spPr>
          <c:invertIfNegative val="0"/>
          <c:dLbls>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97CB-4297-94F5-0939AFD7457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(N=4)</c:v>
                </c:pt>
                <c:pt idx="2">
                  <c:v>Private body (N=63)</c:v>
                </c:pt>
                <c:pt idx="3">
                  <c:v>National authority (N=86)</c:v>
                </c:pt>
                <c:pt idx="4">
                  <c:v>EU institutions (N=12)</c:v>
                </c:pt>
              </c:strCache>
            </c:strRef>
          </c:cat>
          <c:val>
            <c:numRef>
              <c:f>Sheet1!$B$2:$B$6</c:f>
              <c:numCache>
                <c:formatCode>0%</c:formatCode>
                <c:ptCount val="5"/>
                <c:pt idx="0">
                  <c:v>7.6923076923076927E-2</c:v>
                </c:pt>
                <c:pt idx="1">
                  <c:v>0.25</c:v>
                </c:pt>
                <c:pt idx="2">
                  <c:v>7.9365079365079361E-2</c:v>
                </c:pt>
                <c:pt idx="3">
                  <c:v>5.8139534883720929E-2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97CB-4297-94F5-0939AFD7457C}"/>
            </c:ext>
          </c:extLst>
        </c:ser>
        <c:ser>
          <c:idx val="1"/>
          <c:order val="1"/>
          <c:tx>
            <c:strRef>
              <c:f>Sheet1!$C$1</c:f>
              <c:strCache>
                <c:ptCount val="1"/>
                <c:pt idx="0">
                  <c:v>To a small extent</c:v>
                </c:pt>
              </c:strCache>
            </c:strRef>
          </c:tx>
          <c:spPr>
            <a:solidFill>
              <a:schemeClr val="accent2"/>
            </a:solidFill>
            <a:ln>
              <a:noFill/>
            </a:ln>
            <a:effectLst/>
          </c:spPr>
          <c:invertIfNegative val="0"/>
          <c:dLbls>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97CB-4297-94F5-0939AFD7457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(N=4)</c:v>
                </c:pt>
                <c:pt idx="2">
                  <c:v>Private body (N=63)</c:v>
                </c:pt>
                <c:pt idx="3">
                  <c:v>National authority (N=86)</c:v>
                </c:pt>
                <c:pt idx="4">
                  <c:v>EU institutions (N=12)</c:v>
                </c:pt>
              </c:strCache>
            </c:strRef>
          </c:cat>
          <c:val>
            <c:numRef>
              <c:f>Sheet1!$C$2:$C$6</c:f>
              <c:numCache>
                <c:formatCode>0%</c:formatCode>
                <c:ptCount val="5"/>
                <c:pt idx="0">
                  <c:v>0.15384615384615385</c:v>
                </c:pt>
                <c:pt idx="1">
                  <c:v>0.5</c:v>
                </c:pt>
                <c:pt idx="2">
                  <c:v>0.17460317460317459</c:v>
                </c:pt>
                <c:pt idx="3">
                  <c:v>8.1395348837209308E-2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97CB-4297-94F5-0939AFD7457C}"/>
            </c:ext>
          </c:extLst>
        </c:ser>
        <c:ser>
          <c:idx val="2"/>
          <c:order val="2"/>
          <c:tx>
            <c:strRef>
              <c:f>Sheet1!$D$1</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(N=4)</c:v>
                </c:pt>
                <c:pt idx="2">
                  <c:v>Private body (N=63)</c:v>
                </c:pt>
                <c:pt idx="3">
                  <c:v>National authority (N=86)</c:v>
                </c:pt>
                <c:pt idx="4">
                  <c:v>EU institutions (N=12)</c:v>
                </c:pt>
              </c:strCache>
            </c:strRef>
          </c:cat>
          <c:val>
            <c:numRef>
              <c:f>Sheet1!$D$2:$D$6</c:f>
              <c:numCache>
                <c:formatCode>0%</c:formatCode>
                <c:ptCount val="5"/>
                <c:pt idx="0">
                  <c:v>0.15384615384615385</c:v>
                </c:pt>
                <c:pt idx="1">
                  <c:v>0.25</c:v>
                </c:pt>
                <c:pt idx="2">
                  <c:v>0.26984126984126983</c:v>
                </c:pt>
                <c:pt idx="3">
                  <c:v>0.33720930232558138</c:v>
                </c:pt>
                <c:pt idx="4">
                  <c:v>0.16666666666666666</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97CB-4297-94F5-0939AFD7457C}"/>
            </c:ext>
          </c:extLst>
        </c:ser>
        <c:ser>
          <c:idx val="3"/>
          <c:order val="3"/>
          <c:tx>
            <c:strRef>
              <c:f>Sheet1!$E$1</c:f>
              <c:strCache>
                <c:ptCount val="1"/>
                <c:pt idx="0">
                  <c:v>To a large extent</c:v>
                </c:pt>
              </c:strCache>
            </c:strRef>
          </c:tx>
          <c:spPr>
            <a:solidFill>
              <a:schemeClr val="accent4"/>
            </a:solidFill>
            <a:ln>
              <a:noFill/>
            </a:ln>
            <a:effectLst/>
          </c:spPr>
          <c:invertIfNegative val="0"/>
          <c:dLbls>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5-97CB-4297-94F5-0939AFD7457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(N=4)</c:v>
                </c:pt>
                <c:pt idx="2">
                  <c:v>Private body (N=63)</c:v>
                </c:pt>
                <c:pt idx="3">
                  <c:v>National authority (N=86)</c:v>
                </c:pt>
                <c:pt idx="4">
                  <c:v>EU institutions (N=12)</c:v>
                </c:pt>
              </c:strCache>
            </c:strRef>
          </c:cat>
          <c:val>
            <c:numRef>
              <c:f>Sheet1!$E$2:$E$6</c:f>
              <c:numCache>
                <c:formatCode>0%</c:formatCode>
                <c:ptCount val="5"/>
                <c:pt idx="0">
                  <c:v>0.38461538461538464</c:v>
                </c:pt>
                <c:pt idx="1">
                  <c:v>0</c:v>
                </c:pt>
                <c:pt idx="2">
                  <c:v>0.23809523809523808</c:v>
                </c:pt>
                <c:pt idx="3">
                  <c:v>0.32558139534883723</c:v>
                </c:pt>
                <c:pt idx="4">
                  <c:v>0.58333333333333337</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6-97CB-4297-94F5-0939AFD7457C}"/>
            </c:ext>
          </c:extLst>
        </c:ser>
        <c:ser>
          <c:idx val="4"/>
          <c:order val="4"/>
          <c:tx>
            <c:strRef>
              <c:f>Sheet1!$F$1</c:f>
              <c:strCache>
                <c:ptCount val="1"/>
                <c:pt idx="0">
                  <c:v>Completely</c:v>
                </c:pt>
              </c:strCache>
            </c:strRef>
          </c:tx>
          <c:spPr>
            <a:solidFill>
              <a:schemeClr val="accent5"/>
            </a:solidFill>
            <a:ln>
              <a:noFill/>
            </a:ln>
            <a:effectLst/>
          </c:spPr>
          <c:invertIfNegative val="0"/>
          <c:dLbls>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7-97CB-4297-94F5-0939AFD7457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(N=4)</c:v>
                </c:pt>
                <c:pt idx="2">
                  <c:v>Private body (N=63)</c:v>
                </c:pt>
                <c:pt idx="3">
                  <c:v>National authority (N=86)</c:v>
                </c:pt>
                <c:pt idx="4">
                  <c:v>EU institutions (N=12)</c:v>
                </c:pt>
              </c:strCache>
            </c:strRef>
          </c:cat>
          <c:val>
            <c:numRef>
              <c:f>Sheet1!$F$2:$F$6</c:f>
              <c:numCache>
                <c:formatCode>0%</c:formatCode>
                <c:ptCount val="5"/>
                <c:pt idx="0">
                  <c:v>0.23076923076923078</c:v>
                </c:pt>
                <c:pt idx="1">
                  <c:v>0</c:v>
                </c:pt>
                <c:pt idx="2">
                  <c:v>0.23809523809523808</c:v>
                </c:pt>
                <c:pt idx="3">
                  <c:v>0.19767441860465115</c:v>
                </c:pt>
                <c:pt idx="4">
                  <c:v>0.25</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97CB-4297-94F5-0939AFD7457C}"/>
            </c:ext>
          </c:extLst>
        </c:ser>
        <c:dLbls>
          <c:dLblPos val="ctr"/>
          <c:showLegendKey val="0"/>
          <c:showVal val="1"/>
          <c:showCatName val="0"/>
          <c:showSerName val="0"/>
          <c:showPercent val="0"/>
          <c:showBubbleSize val="0"/>
        </c:dLbls>
        <c:gapWidth val="150"/>
        <c:overlap val="100"/>
        <c:axId val="779881471"/>
        <c:axId val="779886271"/>
      </c:barChart>
      <c:catAx>
        <c:axId val="77988147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9886271"/>
        <c:crosses val="autoZero"/>
        <c:auto val="1"/>
        <c:lblAlgn val="ctr"/>
        <c:lblOffset val="100"/>
        <c:noMultiLvlLbl val="0"/>
      </c:catAx>
      <c:valAx>
        <c:axId val="779886271"/>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98814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Not at all</c:v>
                </c:pt>
              </c:strCache>
            </c:strRef>
          </c:tx>
          <c:spPr>
            <a:solidFill>
              <a:schemeClr val="accent1"/>
            </a:solidFill>
            <a:ln>
              <a:noFill/>
            </a:ln>
            <a:effectLst/>
          </c:spPr>
          <c:invertIfNegative val="0"/>
          <c:dLbls>
            <c:dLbl>
              <c:idx val="0"/>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F130-4F0B-8352-405C8FF63307}"/>
                </c:ext>
              </c:extLst>
            </c:dLbl>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F130-4F0B-8352-405C8FF63307}"/>
                </c:ext>
              </c:extLst>
            </c:dLbl>
            <c:dLbl>
              <c:idx val="2"/>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F130-4F0B-8352-405C8FF63307}"/>
                </c:ext>
              </c:extLst>
            </c:dLbl>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F130-4F0B-8352-405C8FF6330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(N=11)</c:v>
                </c:pt>
                <c:pt idx="1">
                  <c:v>International entitiy (N=4)</c:v>
                </c:pt>
                <c:pt idx="2">
                  <c:v>EU institutions (N=10)</c:v>
                </c:pt>
                <c:pt idx="3">
                  <c:v>National authority or entity (N=53)</c:v>
                </c:pt>
                <c:pt idx="4">
                  <c:v>Private body (N=30)</c:v>
                </c:pt>
              </c:strCache>
            </c:strRef>
          </c:cat>
          <c:val>
            <c:numRef>
              <c:f>Sheet1!$B$2:$B$6</c:f>
              <c:numCache>
                <c:formatCode>0%</c:formatCode>
                <c:ptCount val="5"/>
                <c:pt idx="0">
                  <c:v>0</c:v>
                </c:pt>
                <c:pt idx="1">
                  <c:v>0</c:v>
                </c:pt>
                <c:pt idx="2">
                  <c:v>0</c:v>
                </c:pt>
                <c:pt idx="3">
                  <c:v>7.5471698113207544E-2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F130-4F0B-8352-405C8FF63307}"/>
            </c:ext>
          </c:extLst>
        </c:ser>
        <c:ser>
          <c:idx val="1"/>
          <c:order val="1"/>
          <c:tx>
            <c:strRef>
              <c:f>Sheet1!$C$1</c:f>
              <c:strCache>
                <c:ptCount val="1"/>
                <c:pt idx="0">
                  <c:v>To a small extent</c:v>
                </c:pt>
              </c:strCache>
            </c:strRef>
          </c:tx>
          <c:spPr>
            <a:solidFill>
              <a:schemeClr val="accent2"/>
            </a:solidFill>
            <a:ln>
              <a:noFill/>
            </a:ln>
            <a:effectLst/>
          </c:spPr>
          <c:invertIfNegative val="0"/>
          <c:dLbls>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5-F130-4F0B-8352-405C8FF6330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(N=11)</c:v>
                </c:pt>
                <c:pt idx="1">
                  <c:v>International entitiy (N=4)</c:v>
                </c:pt>
                <c:pt idx="2">
                  <c:v>EU institutions (N=10)</c:v>
                </c:pt>
                <c:pt idx="3">
                  <c:v>National authority or entity (N=53)</c:v>
                </c:pt>
                <c:pt idx="4">
                  <c:v>Private body (N=30)</c:v>
                </c:pt>
              </c:strCache>
            </c:strRef>
          </c:cat>
          <c:val>
            <c:numRef>
              <c:f>Sheet1!$C$2:$C$6</c:f>
              <c:numCache>
                <c:formatCode>0%</c:formatCode>
                <c:ptCount val="5"/>
                <c:pt idx="0">
                  <c:v>9.0909090909090912E-2</c:v>
                </c:pt>
                <c:pt idx="1">
                  <c:v>0</c:v>
                </c:pt>
                <c:pt idx="2">
                  <c:v>0.1</c:v>
                </c:pt>
                <c:pt idx="3">
                  <c:v>1.8867924528301886E-2</c:v>
                </c:pt>
                <c:pt idx="4">
                  <c:v>0.16666666666666666</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6-F130-4F0B-8352-405C8FF63307}"/>
            </c:ext>
          </c:extLst>
        </c:ser>
        <c:ser>
          <c:idx val="2"/>
          <c:order val="2"/>
          <c:tx>
            <c:strRef>
              <c:f>Sheet1!$D$1</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(N=11)</c:v>
                </c:pt>
                <c:pt idx="1">
                  <c:v>International entitiy (N=4)</c:v>
                </c:pt>
                <c:pt idx="2">
                  <c:v>EU institutions (N=10)</c:v>
                </c:pt>
                <c:pt idx="3">
                  <c:v>National authority or entity (N=53)</c:v>
                </c:pt>
                <c:pt idx="4">
                  <c:v>Private body (N=30)</c:v>
                </c:pt>
              </c:strCache>
            </c:strRef>
          </c:cat>
          <c:val>
            <c:numRef>
              <c:f>Sheet1!$D$2:$D$6</c:f>
              <c:numCache>
                <c:formatCode>0%</c:formatCode>
                <c:ptCount val="5"/>
                <c:pt idx="0">
                  <c:v>0.27272727272727271</c:v>
                </c:pt>
                <c:pt idx="1">
                  <c:v>0.75</c:v>
                </c:pt>
                <c:pt idx="2">
                  <c:v>0.4</c:v>
                </c:pt>
                <c:pt idx="3">
                  <c:v>0.32075471698113206</c:v>
                </c:pt>
                <c:pt idx="4">
                  <c:v>0.2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7-F130-4F0B-8352-405C8FF63307}"/>
            </c:ext>
          </c:extLst>
        </c:ser>
        <c:ser>
          <c:idx val="3"/>
          <c:order val="3"/>
          <c:tx>
            <c:strRef>
              <c:f>Sheet1!$E$1</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(N=11)</c:v>
                </c:pt>
                <c:pt idx="1">
                  <c:v>International entitiy (N=4)</c:v>
                </c:pt>
                <c:pt idx="2">
                  <c:v>EU institutions (N=10)</c:v>
                </c:pt>
                <c:pt idx="3">
                  <c:v>National authority or entity (N=53)</c:v>
                </c:pt>
                <c:pt idx="4">
                  <c:v>Private body (N=30)</c:v>
                </c:pt>
              </c:strCache>
            </c:strRef>
          </c:cat>
          <c:val>
            <c:numRef>
              <c:f>Sheet1!$E$2:$E$6</c:f>
              <c:numCache>
                <c:formatCode>0%</c:formatCode>
                <c:ptCount val="5"/>
                <c:pt idx="0">
                  <c:v>0.45454545454545453</c:v>
                </c:pt>
                <c:pt idx="1">
                  <c:v>0.25</c:v>
                </c:pt>
                <c:pt idx="2">
                  <c:v>0.5</c:v>
                </c:pt>
                <c:pt idx="3">
                  <c:v>0.50943396226415094</c:v>
                </c:pt>
                <c:pt idx="4">
                  <c:v>0.56666666666666665</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F130-4F0B-8352-405C8FF63307}"/>
            </c:ext>
          </c:extLst>
        </c:ser>
        <c:ser>
          <c:idx val="4"/>
          <c:order val="4"/>
          <c:tx>
            <c:strRef>
              <c:f>Sheet1!$F$1</c:f>
              <c:strCache>
                <c:ptCount val="1"/>
                <c:pt idx="0">
                  <c:v>Completely</c:v>
                </c:pt>
              </c:strCache>
            </c:strRef>
          </c:tx>
          <c:spPr>
            <a:solidFill>
              <a:schemeClr val="accent5"/>
            </a:solidFill>
            <a:ln>
              <a:noFill/>
            </a:ln>
            <a:effectLst/>
          </c:spPr>
          <c:invertIfNegative val="0"/>
          <c:dLbls>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9-F130-4F0B-8352-405C8FF63307}"/>
                </c:ext>
              </c:extLst>
            </c:dLbl>
            <c:dLbl>
              <c:idx val="2"/>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A-F130-4F0B-8352-405C8FF6330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(N=11)</c:v>
                </c:pt>
                <c:pt idx="1">
                  <c:v>International entitiy (N=4)</c:v>
                </c:pt>
                <c:pt idx="2">
                  <c:v>EU institutions (N=10)</c:v>
                </c:pt>
                <c:pt idx="3">
                  <c:v>National authority or entity (N=53)</c:v>
                </c:pt>
                <c:pt idx="4">
                  <c:v>Private body (N=30)</c:v>
                </c:pt>
              </c:strCache>
            </c:strRef>
          </c:cat>
          <c:val>
            <c:numRef>
              <c:f>Sheet1!$F$2:$F$6</c:f>
              <c:numCache>
                <c:formatCode>0%</c:formatCode>
                <c:ptCount val="5"/>
                <c:pt idx="0">
                  <c:v>0.18181818181818182</c:v>
                </c:pt>
                <c:pt idx="1">
                  <c:v>0</c:v>
                </c:pt>
                <c:pt idx="2">
                  <c:v>0</c:v>
                </c:pt>
                <c:pt idx="3">
                  <c:v>7.5471698113207544E-2</c:v>
                </c:pt>
                <c:pt idx="4">
                  <c:v>6.6666666666666666E-2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B-F130-4F0B-8352-405C8FF63307}"/>
            </c:ext>
          </c:extLst>
        </c:ser>
        <c:dLbls>
          <c:dLblPos val="ctr"/>
          <c:showLegendKey val="0"/>
          <c:showVal val="1"/>
          <c:showCatName val="0"/>
          <c:showSerName val="0"/>
          <c:showPercent val="0"/>
          <c:showBubbleSize val="0"/>
        </c:dLbls>
        <c:gapWidth val="150"/>
        <c:overlap val="100"/>
        <c:axId val="1072541279"/>
        <c:axId val="1072539359"/>
      </c:barChart>
      <c:catAx>
        <c:axId val="107254127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72539359"/>
        <c:crosses val="autoZero"/>
        <c:auto val="1"/>
        <c:lblAlgn val="ctr"/>
        <c:lblOffset val="100"/>
        <c:noMultiLvlLbl val="0"/>
      </c:catAx>
      <c:valAx>
        <c:axId val="1072539359"/>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7254127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4"/>
          <c:order val="0"/>
          <c:tx>
            <c:strRef>
              <c:f>Sheet1!$F$1</c:f>
              <c:strCache>
                <c:ptCount val="1"/>
                <c:pt idx="0">
                  <c:v>Not at all</c:v>
                </c:pt>
              </c:strCache>
            </c:strRef>
          </c:tx>
          <c:spPr>
            <a:solidFill>
              <a:schemeClr val="accent1"/>
            </a:solidFill>
            <a:ln>
              <a:noFill/>
            </a:ln>
            <a:effectLst/>
          </c:spPr>
          <c:invertIfNegative val="0"/>
          <c:dLbls>
            <c:dLbl>
              <c:idx val="0"/>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399E-4927-8516-89F1783CB5C7}"/>
                </c:ext>
              </c:extLst>
            </c:dLbl>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399E-4927-8516-89F1783CB5C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(N=6)</c:v>
                </c:pt>
                <c:pt idx="2">
                  <c:v>Private body (N=63)</c:v>
                </c:pt>
                <c:pt idx="3">
                  <c:v>National authority or entity (N=86)</c:v>
                </c:pt>
                <c:pt idx="4">
                  <c:v>EU institutions (N=11)</c:v>
                </c:pt>
              </c:strCache>
            </c:strRef>
          </c:cat>
          <c:val>
            <c:numRef>
              <c:f>Sheet1!$F$2:$F$6</c:f>
              <c:numCache>
                <c:formatCode>0%</c:formatCode>
                <c:ptCount val="5"/>
                <c:pt idx="0">
                  <c:v>0</c:v>
                </c:pt>
                <c:pt idx="1">
                  <c:v>0.16666666666666666</c:v>
                </c:pt>
                <c:pt idx="2">
                  <c:v>4.7619047619047616E-2</c:v>
                </c:pt>
                <c:pt idx="3">
                  <c:v>4.6511627906976744E-2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2-399E-4927-8516-89F1783CB5C7}"/>
            </c:ext>
          </c:extLst>
        </c:ser>
        <c:ser>
          <c:idx val="3"/>
          <c:order val="1"/>
          <c:tx>
            <c:strRef>
              <c:f>Sheet1!$E$1</c:f>
              <c:strCache>
                <c:ptCount val="1"/>
                <c:pt idx="0">
                  <c:v>To a small extent</c:v>
                </c:pt>
              </c:strCache>
            </c:strRef>
          </c:tx>
          <c:spPr>
            <a:solidFill>
              <a:schemeClr val="accent2"/>
            </a:solidFill>
            <a:ln>
              <a:noFill/>
            </a:ln>
            <a:effectLst/>
          </c:spPr>
          <c:invertIfNegative val="0"/>
          <c:dLbls>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399E-4927-8516-89F1783CB5C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(N=6)</c:v>
                </c:pt>
                <c:pt idx="2">
                  <c:v>Private body (N=63)</c:v>
                </c:pt>
                <c:pt idx="3">
                  <c:v>National authority or entity (N=86)</c:v>
                </c:pt>
                <c:pt idx="4">
                  <c:v>EU institutions (N=11)</c:v>
                </c:pt>
              </c:strCache>
            </c:strRef>
          </c:cat>
          <c:val>
            <c:numRef>
              <c:f>Sheet1!$E$2:$E$6</c:f>
              <c:numCache>
                <c:formatCode>0%</c:formatCode>
                <c:ptCount val="5"/>
                <c:pt idx="0">
                  <c:v>7.6923076923076927E-2</c:v>
                </c:pt>
                <c:pt idx="1">
                  <c:v>0.33333333333333331</c:v>
                </c:pt>
                <c:pt idx="2">
                  <c:v>0.19047619047619047</c:v>
                </c:pt>
                <c:pt idx="3">
                  <c:v>3.4883720930232558E-2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399E-4927-8516-89F1783CB5C7}"/>
            </c:ext>
          </c:extLst>
        </c:ser>
        <c:ser>
          <c:idx val="2"/>
          <c:order val="2"/>
          <c:tx>
            <c:strRef>
              <c:f>Sheet1!$D$1</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(N=6)</c:v>
                </c:pt>
                <c:pt idx="2">
                  <c:v>Private body (N=63)</c:v>
                </c:pt>
                <c:pt idx="3">
                  <c:v>National authority or entity (N=86)</c:v>
                </c:pt>
                <c:pt idx="4">
                  <c:v>EU institutions (N=11)</c:v>
                </c:pt>
              </c:strCache>
            </c:strRef>
          </c:cat>
          <c:val>
            <c:numRef>
              <c:f>Sheet1!$D$2:$D$6</c:f>
              <c:numCache>
                <c:formatCode>0%</c:formatCode>
                <c:ptCount val="5"/>
                <c:pt idx="0">
                  <c:v>0.38461538461538464</c:v>
                </c:pt>
                <c:pt idx="1">
                  <c:v>0.33333333333333331</c:v>
                </c:pt>
                <c:pt idx="2">
                  <c:v>0.26984126984126983</c:v>
                </c:pt>
                <c:pt idx="3">
                  <c:v>0.31395348837209303</c:v>
                </c:pt>
                <c:pt idx="4">
                  <c:v>0.18181818181818182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5-399E-4927-8516-89F1783CB5C7}"/>
            </c:ext>
          </c:extLst>
        </c:ser>
        <c:ser>
          <c:idx val="1"/>
          <c:order val="3"/>
          <c:tx>
            <c:strRef>
              <c:f>Sheet1!$C$1</c:f>
              <c:strCache>
                <c:ptCount val="1"/>
                <c:pt idx="0">
                  <c:v>To a large extent</c:v>
                </c:pt>
              </c:strCache>
            </c:strRef>
          </c:tx>
          <c:spPr>
            <a:solidFill>
              <a:schemeClr val="accent4"/>
            </a:solidFill>
            <a:ln>
              <a:noFill/>
            </a:ln>
            <a:effectLst/>
          </c:spPr>
          <c:invertIfNegative val="0"/>
          <c:dLbls>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6-399E-4927-8516-89F1783CB5C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(N=6)</c:v>
                </c:pt>
                <c:pt idx="2">
                  <c:v>Private body (N=63)</c:v>
                </c:pt>
                <c:pt idx="3">
                  <c:v>National authority or entity (N=86)</c:v>
                </c:pt>
                <c:pt idx="4">
                  <c:v>EU institutions (N=11)</c:v>
                </c:pt>
              </c:strCache>
            </c:strRef>
          </c:cat>
          <c:val>
            <c:numRef>
              <c:f>Sheet1!$C$2:$C$6</c:f>
              <c:numCache>
                <c:formatCode>0%</c:formatCode>
                <c:ptCount val="5"/>
                <c:pt idx="0">
                  <c:v>0.30769230769230771</c:v>
                </c:pt>
                <c:pt idx="1">
                  <c:v>0</c:v>
                </c:pt>
                <c:pt idx="2">
                  <c:v>0.33333333333333331</c:v>
                </c:pt>
                <c:pt idx="3">
                  <c:v>0.43023255813953487</c:v>
                </c:pt>
                <c:pt idx="4">
                  <c:v>0.72727272727272729</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7-399E-4927-8516-89F1783CB5C7}"/>
            </c:ext>
          </c:extLst>
        </c:ser>
        <c:ser>
          <c:idx val="0"/>
          <c:order val="4"/>
          <c:tx>
            <c:strRef>
              <c:f>Sheet1!$B$1</c:f>
              <c:strCache>
                <c:ptCount val="1"/>
                <c:pt idx="0">
                  <c:v>Completely</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entity (N=6)</c:v>
                </c:pt>
                <c:pt idx="2">
                  <c:v>Private body (N=63)</c:v>
                </c:pt>
                <c:pt idx="3">
                  <c:v>National authority or entity (N=86)</c:v>
                </c:pt>
                <c:pt idx="4">
                  <c:v>EU institutions (N=11)</c:v>
                </c:pt>
              </c:strCache>
            </c:strRef>
          </c:cat>
          <c:val>
            <c:numRef>
              <c:f>Sheet1!$B$2:$B$6</c:f>
              <c:numCache>
                <c:formatCode>0%</c:formatCode>
                <c:ptCount val="5"/>
                <c:pt idx="0">
                  <c:v>0.23076923076923078</c:v>
                </c:pt>
                <c:pt idx="1">
                  <c:v>0.16666666666666666</c:v>
                </c:pt>
                <c:pt idx="2">
                  <c:v>0.15873015873015872</c:v>
                </c:pt>
                <c:pt idx="3">
                  <c:v>0.1744186046511628</c:v>
                </c:pt>
                <c:pt idx="4">
                  <c:v>9.0909090909090912E-2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399E-4927-8516-89F1783CB5C7}"/>
            </c:ext>
          </c:extLst>
        </c:ser>
        <c:dLbls>
          <c:dLblPos val="ctr"/>
          <c:showLegendKey val="0"/>
          <c:showVal val="1"/>
          <c:showCatName val="0"/>
          <c:showSerName val="0"/>
          <c:showPercent val="0"/>
          <c:showBubbleSize val="0"/>
        </c:dLbls>
        <c:gapWidth val="150"/>
        <c:overlap val="100"/>
        <c:axId val="1436079824"/>
        <c:axId val="1441148368"/>
      </c:barChart>
      <c:catAx>
        <c:axId val="1436079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41148368"/>
        <c:crosses val="autoZero"/>
        <c:auto val="1"/>
        <c:lblAlgn val="ctr"/>
        <c:lblOffset val="100"/>
        <c:noMultiLvlLbl val="0"/>
      </c:catAx>
      <c:valAx>
        <c:axId val="144114836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360798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Strongly disagree</c:v>
                </c:pt>
              </c:strCache>
            </c:strRef>
          </c:tx>
          <c:spPr>
            <a:solidFill>
              <a:schemeClr val="accent1"/>
            </a:solidFill>
            <a:ln>
              <a:noFill/>
            </a:ln>
            <a:effectLst/>
          </c:spPr>
          <c:invertIfNegative val="0"/>
          <c:dLbls>
            <c:dLbl>
              <c:idx val="0"/>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46EF-4798-902E-3E0ED39668E2}"/>
                </c:ext>
              </c:extLst>
            </c:dLbl>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46EF-4798-902E-3E0ED39668E2}"/>
                </c:ext>
              </c:extLst>
            </c:dLbl>
            <c:dLbl>
              <c:idx val="3"/>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46EF-4798-902E-3E0ED39668E2}"/>
                </c:ext>
              </c:extLst>
            </c:dLbl>
            <c:dLbl>
              <c:idx val="5"/>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46EF-4798-902E-3E0ED39668E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(N=12)</c:v>
                </c:pt>
                <c:pt idx="1">
                  <c:v>International entitiy (N=4)</c:v>
                </c:pt>
                <c:pt idx="2">
                  <c:v>Private body (N=62)</c:v>
                </c:pt>
                <c:pt idx="3">
                  <c:v>National authority or entity (N=72)</c:v>
                </c:pt>
                <c:pt idx="4">
                  <c:v>ENISA staff (N=13)</c:v>
                </c:pt>
                <c:pt idx="5">
                  <c:v>EU institutions (N=11)</c:v>
                </c:pt>
              </c:strCache>
            </c:strRef>
          </c:cat>
          <c:val>
            <c:numRef>
              <c:f>Sheet1!$B$2:$B$7</c:f>
              <c:numCache>
                <c:formatCode>0%</c:formatCode>
                <c:ptCount val="6"/>
                <c:pt idx="0">
                  <c:v>0</c:v>
                </c:pt>
                <c:pt idx="1">
                  <c:v>0</c:v>
                </c:pt>
                <c:pt idx="2">
                  <c:v>6.4516129032258063E-2</c:v>
                </c:pt>
                <c:pt idx="3">
                  <c:v>0</c:v>
                </c:pt>
                <c:pt idx="4">
                  <c:v>7.6923076923076927E-2</c:v>
                </c:pt>
                <c:pt idx="5">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46EF-4798-902E-3E0ED39668E2}"/>
            </c:ext>
          </c:extLst>
        </c:ser>
        <c:ser>
          <c:idx val="1"/>
          <c:order val="1"/>
          <c:tx>
            <c:strRef>
              <c:f>Sheet1!$C$1</c:f>
              <c:strCache>
                <c:ptCount val="1"/>
                <c:pt idx="0">
                  <c:v>Mostly disagree</c:v>
                </c:pt>
              </c:strCache>
            </c:strRef>
          </c:tx>
          <c:spPr>
            <a:solidFill>
              <a:schemeClr val="accent2"/>
            </a:solidFill>
            <a:ln>
              <a:noFill/>
            </a:ln>
            <a:effectLst/>
          </c:spPr>
          <c:invertIfNegative val="0"/>
          <c:dLbls>
            <c:dLbl>
              <c:idx val="0"/>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5-46EF-4798-902E-3E0ED39668E2}"/>
                </c:ext>
              </c:extLst>
            </c:dLbl>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6-46EF-4798-902E-3E0ED39668E2}"/>
                </c:ext>
              </c:extLst>
            </c:dLbl>
            <c:dLbl>
              <c:idx val="5"/>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7-46EF-4798-902E-3E0ED39668E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(N=12)</c:v>
                </c:pt>
                <c:pt idx="1">
                  <c:v>International entitiy (N=4)</c:v>
                </c:pt>
                <c:pt idx="2">
                  <c:v>Private body (N=62)</c:v>
                </c:pt>
                <c:pt idx="3">
                  <c:v>National authority or entity (N=72)</c:v>
                </c:pt>
                <c:pt idx="4">
                  <c:v>ENISA staff (N=13)</c:v>
                </c:pt>
                <c:pt idx="5">
                  <c:v>EU institutions (N=11)</c:v>
                </c:pt>
              </c:strCache>
            </c:strRef>
          </c:cat>
          <c:val>
            <c:numRef>
              <c:f>Sheet1!$C$2:$C$7</c:f>
              <c:numCache>
                <c:formatCode>0%</c:formatCode>
                <c:ptCount val="6"/>
                <c:pt idx="0">
                  <c:v>0</c:v>
                </c:pt>
                <c:pt idx="1">
                  <c:v>0.5</c:v>
                </c:pt>
                <c:pt idx="2">
                  <c:v>6.4516129032258063E-2</c:v>
                </c:pt>
                <c:pt idx="3">
                  <c:v>8.3333333333333329E-2</c:v>
                </c:pt>
                <c:pt idx="4">
                  <c:v>0</c:v>
                </c:pt>
                <c:pt idx="5">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46EF-4798-902E-3E0ED39668E2}"/>
            </c:ext>
          </c:extLst>
        </c:ser>
        <c:ser>
          <c:idx val="2"/>
          <c:order val="2"/>
          <c:tx>
            <c:strRef>
              <c:f>Sheet1!$D$1</c:f>
              <c:strCache>
                <c:ptCount val="1"/>
                <c:pt idx="0">
                  <c:v>Partly agree, partly disagree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(N=12)</c:v>
                </c:pt>
                <c:pt idx="1">
                  <c:v>International entitiy (N=4)</c:v>
                </c:pt>
                <c:pt idx="2">
                  <c:v>Private body (N=62)</c:v>
                </c:pt>
                <c:pt idx="3">
                  <c:v>National authority or entity (N=72)</c:v>
                </c:pt>
                <c:pt idx="4">
                  <c:v>ENISA staff (N=13)</c:v>
                </c:pt>
                <c:pt idx="5">
                  <c:v>EU institutions (N=11)</c:v>
                </c:pt>
              </c:strCache>
            </c:strRef>
          </c:cat>
          <c:val>
            <c:numRef>
              <c:f>Sheet1!$D$2:$D$7</c:f>
              <c:numCache>
                <c:formatCode>0%</c:formatCode>
                <c:ptCount val="6"/>
                <c:pt idx="0">
                  <c:v>8.3333333333333329E-2</c:v>
                </c:pt>
                <c:pt idx="1">
                  <c:v>0.25</c:v>
                </c:pt>
                <c:pt idx="2">
                  <c:v>0.22580645161290322</c:v>
                </c:pt>
                <c:pt idx="3">
                  <c:v>0.15277777777777779</c:v>
                </c:pt>
                <c:pt idx="4">
                  <c:v>7.6923076923076927E-2</c:v>
                </c:pt>
                <c:pt idx="5">
                  <c:v>9.0909090909090912E-2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9-46EF-4798-902E-3E0ED39668E2}"/>
            </c:ext>
          </c:extLst>
        </c:ser>
        <c:ser>
          <c:idx val="3"/>
          <c:order val="3"/>
          <c:tx>
            <c:strRef>
              <c:f>Sheet1!$E$1</c:f>
              <c:strCache>
                <c:ptCount val="1"/>
                <c:pt idx="0">
                  <c:v>Mostly agree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(N=12)</c:v>
                </c:pt>
                <c:pt idx="1">
                  <c:v>International entitiy (N=4)</c:v>
                </c:pt>
                <c:pt idx="2">
                  <c:v>Private body (N=62)</c:v>
                </c:pt>
                <c:pt idx="3">
                  <c:v>National authority or entity (N=72)</c:v>
                </c:pt>
                <c:pt idx="4">
                  <c:v>ENISA staff (N=13)</c:v>
                </c:pt>
                <c:pt idx="5">
                  <c:v>EU institutions (N=11)</c:v>
                </c:pt>
              </c:strCache>
            </c:strRef>
          </c:cat>
          <c:val>
            <c:numRef>
              <c:f>Sheet1!$E$2:$E$7</c:f>
              <c:numCache>
                <c:formatCode>0%</c:formatCode>
                <c:ptCount val="6"/>
                <c:pt idx="0">
                  <c:v>0.66666666666666663</c:v>
                </c:pt>
                <c:pt idx="1">
                  <c:v>0</c:v>
                </c:pt>
                <c:pt idx="2">
                  <c:v>0.45161290322580644</c:v>
                </c:pt>
                <c:pt idx="3">
                  <c:v>0.47222222222222221</c:v>
                </c:pt>
                <c:pt idx="4">
                  <c:v>0.46153846153846156</c:v>
                </c:pt>
                <c:pt idx="5">
                  <c:v>0.63636363636363635</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A-46EF-4798-902E-3E0ED39668E2}"/>
            </c:ext>
          </c:extLst>
        </c:ser>
        <c:ser>
          <c:idx val="4"/>
          <c:order val="4"/>
          <c:tx>
            <c:strRef>
              <c:f>Sheet1!$F$1</c:f>
              <c:strCache>
                <c:ptCount val="1"/>
                <c:pt idx="0">
                  <c:v>Strongly agree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(N=12)</c:v>
                </c:pt>
                <c:pt idx="1">
                  <c:v>International entitiy (N=4)</c:v>
                </c:pt>
                <c:pt idx="2">
                  <c:v>Private body (N=62)</c:v>
                </c:pt>
                <c:pt idx="3">
                  <c:v>National authority or entity (N=72)</c:v>
                </c:pt>
                <c:pt idx="4">
                  <c:v>ENISA staff (N=13)</c:v>
                </c:pt>
                <c:pt idx="5">
                  <c:v>EU institutions (N=11)</c:v>
                </c:pt>
              </c:strCache>
            </c:strRef>
          </c:cat>
          <c:val>
            <c:numRef>
              <c:f>Sheet1!$F$2:$F$7</c:f>
              <c:numCache>
                <c:formatCode>0%</c:formatCode>
                <c:ptCount val="6"/>
                <c:pt idx="0">
                  <c:v>0.25</c:v>
                </c:pt>
                <c:pt idx="1">
                  <c:v>0.25</c:v>
                </c:pt>
                <c:pt idx="2">
                  <c:v>0.19354838709677419</c:v>
                </c:pt>
                <c:pt idx="3">
                  <c:v>0.29166666666666669</c:v>
                </c:pt>
                <c:pt idx="4">
                  <c:v>0.38461538461538464</c:v>
                </c:pt>
                <c:pt idx="5">
                  <c:v>0.27272727272727271</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B-46EF-4798-902E-3E0ED39668E2}"/>
            </c:ext>
          </c:extLst>
        </c:ser>
        <c:dLbls>
          <c:dLblPos val="ctr"/>
          <c:showLegendKey val="0"/>
          <c:showVal val="1"/>
          <c:showCatName val="0"/>
          <c:showSerName val="0"/>
          <c:showPercent val="0"/>
          <c:showBubbleSize val="0"/>
        </c:dLbls>
        <c:gapWidth val="150"/>
        <c:overlap val="100"/>
        <c:axId val="1243591695"/>
        <c:axId val="1243589775"/>
      </c:barChart>
      <c:catAx>
        <c:axId val="124359169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3589775"/>
        <c:crosses val="autoZero"/>
        <c:auto val="1"/>
        <c:lblAlgn val="ctr"/>
        <c:lblOffset val="100"/>
        <c:noMultiLvlLbl val="0"/>
      </c:catAx>
      <c:valAx>
        <c:axId val="124358977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35916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9533553057776175"/>
          <c:y val="3.4289276807980051E-2"/>
          <c:w val="0.47061552897490866"/>
          <c:h val="0.82209044318338009"/>
        </c:manualLayout>
      </c:layout>
      <c:barChart>
        <c:barDir val="bar"/>
        <c:grouping val="percentStacked"/>
        <c:varyColors val="0"/>
        <c:ser>
          <c:idx val="4"/>
          <c:order val="0"/>
          <c:tx>
            <c:strRef>
              <c:f>Sheet1!$B$1</c:f>
              <c:strCache>
                <c:ptCount val="1"/>
                <c:pt idx="0">
                  <c:v>Not at all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National cybersecurity authorities or regulators (N=175)</c:v>
                </c:pt>
                <c:pt idx="1">
                  <c:v>The European Cybersecurity Competence Centre (ECCC) and its Network of National Coordination Centres (NCCs) (N=118)</c:v>
                </c:pt>
                <c:pt idx="2">
                  <c:v>Computer Emergency Response Team for the EU Institutions, Agencies, and Bodies (CERT-EU) (N=116)</c:v>
                </c:pt>
                <c:pt idx="3">
                  <c:v>European Commission Services (N=103)</c:v>
                </c:pt>
                <c:pt idx="4">
                  <c:v>National Computer Security Emergency Response Teams (CSIRTs) or Computer Emergency Response Teams (CERTs) (N=147)</c:v>
                </c:pt>
                <c:pt idx="5">
                  <c:v>The Body of European Regulators for Electronic Communications (BEREC) (N=74)</c:v>
                </c:pt>
                <c:pt idx="6">
                  <c:v>The European External Action Service (N=72)</c:v>
                </c:pt>
                <c:pt idx="7">
                  <c:v>EUROPOL (European Union Agency for Law Enforcement Cooperation) and its European Cybercrime Centre (N=91)</c:v>
                </c:pt>
              </c:strCache>
            </c:strRef>
          </c:cat>
          <c:val>
            <c:numRef>
              <c:f>Sheet1!$B$2:$B$9</c:f>
              <c:numCache>
                <c:formatCode>0%</c:formatCode>
                <c:ptCount val="8"/>
                <c:pt idx="0">
                  <c:v>0.2</c:v>
                </c:pt>
                <c:pt idx="1">
                  <c:v>0.19489999999999999</c:v>
                </c:pt>
                <c:pt idx="2">
                  <c:v>0.2414</c:v>
                </c:pt>
                <c:pt idx="3">
                  <c:v>0.2913</c:v>
                </c:pt>
                <c:pt idx="4">
                  <c:v>0.31969999999999998</c:v>
                </c:pt>
                <c:pt idx="5">
                  <c:v>0.31080000000000002</c:v>
                </c:pt>
                <c:pt idx="6">
                  <c:v>0.43059999999999998</c:v>
                </c:pt>
                <c:pt idx="7">
                  <c:v>0.45050000000000001</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0-8748-4D34-92B1-8F8E10B1A2B1}"/>
            </c:ext>
          </c:extLst>
        </c:ser>
        <c:ser>
          <c:idx val="3"/>
          <c:order val="1"/>
          <c:tx>
            <c:strRef>
              <c:f>Sheet1!$C$1</c:f>
              <c:strCache>
                <c:ptCount val="1"/>
                <c:pt idx="0">
                  <c:v>To a small extent</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National cybersecurity authorities or regulators (N=175)</c:v>
                </c:pt>
                <c:pt idx="1">
                  <c:v>The European Cybersecurity Competence Centre (ECCC) and its Network of National Coordination Centres (NCCs) (N=118)</c:v>
                </c:pt>
                <c:pt idx="2">
                  <c:v>Computer Emergency Response Team for the EU Institutions, Agencies, and Bodies (CERT-EU) (N=116)</c:v>
                </c:pt>
                <c:pt idx="3">
                  <c:v>European Commission Services (N=103)</c:v>
                </c:pt>
                <c:pt idx="4">
                  <c:v>National Computer Security Emergency Response Teams (CSIRTs) or Computer Emergency Response Teams (CERTs) (N=147)</c:v>
                </c:pt>
                <c:pt idx="5">
                  <c:v>The Body of European Regulators for Electronic Communications (BEREC) (N=74)</c:v>
                </c:pt>
                <c:pt idx="6">
                  <c:v>The European External Action Service (N=72)</c:v>
                </c:pt>
                <c:pt idx="7">
                  <c:v>EUROPOL (European Union Agency for Law Enforcement Cooperation) and its European Cybercrime Centre (N=91)</c:v>
                </c:pt>
              </c:strCache>
            </c:strRef>
          </c:cat>
          <c:val>
            <c:numRef>
              <c:f>Sheet1!$C$2:$C$9</c:f>
              <c:numCache>
                <c:formatCode>0%</c:formatCode>
                <c:ptCount val="8"/>
                <c:pt idx="0">
                  <c:v>0.27429999999999999</c:v>
                </c:pt>
                <c:pt idx="1">
                  <c:v>0.33050000000000002</c:v>
                </c:pt>
                <c:pt idx="2">
                  <c:v>0.28449999999999998</c:v>
                </c:pt>
                <c:pt idx="3">
                  <c:v>0.25240000000000001</c:v>
                </c:pt>
                <c:pt idx="4">
                  <c:v>0.30609999999999998</c:v>
                </c:pt>
                <c:pt idx="5">
                  <c:v>0.39190000000000003</c:v>
                </c:pt>
                <c:pt idx="6">
                  <c:v>0.30559999999999998</c:v>
                </c:pt>
                <c:pt idx="7">
                  <c:v>0.37359999999999999</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8748-4D34-92B1-8F8E10B1A2B1}"/>
            </c:ext>
          </c:extLst>
        </c:ser>
        <c:ser>
          <c:idx val="2"/>
          <c:order val="2"/>
          <c:tx>
            <c:strRef>
              <c:f>Sheet1!$L$1</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National cybersecurity authorities or regulators (N=175)</c:v>
                </c:pt>
                <c:pt idx="1">
                  <c:v>The European Cybersecurity Competence Centre (ECCC) and its Network of National Coordination Centres (NCCs) (N=118)</c:v>
                </c:pt>
                <c:pt idx="2">
                  <c:v>Computer Emergency Response Team for the EU Institutions, Agencies, and Bodies (CERT-EU) (N=116)</c:v>
                </c:pt>
                <c:pt idx="3">
                  <c:v>European Commission Services (N=103)</c:v>
                </c:pt>
                <c:pt idx="4">
                  <c:v>National Computer Security Emergency Response Teams (CSIRTs) or Computer Emergency Response Teams (CERTs) (N=147)</c:v>
                </c:pt>
                <c:pt idx="5">
                  <c:v>The Body of European Regulators for Electronic Communications (BEREC) (N=74)</c:v>
                </c:pt>
                <c:pt idx="6">
                  <c:v>The European External Action Service (N=72)</c:v>
                </c:pt>
                <c:pt idx="7">
                  <c:v>EUROPOL (European Union Agency for Law Enforcement Cooperation) and its European Cybercrime Centre (N=91)</c:v>
                </c:pt>
              </c:strCache>
            </c:strRef>
          </c:cat>
          <c:val>
            <c:numRef>
              <c:f>Sheet1!$L$2:$L$9</c:f>
              <c:numCache>
                <c:formatCode>0%</c:formatCode>
                <c:ptCount val="8"/>
                <c:pt idx="0">
                  <c:v>0.32</c:v>
                </c:pt>
                <c:pt idx="1">
                  <c:v>0.31359999999999999</c:v>
                </c:pt>
                <c:pt idx="2">
                  <c:v>0.3448</c:v>
                </c:pt>
                <c:pt idx="3">
                  <c:v>0.33979999999999999</c:v>
                </c:pt>
                <c:pt idx="4">
                  <c:v>0.25169999999999998</c:v>
                </c:pt>
                <c:pt idx="5">
                  <c:v>0.18920000000000001</c:v>
                </c:pt>
                <c:pt idx="6">
                  <c:v>0.18060000000000001</c:v>
                </c:pt>
                <c:pt idx="7">
                  <c:v>0.12089999999999999</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2-8748-4D34-92B1-8F8E10B1A2B1}"/>
            </c:ext>
          </c:extLst>
        </c:ser>
        <c:ser>
          <c:idx val="1"/>
          <c:order val="3"/>
          <c:tx>
            <c:strRef>
              <c:f>Sheet1!$E$1</c:f>
              <c:strCache>
                <c:ptCount val="1"/>
                <c:pt idx="0">
                  <c:v>To a large extent</c:v>
                </c:pt>
              </c:strCache>
            </c:strRef>
          </c:tx>
          <c:spPr>
            <a:solidFill>
              <a:schemeClr val="accent4"/>
            </a:solidFill>
            <a:ln>
              <a:noFill/>
            </a:ln>
            <a:effectLst/>
          </c:spPr>
          <c:invertIfNegative val="0"/>
          <c:dLbls>
            <c:dLbl>
              <c:idx val="7"/>
              <c:layout>
                <c:manualLayout>
                  <c:x val="6.3613231552162846E-3"/>
                  <c:y val="0"/>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8748-4D34-92B1-8F8E10B1A2B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National cybersecurity authorities or regulators (N=175)</c:v>
                </c:pt>
                <c:pt idx="1">
                  <c:v>The European Cybersecurity Competence Centre (ECCC) and its Network of National Coordination Centres (NCCs) (N=118)</c:v>
                </c:pt>
                <c:pt idx="2">
                  <c:v>Computer Emergency Response Team for the EU Institutions, Agencies, and Bodies (CERT-EU) (N=116)</c:v>
                </c:pt>
                <c:pt idx="3">
                  <c:v>European Commission Services (N=103)</c:v>
                </c:pt>
                <c:pt idx="4">
                  <c:v>National Computer Security Emergency Response Teams (CSIRTs) or Computer Emergency Response Teams (CERTs) (N=147)</c:v>
                </c:pt>
                <c:pt idx="5">
                  <c:v>The Body of European Regulators for Electronic Communications (BEREC) (N=74)</c:v>
                </c:pt>
                <c:pt idx="6">
                  <c:v>The European External Action Service (N=72)</c:v>
                </c:pt>
                <c:pt idx="7">
                  <c:v>EUROPOL (European Union Agency for Law Enforcement Cooperation) and its European Cybercrime Centre (N=91)</c:v>
                </c:pt>
              </c:strCache>
            </c:strRef>
          </c:cat>
          <c:val>
            <c:numRef>
              <c:f>Sheet1!$E$2:$E$9</c:f>
              <c:numCache>
                <c:formatCode>0%</c:formatCode>
                <c:ptCount val="8"/>
                <c:pt idx="0">
                  <c:v>0.16569999999999999</c:v>
                </c:pt>
                <c:pt idx="1">
                  <c:v>0.12709999999999999</c:v>
                </c:pt>
                <c:pt idx="2">
                  <c:v>9.4799999999999995E-2</c:v>
                </c:pt>
                <c:pt idx="3">
                  <c:v>7.7700000000000005E-2</c:v>
                </c:pt>
                <c:pt idx="4">
                  <c:v>8.8400000000000006E-2</c:v>
                </c:pt>
                <c:pt idx="5">
                  <c:v>9.4600000000000004E-2</c:v>
                </c:pt>
                <c:pt idx="6">
                  <c:v>6.9400000000000003E-2</c:v>
                </c:pt>
                <c:pt idx="7">
                  <c:v>3.3000000000000002E-2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8748-4D34-92B1-8F8E10B1A2B1}"/>
            </c:ext>
          </c:extLst>
        </c:ser>
        <c:ser>
          <c:idx val="0"/>
          <c:order val="4"/>
          <c:tx>
            <c:strRef>
              <c:f>Sheet1!$F$1</c:f>
              <c:strCache>
                <c:ptCount val="1"/>
                <c:pt idx="0">
                  <c:v>Completely</c:v>
                </c:pt>
              </c:strCache>
            </c:strRef>
          </c:tx>
          <c:spPr>
            <a:solidFill>
              <a:schemeClr val="accent5"/>
            </a:solidFill>
            <a:ln>
              <a:noFill/>
            </a:ln>
            <a:effectLst/>
          </c:spPr>
          <c:invertIfNegative val="0"/>
          <c:dLbls>
            <c:dLbl>
              <c:idx val="5"/>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5-8748-4D34-92B1-8F8E10B1A2B1}"/>
                </c:ext>
              </c:extLst>
            </c:dLbl>
            <c:dLbl>
              <c:idx val="6"/>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6-8748-4D34-92B1-8F8E10B1A2B1}"/>
                </c:ext>
              </c:extLst>
            </c:dLbl>
            <c:dLbl>
              <c:idx val="7"/>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7-8748-4D34-92B1-8F8E10B1A2B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National cybersecurity authorities or regulators (N=175)</c:v>
                </c:pt>
                <c:pt idx="1">
                  <c:v>The European Cybersecurity Competence Centre (ECCC) and its Network of National Coordination Centres (NCCs) (N=118)</c:v>
                </c:pt>
                <c:pt idx="2">
                  <c:v>Computer Emergency Response Team for the EU Institutions, Agencies, and Bodies (CERT-EU) (N=116)</c:v>
                </c:pt>
                <c:pt idx="3">
                  <c:v>European Commission Services (N=103)</c:v>
                </c:pt>
                <c:pt idx="4">
                  <c:v>National Computer Security Emergency Response Teams (CSIRTs) or Computer Emergency Response Teams (CERTs) (N=147)</c:v>
                </c:pt>
                <c:pt idx="5">
                  <c:v>The Body of European Regulators for Electronic Communications (BEREC) (N=74)</c:v>
                </c:pt>
                <c:pt idx="6">
                  <c:v>The European External Action Service (N=72)</c:v>
                </c:pt>
                <c:pt idx="7">
                  <c:v>EUROPOL (European Union Agency for Law Enforcement Cooperation) and its European Cybercrime Centre (N=91)</c:v>
                </c:pt>
              </c:strCache>
            </c:strRef>
          </c:cat>
          <c:val>
            <c:numRef>
              <c:f>Sheet1!$F$2:$F$9</c:f>
              <c:numCache>
                <c:formatCode>0%</c:formatCode>
                <c:ptCount val="8"/>
                <c:pt idx="0">
                  <c:v>0.04</c:v>
                </c:pt>
                <c:pt idx="1">
                  <c:v>3.39E-2</c:v>
                </c:pt>
                <c:pt idx="2">
                  <c:v>3.4500000000000003E-2</c:v>
                </c:pt>
                <c:pt idx="3">
                  <c:v>3.8800000000000001E-2</c:v>
                </c:pt>
                <c:pt idx="4">
                  <c:v>3.4000000000000002E-2</c:v>
                </c:pt>
                <c:pt idx="5">
                  <c:v>1.35E-2</c:v>
                </c:pt>
                <c:pt idx="6">
                  <c:v>1.3899999999999999E-2</c:v>
                </c:pt>
                <c:pt idx="7">
                  <c:v>2.1999999999999999E-2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8748-4D34-92B1-8F8E10B1A2B1}"/>
            </c:ext>
          </c:extLst>
        </c:ser>
        <c:dLbls>
          <c:dLblPos val="ctr"/>
          <c:showLegendKey val="0"/>
          <c:showVal val="1"/>
          <c:showCatName val="0"/>
          <c:showSerName val="0"/>
          <c:showPercent val="0"/>
          <c:showBubbleSize val="0"/>
        </c:dLbls>
        <c:gapWidth val="150"/>
        <c:overlap val="100"/>
        <c:axId val="2018670575"/>
        <c:axId val="2018669615"/>
      </c:barChart>
      <c:catAx>
        <c:axId val="201867057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18669615"/>
        <c:crosses val="autoZero"/>
        <c:auto val="1"/>
        <c:lblAlgn val="ctr"/>
        <c:lblOffset val="100"/>
        <c:noMultiLvlLbl val="0"/>
      </c:catAx>
      <c:valAx>
        <c:axId val="201866961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186705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Not at all</c:v>
                </c:pt>
              </c:strCache>
            </c:strRef>
          </c:tx>
          <c:spPr>
            <a:solidFill>
              <a:schemeClr val="accent1"/>
            </a:solidFill>
            <a:ln>
              <a:noFill/>
            </a:ln>
            <a:effectLst/>
          </c:spPr>
          <c:invertIfNegative val="0"/>
          <c:dLbls>
            <c:delete val="1"/>
          </c:dLbls>
          <c:cat>
            <c:strRef>
              <c:f>Sheet1!$A$2:$A$7</c:f>
              <c:strCache>
                <c:ptCount val="6"/>
                <c:pt idx="0">
                  <c:v>Other (N=13)</c:v>
                </c:pt>
                <c:pt idx="1">
                  <c:v>Private body (N=62)</c:v>
                </c:pt>
                <c:pt idx="2">
                  <c:v>ENISA staff (N=13)</c:v>
                </c:pt>
                <c:pt idx="3">
                  <c:v>International entitiy (N=5)</c:v>
                </c:pt>
                <c:pt idx="4">
                  <c:v>National authority or entity (N=89)</c:v>
                </c:pt>
                <c:pt idx="5">
                  <c:v>EU institutions (N=12)</c:v>
                </c:pt>
              </c:strCache>
            </c:strRef>
          </c:cat>
          <c:val>
            <c:numRef>
              <c:f>Sheet1!$B$2:$B$7</c:f>
              <c:numCache>
                <c:formatCode>0%</c:formatCode>
                <c:ptCount val="6"/>
                <c:pt idx="0">
                  <c:v>0</c:v>
                </c:pt>
                <c:pt idx="1">
                  <c:v>1.6393442622950821E-2</c:v>
                </c:pt>
                <c:pt idx="2">
                  <c:v>0</c:v>
                </c:pt>
                <c:pt idx="3">
                  <c:v>0</c:v>
                </c:pt>
                <c:pt idx="4">
                  <c:v>0</c:v>
                </c:pt>
                <c:pt idx="5">
                  <c:v>0</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0-2974-416A-9355-65870438C178}"/>
            </c:ext>
          </c:extLst>
        </c:ser>
        <c:ser>
          <c:idx val="1"/>
          <c:order val="1"/>
          <c:tx>
            <c:strRef>
              <c:f>Sheet1!$C$1</c:f>
              <c:strCache>
                <c:ptCount val="1"/>
                <c:pt idx="0">
                  <c:v>To a small extent</c:v>
                </c:pt>
              </c:strCache>
            </c:strRef>
          </c:tx>
          <c:spPr>
            <a:solidFill>
              <a:schemeClr val="accent2"/>
            </a:solidFill>
            <a:ln>
              <a:noFill/>
            </a:ln>
            <a:effectLst/>
          </c:spPr>
          <c:invertIfNegative val="0"/>
          <c:dLbls>
            <c:dLbl>
              <c:idx val="0"/>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2974-416A-9355-65870438C178}"/>
                </c:ext>
              </c:extLst>
            </c:dLbl>
            <c:dLbl>
              <c:idx val="2"/>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2974-416A-9355-65870438C178}"/>
                </c:ext>
              </c:extLst>
            </c:dLbl>
            <c:dLbl>
              <c:idx val="4"/>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2974-416A-9355-65870438C178}"/>
                </c:ext>
              </c:extLst>
            </c:dLbl>
            <c:dLbl>
              <c:idx val="5"/>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4-2974-416A-9355-65870438C17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(N=13)</c:v>
                </c:pt>
                <c:pt idx="1">
                  <c:v>Private body (N=62)</c:v>
                </c:pt>
                <c:pt idx="2">
                  <c:v>ENISA staff (N=13)</c:v>
                </c:pt>
                <c:pt idx="3">
                  <c:v>International entitiy (N=5)</c:v>
                </c:pt>
                <c:pt idx="4">
                  <c:v>National authority or entity (N=89)</c:v>
                </c:pt>
                <c:pt idx="5">
                  <c:v>EU institutions (N=12)</c:v>
                </c:pt>
              </c:strCache>
            </c:strRef>
          </c:cat>
          <c:val>
            <c:numRef>
              <c:f>Sheet1!$C$2:$C$7</c:f>
              <c:numCache>
                <c:formatCode>0%</c:formatCode>
                <c:ptCount val="6"/>
                <c:pt idx="0">
                  <c:v>0</c:v>
                </c:pt>
                <c:pt idx="1">
                  <c:v>6.5573770491803282E-2</c:v>
                </c:pt>
                <c:pt idx="2">
                  <c:v>0</c:v>
                </c:pt>
                <c:pt idx="3">
                  <c:v>0.2</c:v>
                </c:pt>
                <c:pt idx="4">
                  <c:v>1.1235955056179775E-2</c:v>
                </c:pt>
                <c:pt idx="5">
                  <c:v>0</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2974-416A-9355-65870438C178}"/>
            </c:ext>
          </c:extLst>
        </c:ser>
        <c:ser>
          <c:idx val="2"/>
          <c:order val="2"/>
          <c:tx>
            <c:strRef>
              <c:f>Sheet1!$D$1</c:f>
              <c:strCache>
                <c:ptCount val="1"/>
                <c:pt idx="0">
                  <c:v>Somewhat</c:v>
                </c:pt>
              </c:strCache>
            </c:strRef>
          </c:tx>
          <c:spPr>
            <a:solidFill>
              <a:schemeClr val="accent3"/>
            </a:solidFill>
            <a:ln>
              <a:noFill/>
            </a:ln>
            <a:effectLst/>
          </c:spPr>
          <c:invertIfNegative val="0"/>
          <c:dLbls>
            <c:dLbl>
              <c:idx val="3"/>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6-2974-416A-9355-65870438C17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(N=13)</c:v>
                </c:pt>
                <c:pt idx="1">
                  <c:v>Private body (N=62)</c:v>
                </c:pt>
                <c:pt idx="2">
                  <c:v>ENISA staff (N=13)</c:v>
                </c:pt>
                <c:pt idx="3">
                  <c:v>International entitiy (N=5)</c:v>
                </c:pt>
                <c:pt idx="4">
                  <c:v>National authority or entity (N=89)</c:v>
                </c:pt>
                <c:pt idx="5">
                  <c:v>EU institutions (N=12)</c:v>
                </c:pt>
              </c:strCache>
            </c:strRef>
          </c:cat>
          <c:val>
            <c:numRef>
              <c:f>Sheet1!$D$2:$D$7</c:f>
              <c:numCache>
                <c:formatCode>0%</c:formatCode>
                <c:ptCount val="6"/>
                <c:pt idx="0">
                  <c:v>0.23076923076923078</c:v>
                </c:pt>
                <c:pt idx="1">
                  <c:v>0.22950819672131148</c:v>
                </c:pt>
                <c:pt idx="2">
                  <c:v>0.23076923076923078</c:v>
                </c:pt>
                <c:pt idx="3">
                  <c:v>0</c:v>
                </c:pt>
                <c:pt idx="4">
                  <c:v>0.15730337078651685</c:v>
                </c:pt>
                <c:pt idx="5">
                  <c:v>8.3333333333333329E-2</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7-2974-416A-9355-65870438C178}"/>
            </c:ext>
          </c:extLst>
        </c:ser>
        <c:ser>
          <c:idx val="3"/>
          <c:order val="3"/>
          <c:tx>
            <c:strRef>
              <c:f>Sheet1!$E$1</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(N=13)</c:v>
                </c:pt>
                <c:pt idx="1">
                  <c:v>Private body (N=62)</c:v>
                </c:pt>
                <c:pt idx="2">
                  <c:v>ENISA staff (N=13)</c:v>
                </c:pt>
                <c:pt idx="3">
                  <c:v>International entitiy (N=5)</c:v>
                </c:pt>
                <c:pt idx="4">
                  <c:v>National authority or entity (N=89)</c:v>
                </c:pt>
                <c:pt idx="5">
                  <c:v>EU institutions (N=12)</c:v>
                </c:pt>
              </c:strCache>
            </c:strRef>
          </c:cat>
          <c:val>
            <c:numRef>
              <c:f>Sheet1!$E$2:$E$7</c:f>
              <c:numCache>
                <c:formatCode>0%</c:formatCode>
                <c:ptCount val="6"/>
                <c:pt idx="0">
                  <c:v>0.53846153846153844</c:v>
                </c:pt>
                <c:pt idx="1">
                  <c:v>0.4098360655737705</c:v>
                </c:pt>
                <c:pt idx="2">
                  <c:v>0.53846153846153844</c:v>
                </c:pt>
                <c:pt idx="3">
                  <c:v>0.4</c:v>
                </c:pt>
                <c:pt idx="4">
                  <c:v>0.4943820224719101</c:v>
                </c:pt>
                <c:pt idx="5">
                  <c:v>0.66666666666666663</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8-2974-416A-9355-65870438C178}"/>
            </c:ext>
          </c:extLst>
        </c:ser>
        <c:ser>
          <c:idx val="4"/>
          <c:order val="4"/>
          <c:tx>
            <c:strRef>
              <c:f>Sheet1!$F$1</c:f>
              <c:strCache>
                <c:ptCount val="1"/>
                <c:pt idx="0">
                  <c:v>Completely</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Other (N=13)</c:v>
                </c:pt>
                <c:pt idx="1">
                  <c:v>Private body (N=62)</c:v>
                </c:pt>
                <c:pt idx="2">
                  <c:v>ENISA staff (N=13)</c:v>
                </c:pt>
                <c:pt idx="3">
                  <c:v>International entitiy (N=5)</c:v>
                </c:pt>
                <c:pt idx="4">
                  <c:v>National authority or entity (N=89)</c:v>
                </c:pt>
                <c:pt idx="5">
                  <c:v>EU institutions (N=12)</c:v>
                </c:pt>
              </c:strCache>
            </c:strRef>
          </c:cat>
          <c:val>
            <c:numRef>
              <c:f>Sheet1!$F$2:$F$7</c:f>
              <c:numCache>
                <c:formatCode>0%</c:formatCode>
                <c:ptCount val="6"/>
                <c:pt idx="0">
                  <c:v>0.23076923076923078</c:v>
                </c:pt>
                <c:pt idx="1">
                  <c:v>0.27868852459016391</c:v>
                </c:pt>
                <c:pt idx="2">
                  <c:v>0.23076923076923078</c:v>
                </c:pt>
                <c:pt idx="3">
                  <c:v>0.4</c:v>
                </c:pt>
                <c:pt idx="4">
                  <c:v>0.33707865168539325</c:v>
                </c:pt>
                <c:pt idx="5">
                  <c:v>0.25</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9-2974-416A-9355-65870438C178}"/>
            </c:ext>
          </c:extLst>
        </c:ser>
        <c:dLbls>
          <c:dLblPos val="ctr"/>
          <c:showLegendKey val="0"/>
          <c:showVal val="1"/>
          <c:showCatName val="0"/>
          <c:showSerName val="0"/>
          <c:showPercent val="0"/>
          <c:showBubbleSize val="0"/>
        </c:dLbls>
        <c:gapWidth val="150"/>
        <c:overlap val="100"/>
        <c:axId val="963468047"/>
        <c:axId val="963467567"/>
      </c:barChart>
      <c:catAx>
        <c:axId val="96346804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63467567"/>
        <c:crosses val="autoZero"/>
        <c:auto val="1"/>
        <c:lblAlgn val="ctr"/>
        <c:lblOffset val="100"/>
        <c:noMultiLvlLbl val="0"/>
      </c:catAx>
      <c:valAx>
        <c:axId val="963467567"/>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6346804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Not at all</c:v>
                </c:pt>
              </c:strCache>
            </c:strRef>
          </c:tx>
          <c:spPr>
            <a:solidFill>
              <a:schemeClr val="accent1"/>
            </a:solidFill>
            <a:ln>
              <a:noFill/>
            </a:ln>
            <a:effectLst/>
          </c:spPr>
          <c:invertIfNegative val="0"/>
          <c:dLbls>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04AF-42D6-B64F-65BB0323724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entitiy (N=5)</c:v>
                </c:pt>
                <c:pt idx="2">
                  <c:v>Private body (N=62)</c:v>
                </c:pt>
                <c:pt idx="3">
                  <c:v>National authority or entity (N=84)</c:v>
                </c:pt>
                <c:pt idx="4">
                  <c:v>EU institutions (N=12)</c:v>
                </c:pt>
              </c:strCache>
            </c:strRef>
          </c:cat>
          <c:val>
            <c:numRef>
              <c:f>Sheet1!$B$2:$B$6</c:f>
              <c:numCache>
                <c:formatCode>0%</c:formatCode>
                <c:ptCount val="5"/>
                <c:pt idx="0">
                  <c:v>0.15384615384615385</c:v>
                </c:pt>
                <c:pt idx="1">
                  <c:v>0.2</c:v>
                </c:pt>
                <c:pt idx="2">
                  <c:v>0.14516129032258066</c:v>
                </c:pt>
                <c:pt idx="3">
                  <c:v>8.3333333333333329E-2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04AF-42D6-B64F-65BB0323724C}"/>
            </c:ext>
          </c:extLst>
        </c:ser>
        <c:ser>
          <c:idx val="1"/>
          <c:order val="1"/>
          <c:tx>
            <c:strRef>
              <c:f>Sheet1!$C$1</c:f>
              <c:strCache>
                <c:ptCount val="1"/>
                <c:pt idx="0">
                  <c:v>To a small extent</c:v>
                </c:pt>
              </c:strCache>
            </c:strRef>
          </c:tx>
          <c:spPr>
            <a:solidFill>
              <a:schemeClr val="accent2"/>
            </a:solidFill>
            <a:ln>
              <a:noFill/>
            </a:ln>
            <a:effectLst/>
          </c:spPr>
          <c:invertIfNegative val="0"/>
          <c:dLbls>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04AF-42D6-B64F-65BB0323724C}"/>
                </c:ext>
              </c:extLst>
            </c:dLbl>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04AF-42D6-B64F-65BB0323724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entitiy (N=5)</c:v>
                </c:pt>
                <c:pt idx="2">
                  <c:v>Private body (N=62)</c:v>
                </c:pt>
                <c:pt idx="3">
                  <c:v>National authority or entity (N=84)</c:v>
                </c:pt>
                <c:pt idx="4">
                  <c:v>EU institutions (N=12)</c:v>
                </c:pt>
              </c:strCache>
            </c:strRef>
          </c:cat>
          <c:val>
            <c:numRef>
              <c:f>Sheet1!$C$2:$C$6</c:f>
              <c:numCache>
                <c:formatCode>0%</c:formatCode>
                <c:ptCount val="5"/>
                <c:pt idx="0">
                  <c:v>7.6923076923076927E-2</c:v>
                </c:pt>
                <c:pt idx="1">
                  <c:v>0</c:v>
                </c:pt>
                <c:pt idx="2">
                  <c:v>0.14516129032258066</c:v>
                </c:pt>
                <c:pt idx="3">
                  <c:v>4.7619047619047616E-2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04AF-42D6-B64F-65BB0323724C}"/>
            </c:ext>
          </c:extLst>
        </c:ser>
        <c:ser>
          <c:idx val="2"/>
          <c:order val="2"/>
          <c:tx>
            <c:strRef>
              <c:f>Sheet1!$D$1</c:f>
              <c:strCache>
                <c:ptCount val="1"/>
                <c:pt idx="0">
                  <c:v>Somewhat</c:v>
                </c:pt>
              </c:strCache>
            </c:strRef>
          </c:tx>
          <c:spPr>
            <a:solidFill>
              <a:schemeClr val="accent3"/>
            </a:solidFill>
            <a:ln>
              <a:noFill/>
            </a:ln>
            <a:effectLst/>
          </c:spPr>
          <c:invertIfNegative val="0"/>
          <c:dLbls>
            <c:dLbl>
              <c:idx val="0"/>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5-04AF-42D6-B64F-65BB0323724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entitiy (N=5)</c:v>
                </c:pt>
                <c:pt idx="2">
                  <c:v>Private body (N=62)</c:v>
                </c:pt>
                <c:pt idx="3">
                  <c:v>National authority or entity (N=84)</c:v>
                </c:pt>
                <c:pt idx="4">
                  <c:v>EU institutions (N=12)</c:v>
                </c:pt>
              </c:strCache>
            </c:strRef>
          </c:cat>
          <c:val>
            <c:numRef>
              <c:f>Sheet1!$D$2:$D$6</c:f>
              <c:numCache>
                <c:formatCode>0%</c:formatCode>
                <c:ptCount val="5"/>
                <c:pt idx="0">
                  <c:v>0</c:v>
                </c:pt>
                <c:pt idx="1">
                  <c:v>0.4</c:v>
                </c:pt>
                <c:pt idx="2">
                  <c:v>0.25806451612903225</c:v>
                </c:pt>
                <c:pt idx="3">
                  <c:v>0.23809523809523808</c:v>
                </c:pt>
                <c:pt idx="4">
                  <c:v>0.16666666666666666</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6-04AF-42D6-B64F-65BB0323724C}"/>
            </c:ext>
          </c:extLst>
        </c:ser>
        <c:ser>
          <c:idx val="3"/>
          <c:order val="3"/>
          <c:tx>
            <c:strRef>
              <c:f>Sheet1!$E$1</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entitiy (N=5)</c:v>
                </c:pt>
                <c:pt idx="2">
                  <c:v>Private body (N=62)</c:v>
                </c:pt>
                <c:pt idx="3">
                  <c:v>National authority or entity (N=84)</c:v>
                </c:pt>
                <c:pt idx="4">
                  <c:v>EU institutions (N=12)</c:v>
                </c:pt>
              </c:strCache>
            </c:strRef>
          </c:cat>
          <c:val>
            <c:numRef>
              <c:f>Sheet1!$E$2:$E$6</c:f>
              <c:numCache>
                <c:formatCode>0%</c:formatCode>
                <c:ptCount val="5"/>
                <c:pt idx="0">
                  <c:v>0.61538461538461542</c:v>
                </c:pt>
                <c:pt idx="1">
                  <c:v>0.4</c:v>
                </c:pt>
                <c:pt idx="2">
                  <c:v>0.29032258064516131</c:v>
                </c:pt>
                <c:pt idx="3">
                  <c:v>0.44047619047619047</c:v>
                </c:pt>
                <c:pt idx="4">
                  <c:v>0.5</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7-04AF-42D6-B64F-65BB0323724C}"/>
            </c:ext>
          </c:extLst>
        </c:ser>
        <c:ser>
          <c:idx val="4"/>
          <c:order val="4"/>
          <c:tx>
            <c:strRef>
              <c:f>Sheet1!$F$1</c:f>
              <c:strCache>
                <c:ptCount val="1"/>
                <c:pt idx="0">
                  <c:v>Completely</c:v>
                </c:pt>
              </c:strCache>
            </c:strRef>
          </c:tx>
          <c:spPr>
            <a:solidFill>
              <a:schemeClr val="accent5"/>
            </a:solidFill>
            <a:ln>
              <a:noFill/>
            </a:ln>
            <a:effectLst/>
          </c:spPr>
          <c:invertIfNegative val="0"/>
          <c:dLbls>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8-04AF-42D6-B64F-65BB0323724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International entitiy (N=5)</c:v>
                </c:pt>
                <c:pt idx="2">
                  <c:v>Private body (N=62)</c:v>
                </c:pt>
                <c:pt idx="3">
                  <c:v>National authority or entity (N=84)</c:v>
                </c:pt>
                <c:pt idx="4">
                  <c:v>EU institutions (N=12)</c:v>
                </c:pt>
              </c:strCache>
            </c:strRef>
          </c:cat>
          <c:val>
            <c:numRef>
              <c:f>Sheet1!$F$2:$F$6</c:f>
              <c:numCache>
                <c:formatCode>0%</c:formatCode>
                <c:ptCount val="5"/>
                <c:pt idx="0">
                  <c:v>0.15384615384615385</c:v>
                </c:pt>
                <c:pt idx="1">
                  <c:v>0</c:v>
                </c:pt>
                <c:pt idx="2">
                  <c:v>0.16129032258064516</c:v>
                </c:pt>
                <c:pt idx="3">
                  <c:v>0.19047619047619047</c:v>
                </c:pt>
                <c:pt idx="4">
                  <c:v>0.33333333333333331</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9-04AF-42D6-B64F-65BB0323724C}"/>
            </c:ext>
          </c:extLst>
        </c:ser>
        <c:dLbls>
          <c:dLblPos val="ctr"/>
          <c:showLegendKey val="0"/>
          <c:showVal val="1"/>
          <c:showCatName val="0"/>
          <c:showSerName val="0"/>
          <c:showPercent val="0"/>
          <c:showBubbleSize val="0"/>
        </c:dLbls>
        <c:gapWidth val="150"/>
        <c:overlap val="100"/>
        <c:axId val="1396134048"/>
        <c:axId val="1396122048"/>
      </c:barChart>
      <c:catAx>
        <c:axId val="139613404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96122048"/>
        <c:crosses val="autoZero"/>
        <c:auto val="1"/>
        <c:lblAlgn val="ctr"/>
        <c:lblOffset val="100"/>
        <c:noMultiLvlLbl val="0"/>
      </c:catAx>
      <c:valAx>
        <c:axId val="139612204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961340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Not at all</c:v>
                </c:pt>
              </c:strCache>
            </c:strRef>
          </c:tx>
          <c:spPr>
            <a:solidFill>
              <a:schemeClr val="accent1"/>
            </a:solidFill>
            <a:ln>
              <a:noFill/>
            </a:ln>
            <a:effectLst/>
          </c:spPr>
          <c:invertIfNegative val="0"/>
          <c:dLbls>
            <c:dLbl>
              <c:idx val="0"/>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9E6C-495C-B15F-E4025BCDA9D5}"/>
                </c:ext>
              </c:extLst>
            </c:dLbl>
            <c:dLbl>
              <c:idx val="1"/>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9E6C-495C-B15F-E4025BCDA9D5}"/>
                </c:ext>
              </c:extLst>
            </c:dLbl>
            <c:dLbl>
              <c:idx val="2"/>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9E6C-495C-B15F-E4025BCDA9D5}"/>
                </c:ext>
              </c:extLst>
            </c:dLbl>
            <c:dLbl>
              <c:idx val="3"/>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9E6C-495C-B15F-E4025BCDA9D5}"/>
                </c:ext>
              </c:extLst>
            </c:dLbl>
            <c:dLbl>
              <c:idx val="4"/>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4-9E6C-495C-B15F-E4025BCDA9D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9"/>
                <c:pt idx="0">
                  <c:v>Improving the cybersecurity capacities of EU institutions (N=137)</c:v>
                </c:pt>
                <c:pt idx="1">
                  <c:v>Facilitating cooperation with third countries and international organisations on cybersecurity issues (N=142)</c:v>
                </c:pt>
                <c:pt idx="2">
                  <c:v>Enhancing cybersecurity cooperation between stakeholders in the EU (N=162)</c:v>
                </c:pt>
                <c:pt idx="3">
                  <c:v>Collection and dissemination of relevant cybersecurity information (N=163)</c:v>
                </c:pt>
                <c:pt idx="4">
                  <c:v>Generating new knowledge, insights and evidence on cybersecurity topics (N=165)</c:v>
                </c:pt>
                <c:pt idx="5">
                  <c:v>Supporting the implementation of EU cybersecurity policies at the national level (N=165)</c:v>
                </c:pt>
                <c:pt idx="6">
                  <c:v>Development of cybersecurity policies (N=167)</c:v>
                </c:pt>
                <c:pt idx="7">
                  <c:v>Improving the cybersecurity capacities of Member States (N=162)</c:v>
                </c:pt>
                <c:pt idx="8">
                  <c:v>Raising awareness of cybersecurity issues (N=167)</c:v>
                </c:pt>
              </c:strCache>
            </c:strRef>
          </c:cat>
          <c:val>
            <c:numRef>
              <c:f>Sheet1!$B$2:$B$10</c:f>
              <c:numCache>
                <c:formatCode>0%</c:formatCode>
                <c:ptCount val="9"/>
                <c:pt idx="0">
                  <c:v>0.10948905109489052</c:v>
                </c:pt>
                <c:pt idx="1">
                  <c:v>7.0422535211267609E-2</c:v>
                </c:pt>
                <c:pt idx="2">
                  <c:v>7.407407407407407E-2</c:v>
                </c:pt>
                <c:pt idx="3">
                  <c:v>4.2944785276073622E-2</c:v>
                </c:pt>
                <c:pt idx="4">
                  <c:v>3.6363636363636362E-2</c:v>
                </c:pt>
                <c:pt idx="5">
                  <c:v>3.0303030303030304E-2</c:v>
                </c:pt>
                <c:pt idx="6">
                  <c:v>2.3952095808383235E-2</c:v>
                </c:pt>
                <c:pt idx="7">
                  <c:v>1.2345679012345678E-2</c:v>
                </c:pt>
                <c:pt idx="8">
                  <c:v>1.1976047904191617E-2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5-9E6C-495C-B15F-E4025BCDA9D5}"/>
            </c:ext>
          </c:extLst>
        </c:ser>
        <c:ser>
          <c:idx val="1"/>
          <c:order val="1"/>
          <c:tx>
            <c:strRef>
              <c:f>Sheet1!$C$1</c:f>
              <c:strCache>
                <c:ptCount val="1"/>
                <c:pt idx="0">
                  <c:v>To a small extent</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9"/>
                <c:pt idx="0">
                  <c:v>Improving the cybersecurity capacities of EU institutions (N=137)</c:v>
                </c:pt>
                <c:pt idx="1">
                  <c:v>Facilitating cooperation with third countries and international organisations on cybersecurity issues (N=142)</c:v>
                </c:pt>
                <c:pt idx="2">
                  <c:v>Enhancing cybersecurity cooperation between stakeholders in the EU (N=162)</c:v>
                </c:pt>
                <c:pt idx="3">
                  <c:v>Collection and dissemination of relevant cybersecurity information (N=163)</c:v>
                </c:pt>
                <c:pt idx="4">
                  <c:v>Generating new knowledge, insights and evidence on cybersecurity topics (N=165)</c:v>
                </c:pt>
                <c:pt idx="5">
                  <c:v>Supporting the implementation of EU cybersecurity policies at the national level (N=165)</c:v>
                </c:pt>
                <c:pt idx="6">
                  <c:v>Development of cybersecurity policies (N=167)</c:v>
                </c:pt>
                <c:pt idx="7">
                  <c:v>Improving the cybersecurity capacities of Member States (N=162)</c:v>
                </c:pt>
                <c:pt idx="8">
                  <c:v>Raising awareness of cybersecurity issues (N=167)</c:v>
                </c:pt>
              </c:strCache>
            </c:strRef>
          </c:cat>
          <c:val>
            <c:numRef>
              <c:f>Sheet1!$C$2:$C$10</c:f>
              <c:numCache>
                <c:formatCode>0%</c:formatCode>
                <c:ptCount val="9"/>
                <c:pt idx="0">
                  <c:v>0.40145985401459855</c:v>
                </c:pt>
                <c:pt idx="1">
                  <c:v>0.45070422535211269</c:v>
                </c:pt>
                <c:pt idx="2">
                  <c:v>0.4567901234567901</c:v>
                </c:pt>
                <c:pt idx="3">
                  <c:v>0.28834355828220859</c:v>
                </c:pt>
                <c:pt idx="4">
                  <c:v>0.27272727272727271</c:v>
                </c:pt>
                <c:pt idx="5">
                  <c:v>0.28484848484848485</c:v>
                </c:pt>
                <c:pt idx="6">
                  <c:v>0.23353293413173654</c:v>
                </c:pt>
                <c:pt idx="7">
                  <c:v>0.20987654320987653</c:v>
                </c:pt>
                <c:pt idx="8">
                  <c:v>0.22155688622754491</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6-9E6C-495C-B15F-E4025BCDA9D5}"/>
            </c:ext>
          </c:extLst>
        </c:ser>
        <c:ser>
          <c:idx val="2"/>
          <c:order val="2"/>
          <c:tx>
            <c:strRef>
              <c:f>Sheet1!$D$1</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9"/>
                <c:pt idx="0">
                  <c:v>Improving the cybersecurity capacities of EU institutions (N=137)</c:v>
                </c:pt>
                <c:pt idx="1">
                  <c:v>Facilitating cooperation with third countries and international organisations on cybersecurity issues (N=142)</c:v>
                </c:pt>
                <c:pt idx="2">
                  <c:v>Enhancing cybersecurity cooperation between stakeholders in the EU (N=162)</c:v>
                </c:pt>
                <c:pt idx="3">
                  <c:v>Collection and dissemination of relevant cybersecurity information (N=163)</c:v>
                </c:pt>
                <c:pt idx="4">
                  <c:v>Generating new knowledge, insights and evidence on cybersecurity topics (N=165)</c:v>
                </c:pt>
                <c:pt idx="5">
                  <c:v>Supporting the implementation of EU cybersecurity policies at the national level (N=165)</c:v>
                </c:pt>
                <c:pt idx="6">
                  <c:v>Development of cybersecurity policies (N=167)</c:v>
                </c:pt>
                <c:pt idx="7">
                  <c:v>Improving the cybersecurity capacities of Member States (N=162)</c:v>
                </c:pt>
                <c:pt idx="8">
                  <c:v>Raising awareness of cybersecurity issues (N=167)</c:v>
                </c:pt>
              </c:strCache>
            </c:strRef>
          </c:cat>
          <c:val>
            <c:numRef>
              <c:f>Sheet1!$D$2:$D$10</c:f>
              <c:numCache>
                <c:formatCode>0%</c:formatCode>
                <c:ptCount val="9"/>
                <c:pt idx="0">
                  <c:v>0.29927007299270075</c:v>
                </c:pt>
                <c:pt idx="1">
                  <c:v>0.27464788732394368</c:v>
                </c:pt>
                <c:pt idx="2">
                  <c:v>0.20987654320987653</c:v>
                </c:pt>
                <c:pt idx="3">
                  <c:v>0.3987730061349693</c:v>
                </c:pt>
                <c:pt idx="4">
                  <c:v>0.37575757575757573</c:v>
                </c:pt>
                <c:pt idx="5">
                  <c:v>0.36969696969696969</c:v>
                </c:pt>
                <c:pt idx="6">
                  <c:v>0.3712574850299401</c:v>
                </c:pt>
                <c:pt idx="7">
                  <c:v>0.3888888888888889</c:v>
                </c:pt>
                <c:pt idx="8">
                  <c:v>0.3413173652694611</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7-9E6C-495C-B15F-E4025BCDA9D5}"/>
            </c:ext>
          </c:extLst>
        </c:ser>
        <c:ser>
          <c:idx val="3"/>
          <c:order val="3"/>
          <c:tx>
            <c:strRef>
              <c:f>Sheet1!$E$1</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9"/>
                <c:pt idx="0">
                  <c:v>Improving the cybersecurity capacities of EU institutions (N=137)</c:v>
                </c:pt>
                <c:pt idx="1">
                  <c:v>Facilitating cooperation with third countries and international organisations on cybersecurity issues (N=142)</c:v>
                </c:pt>
                <c:pt idx="2">
                  <c:v>Enhancing cybersecurity cooperation between stakeholders in the EU (N=162)</c:v>
                </c:pt>
                <c:pt idx="3">
                  <c:v>Collection and dissemination of relevant cybersecurity information (N=163)</c:v>
                </c:pt>
                <c:pt idx="4">
                  <c:v>Generating new knowledge, insights and evidence on cybersecurity topics (N=165)</c:v>
                </c:pt>
                <c:pt idx="5">
                  <c:v>Supporting the implementation of EU cybersecurity policies at the national level (N=165)</c:v>
                </c:pt>
                <c:pt idx="6">
                  <c:v>Development of cybersecurity policies (N=167)</c:v>
                </c:pt>
                <c:pt idx="7">
                  <c:v>Improving the cybersecurity capacities of Member States (N=162)</c:v>
                </c:pt>
                <c:pt idx="8">
                  <c:v>Raising awareness of cybersecurity issues (N=167)</c:v>
                </c:pt>
              </c:strCache>
            </c:strRef>
          </c:cat>
          <c:val>
            <c:numRef>
              <c:f>Sheet1!$E$2:$E$10</c:f>
              <c:numCache>
                <c:formatCode>0%</c:formatCode>
                <c:ptCount val="9"/>
                <c:pt idx="0">
                  <c:v>0.11678832116788321</c:v>
                </c:pt>
                <c:pt idx="1">
                  <c:v>0.11267605633802817</c:v>
                </c:pt>
                <c:pt idx="2">
                  <c:v>0.18518518518518517</c:v>
                </c:pt>
                <c:pt idx="3">
                  <c:v>0.17791411042944785</c:v>
                </c:pt>
                <c:pt idx="4">
                  <c:v>0.22424242424242424</c:v>
                </c:pt>
                <c:pt idx="5">
                  <c:v>0.21212121212121213</c:v>
                </c:pt>
                <c:pt idx="6">
                  <c:v>0.24550898203592814</c:v>
                </c:pt>
                <c:pt idx="7">
                  <c:v>0.30246913580246915</c:v>
                </c:pt>
                <c:pt idx="8">
                  <c:v>0.29341317365269459</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9E6C-495C-B15F-E4025BCDA9D5}"/>
            </c:ext>
          </c:extLst>
        </c:ser>
        <c:ser>
          <c:idx val="4"/>
          <c:order val="4"/>
          <c:tx>
            <c:strRef>
              <c:f>Sheet1!$F$1</c:f>
              <c:strCache>
                <c:ptCount val="1"/>
                <c:pt idx="0">
                  <c:v>Completely</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9"/>
                <c:pt idx="0">
                  <c:v>Improving the cybersecurity capacities of EU institutions (N=137)</c:v>
                </c:pt>
                <c:pt idx="1">
                  <c:v>Facilitating cooperation with third countries and international organisations on cybersecurity issues (N=142)</c:v>
                </c:pt>
                <c:pt idx="2">
                  <c:v>Enhancing cybersecurity cooperation between stakeholders in the EU (N=162)</c:v>
                </c:pt>
                <c:pt idx="3">
                  <c:v>Collection and dissemination of relevant cybersecurity information (N=163)</c:v>
                </c:pt>
                <c:pt idx="4">
                  <c:v>Generating new knowledge, insights and evidence on cybersecurity topics (N=165)</c:v>
                </c:pt>
                <c:pt idx="5">
                  <c:v>Supporting the implementation of EU cybersecurity policies at the national level (N=165)</c:v>
                </c:pt>
                <c:pt idx="6">
                  <c:v>Development of cybersecurity policies (N=167)</c:v>
                </c:pt>
                <c:pt idx="7">
                  <c:v>Improving the cybersecurity capacities of Member States (N=162)</c:v>
                </c:pt>
                <c:pt idx="8">
                  <c:v>Raising awareness of cybersecurity issues (N=167)</c:v>
                </c:pt>
              </c:strCache>
            </c:strRef>
          </c:cat>
          <c:val>
            <c:numRef>
              <c:f>Sheet1!$F$2:$F$10</c:f>
              <c:numCache>
                <c:formatCode>0%</c:formatCode>
                <c:ptCount val="9"/>
                <c:pt idx="0">
                  <c:v>7.2992700729927001E-2</c:v>
                </c:pt>
                <c:pt idx="1">
                  <c:v>9.154929577464789E-2</c:v>
                </c:pt>
                <c:pt idx="2">
                  <c:v>7.407407407407407E-2</c:v>
                </c:pt>
                <c:pt idx="3">
                  <c:v>9.202453987730061E-2</c:v>
                </c:pt>
                <c:pt idx="4">
                  <c:v>9.0909090909090912E-2</c:v>
                </c:pt>
                <c:pt idx="5">
                  <c:v>0.10303030303030303</c:v>
                </c:pt>
                <c:pt idx="6">
                  <c:v>0.12574850299401197</c:v>
                </c:pt>
                <c:pt idx="7">
                  <c:v>8.6419753086419748E-2</c:v>
                </c:pt>
                <c:pt idx="8">
                  <c:v>0.1317365269461078</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9-9E6C-495C-B15F-E4025BCDA9D5}"/>
            </c:ext>
          </c:extLst>
        </c:ser>
        <c:dLbls>
          <c:showLegendKey val="0"/>
          <c:showVal val="0"/>
          <c:showCatName val="0"/>
          <c:showSerName val="0"/>
          <c:showPercent val="0"/>
          <c:showBubbleSize val="0"/>
        </c:dLbls>
        <c:gapWidth val="150"/>
        <c:overlap val="100"/>
        <c:axId val="1436079824"/>
        <c:axId val="1441148368"/>
      </c:barChart>
      <c:catAx>
        <c:axId val="1436079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41148368"/>
        <c:crosses val="autoZero"/>
        <c:auto val="1"/>
        <c:lblAlgn val="ctr"/>
        <c:lblOffset val="100"/>
        <c:noMultiLvlLbl val="0"/>
      </c:catAx>
      <c:valAx>
        <c:axId val="144114836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360798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Not at all</c:v>
                </c:pt>
              </c:strCache>
            </c:strRef>
          </c:tx>
          <c:spPr>
            <a:solidFill>
              <a:schemeClr val="accent1"/>
            </a:solidFill>
            <a:ln>
              <a:noFill/>
            </a:ln>
            <a:effectLst/>
          </c:spPr>
          <c:invertIfNegative val="0"/>
          <c:dLbls>
            <c:dLbl>
              <c:idx val="2"/>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3564-4FD5-9505-8B62F56C975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0"/>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National authority (N=85)</c:v>
                </c:pt>
                <c:pt idx="2">
                  <c:v>Private body (N=66)</c:v>
                </c:pt>
                <c:pt idx="3">
                  <c:v>International entity (N=5)</c:v>
                </c:pt>
                <c:pt idx="4">
                  <c:v>EU institutions (N=11)</c:v>
                </c:pt>
              </c:strCache>
            </c:strRef>
          </c:cat>
          <c:val>
            <c:numRef>
              <c:f>Sheet1!$B$2:$B$6</c:f>
              <c:numCache>
                <c:formatCode>0%</c:formatCode>
                <c:ptCount val="5"/>
                <c:pt idx="0">
                  <c:v>0</c:v>
                </c:pt>
                <c:pt idx="1">
                  <c:v>0</c:v>
                </c:pt>
                <c:pt idx="2">
                  <c:v>6.0606060606060608E-2</c:v>
                </c:pt>
                <c:pt idx="3">
                  <c:v>1.1764705882352941E-2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3564-4FD5-9505-8B62F56C9758}"/>
            </c:ext>
          </c:extLst>
        </c:ser>
        <c:ser>
          <c:idx val="1"/>
          <c:order val="1"/>
          <c:tx>
            <c:strRef>
              <c:f>Sheet1!$C$1</c:f>
              <c:strCache>
                <c:ptCount val="1"/>
                <c:pt idx="0">
                  <c:v>To a small extent</c:v>
                </c:pt>
              </c:strCache>
            </c:strRef>
          </c:tx>
          <c:spPr>
            <a:solidFill>
              <a:schemeClr val="accent2"/>
            </a:solidFill>
            <a:ln>
              <a:noFill/>
            </a:ln>
            <a:effectLst/>
          </c:spPr>
          <c:invertIfNegative val="0"/>
          <c:dLbls>
            <c:dLbl>
              <c:idx val="0"/>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3564-4FD5-9505-8B62F56C9758}"/>
                </c:ext>
              </c:extLst>
            </c:dLbl>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3564-4FD5-9505-8B62F56C975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National authority (N=85)</c:v>
                </c:pt>
                <c:pt idx="2">
                  <c:v>Private body (N=66)</c:v>
                </c:pt>
                <c:pt idx="3">
                  <c:v>International entity (N=5)</c:v>
                </c:pt>
                <c:pt idx="4">
                  <c:v>EU institutions (N=11)</c:v>
                </c:pt>
              </c:strCache>
            </c:strRef>
          </c:cat>
          <c:val>
            <c:numRef>
              <c:f>Sheet1!$C$2:$C$6</c:f>
              <c:numCache>
                <c:formatCode>0%</c:formatCode>
                <c:ptCount val="5"/>
                <c:pt idx="0">
                  <c:v>0</c:v>
                </c:pt>
                <c:pt idx="1">
                  <c:v>7.6923076923076927E-2</c:v>
                </c:pt>
                <c:pt idx="2">
                  <c:v>0.13636363636363635</c:v>
                </c:pt>
                <c:pt idx="3">
                  <c:v>0.10588235294117647</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3564-4FD5-9505-8B62F56C9758}"/>
            </c:ext>
          </c:extLst>
        </c:ser>
        <c:ser>
          <c:idx val="2"/>
          <c:order val="2"/>
          <c:tx>
            <c:strRef>
              <c:f>Sheet1!$D$1</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National authority (N=85)</c:v>
                </c:pt>
                <c:pt idx="2">
                  <c:v>Private body (N=66)</c:v>
                </c:pt>
                <c:pt idx="3">
                  <c:v>International entity (N=5)</c:v>
                </c:pt>
                <c:pt idx="4">
                  <c:v>EU institutions (N=11)</c:v>
                </c:pt>
              </c:strCache>
            </c:strRef>
          </c:cat>
          <c:val>
            <c:numRef>
              <c:f>Sheet1!$D$2:$D$6</c:f>
              <c:numCache>
                <c:formatCode>0%</c:formatCode>
                <c:ptCount val="5"/>
                <c:pt idx="0">
                  <c:v>0.6</c:v>
                </c:pt>
                <c:pt idx="1">
                  <c:v>0.38461538461538464</c:v>
                </c:pt>
                <c:pt idx="2">
                  <c:v>0.25757575757575757</c:v>
                </c:pt>
                <c:pt idx="3">
                  <c:v>0.28235294117647058</c:v>
                </c:pt>
                <c:pt idx="4">
                  <c:v>0.36363636363636365</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5-3564-4FD5-9505-8B62F56C9758}"/>
            </c:ext>
          </c:extLst>
        </c:ser>
        <c:ser>
          <c:idx val="3"/>
          <c:order val="3"/>
          <c:tx>
            <c:strRef>
              <c:f>Sheet1!$E$1</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National authority (N=85)</c:v>
                </c:pt>
                <c:pt idx="2">
                  <c:v>Private body (N=66)</c:v>
                </c:pt>
                <c:pt idx="3">
                  <c:v>International entity (N=5)</c:v>
                </c:pt>
                <c:pt idx="4">
                  <c:v>EU institutions (N=11)</c:v>
                </c:pt>
              </c:strCache>
            </c:strRef>
          </c:cat>
          <c:val>
            <c:numRef>
              <c:f>Sheet1!$E$2:$E$6</c:f>
              <c:numCache>
                <c:formatCode>0%</c:formatCode>
                <c:ptCount val="5"/>
                <c:pt idx="0">
                  <c:v>0.2</c:v>
                </c:pt>
                <c:pt idx="1">
                  <c:v>0.30769230769230771</c:v>
                </c:pt>
                <c:pt idx="2">
                  <c:v>0.48484848484848486</c:v>
                </c:pt>
                <c:pt idx="3">
                  <c:v>0.54117647058823526</c:v>
                </c:pt>
                <c:pt idx="4">
                  <c:v>0.63636363636363635</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6-3564-4FD5-9505-8B62F56C9758}"/>
            </c:ext>
          </c:extLst>
        </c:ser>
        <c:ser>
          <c:idx val="4"/>
          <c:order val="4"/>
          <c:tx>
            <c:strRef>
              <c:f>Sheet1!$F$1</c:f>
              <c:strCache>
                <c:ptCount val="1"/>
                <c:pt idx="0">
                  <c:v>Completely</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Other (N=13)</c:v>
                </c:pt>
                <c:pt idx="1">
                  <c:v>National authority (N=85)</c:v>
                </c:pt>
                <c:pt idx="2">
                  <c:v>Private body (N=66)</c:v>
                </c:pt>
                <c:pt idx="3">
                  <c:v>International entity (N=5)</c:v>
                </c:pt>
                <c:pt idx="4">
                  <c:v>EU institutions (N=11)</c:v>
                </c:pt>
              </c:strCache>
            </c:strRef>
          </c:cat>
          <c:val>
            <c:numRef>
              <c:f>Sheet1!$F$2:$F$6</c:f>
              <c:numCache>
                <c:formatCode>0%</c:formatCode>
                <c:ptCount val="5"/>
                <c:pt idx="0">
                  <c:v>0.2</c:v>
                </c:pt>
                <c:pt idx="1">
                  <c:v>0.23076923076923078</c:v>
                </c:pt>
                <c:pt idx="2">
                  <c:v>6.0606060606060608E-2</c:v>
                </c:pt>
                <c:pt idx="3">
                  <c:v>5.8823529411764705E-2</c:v>
                </c:pt>
                <c:pt idx="4">
                  <c:v>0</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7-3564-4FD5-9505-8B62F56C9758}"/>
            </c:ext>
          </c:extLst>
        </c:ser>
        <c:dLbls>
          <c:dLblPos val="ctr"/>
          <c:showLegendKey val="0"/>
          <c:showVal val="1"/>
          <c:showCatName val="0"/>
          <c:showSerName val="0"/>
          <c:showPercent val="0"/>
          <c:showBubbleSize val="0"/>
        </c:dLbls>
        <c:gapWidth val="150"/>
        <c:overlap val="100"/>
        <c:axId val="47836047"/>
        <c:axId val="47840367"/>
      </c:barChart>
      <c:catAx>
        <c:axId val="4783604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840367"/>
        <c:crosses val="autoZero"/>
        <c:auto val="1"/>
        <c:lblAlgn val="ctr"/>
        <c:lblOffset val="100"/>
        <c:noMultiLvlLbl val="0"/>
      </c:catAx>
      <c:valAx>
        <c:axId val="47840367"/>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83604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'ECCF objectives'!$M$95</c:f>
              <c:strCache>
                <c:ptCount val="1"/>
                <c:pt idx="0">
                  <c:v>Not at all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objectives'!$L$96:$L$98</c:f>
              <c:strCache>
                <c:ptCount val="3"/>
                <c:pt idx="0">
                  <c:v>Transparency of ICT products and services (N=62)</c:v>
                </c:pt>
                <c:pt idx="1">
                  <c:v>Trust and awareness of citizens and businesses (N=63)</c:v>
                </c:pt>
                <c:pt idx="2">
                  <c:v>Reduction of the  fragmentation of certification schemes in the EU (N=58)</c:v>
                </c:pt>
              </c:strCache>
            </c:strRef>
          </c:cat>
          <c:val>
            <c:numRef>
              <c:f>'ECCF objectives'!$M$96:$M$98</c:f>
              <c:numCache>
                <c:formatCode>0%</c:formatCode>
                <c:ptCount val="3"/>
                <c:pt idx="0">
                  <c:v>9.6799999999999997E-2</c:v>
                </c:pt>
                <c:pt idx="1">
                  <c:v>6.3500000000000001E-2</c:v>
                </c:pt>
                <c:pt idx="2">
                  <c:v>5.1700000000000003E-2</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0-F6C3-41CA-9641-9F84AC06F35F}"/>
            </c:ext>
          </c:extLst>
        </c:ser>
        <c:ser>
          <c:idx val="1"/>
          <c:order val="1"/>
          <c:tx>
            <c:strRef>
              <c:f>'ECCF objectives'!$N$95</c:f>
              <c:strCache>
                <c:ptCount val="1"/>
                <c:pt idx="0">
                  <c:v>To a small extent</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objectives'!$L$96:$L$98</c:f>
              <c:strCache>
                <c:ptCount val="3"/>
                <c:pt idx="0">
                  <c:v>Transparency of ICT products and services (N=62)</c:v>
                </c:pt>
                <c:pt idx="1">
                  <c:v>Trust and awareness of citizens and businesses (N=63)</c:v>
                </c:pt>
                <c:pt idx="2">
                  <c:v>Reduction of the  fragmentation of certification schemes in the EU (N=58)</c:v>
                </c:pt>
              </c:strCache>
            </c:strRef>
          </c:cat>
          <c:val>
            <c:numRef>
              <c:f>'ECCF objectives'!$N$96:$N$98</c:f>
              <c:numCache>
                <c:formatCode>0%</c:formatCode>
                <c:ptCount val="3"/>
                <c:pt idx="0">
                  <c:v>0.1129</c:v>
                </c:pt>
                <c:pt idx="1">
                  <c:v>9.5200000000000007E-2</c:v>
                </c:pt>
                <c:pt idx="2">
                  <c:v>0.1207</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F6C3-41CA-9641-9F84AC06F35F}"/>
            </c:ext>
          </c:extLst>
        </c:ser>
        <c:ser>
          <c:idx val="2"/>
          <c:order val="2"/>
          <c:tx>
            <c:strRef>
              <c:f>'ECCF objectives'!$O$95</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objectives'!$L$96:$L$98</c:f>
              <c:strCache>
                <c:ptCount val="3"/>
                <c:pt idx="0">
                  <c:v>Transparency of ICT products and services (N=62)</c:v>
                </c:pt>
                <c:pt idx="1">
                  <c:v>Trust and awareness of citizens and businesses (N=63)</c:v>
                </c:pt>
                <c:pt idx="2">
                  <c:v>Reduction of the  fragmentation of certification schemes in the EU (N=58)</c:v>
                </c:pt>
              </c:strCache>
            </c:strRef>
          </c:cat>
          <c:val>
            <c:numRef>
              <c:f>'ECCF objectives'!$O$96:$O$98</c:f>
              <c:numCache>
                <c:formatCode>0%</c:formatCode>
                <c:ptCount val="3"/>
                <c:pt idx="0">
                  <c:v>0.2419</c:v>
                </c:pt>
                <c:pt idx="1">
                  <c:v>0.23810000000000001</c:v>
                </c:pt>
                <c:pt idx="2">
                  <c:v>0.29310000000000003</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2-F6C3-41CA-9641-9F84AC06F35F}"/>
            </c:ext>
          </c:extLst>
        </c:ser>
        <c:ser>
          <c:idx val="3"/>
          <c:order val="3"/>
          <c:tx>
            <c:strRef>
              <c:f>'ECCF objectives'!$P$95</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objectives'!$L$96:$L$98</c:f>
              <c:strCache>
                <c:ptCount val="3"/>
                <c:pt idx="0">
                  <c:v>Transparency of ICT products and services (N=62)</c:v>
                </c:pt>
                <c:pt idx="1">
                  <c:v>Trust and awareness of citizens and businesses (N=63)</c:v>
                </c:pt>
                <c:pt idx="2">
                  <c:v>Reduction of the  fragmentation of certification schemes in the EU (N=58)</c:v>
                </c:pt>
              </c:strCache>
            </c:strRef>
          </c:cat>
          <c:val>
            <c:numRef>
              <c:f>'ECCF objectives'!$P$96:$P$98</c:f>
              <c:numCache>
                <c:formatCode>0%</c:formatCode>
                <c:ptCount val="3"/>
                <c:pt idx="0">
                  <c:v>0.3226</c:v>
                </c:pt>
                <c:pt idx="1">
                  <c:v>0.3175</c:v>
                </c:pt>
                <c:pt idx="2">
                  <c:v>0.2414</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F6C3-41CA-9641-9F84AC06F35F}"/>
            </c:ext>
          </c:extLst>
        </c:ser>
        <c:ser>
          <c:idx val="4"/>
          <c:order val="4"/>
          <c:tx>
            <c:strRef>
              <c:f>'ECCF objectives'!$Q$95</c:f>
              <c:strCache>
                <c:ptCount val="1"/>
                <c:pt idx="0">
                  <c:v>Completely</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objectives'!$L$96:$L$98</c:f>
              <c:strCache>
                <c:ptCount val="3"/>
                <c:pt idx="0">
                  <c:v>Transparency of ICT products and services (N=62)</c:v>
                </c:pt>
                <c:pt idx="1">
                  <c:v>Trust and awareness of citizens and businesses (N=63)</c:v>
                </c:pt>
                <c:pt idx="2">
                  <c:v>Reduction of the  fragmentation of certification schemes in the EU (N=58)</c:v>
                </c:pt>
              </c:strCache>
            </c:strRef>
          </c:cat>
          <c:val>
            <c:numRef>
              <c:f>'ECCF objectives'!$Q$96:$Q$98</c:f>
              <c:numCache>
                <c:formatCode>0%</c:formatCode>
                <c:ptCount val="3"/>
                <c:pt idx="0">
                  <c:v>0.2258</c:v>
                </c:pt>
                <c:pt idx="1">
                  <c:v>0.28570000000000001</c:v>
                </c:pt>
                <c:pt idx="2">
                  <c:v>0.29310000000000003</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F6C3-41CA-9641-9F84AC06F35F}"/>
            </c:ext>
          </c:extLst>
        </c:ser>
        <c:dLbls>
          <c:dLblPos val="ctr"/>
          <c:showLegendKey val="0"/>
          <c:showVal val="1"/>
          <c:showCatName val="0"/>
          <c:showSerName val="0"/>
          <c:showPercent val="0"/>
          <c:showBubbleSize val="0"/>
        </c:dLbls>
        <c:gapWidth val="150"/>
        <c:overlap val="100"/>
        <c:axId val="1679997471"/>
        <c:axId val="1638351375"/>
      </c:barChart>
      <c:catAx>
        <c:axId val="167999747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8351375"/>
        <c:crosses val="autoZero"/>
        <c:auto val="1"/>
        <c:lblAlgn val="ctr"/>
        <c:lblOffset val="100"/>
        <c:noMultiLvlLbl val="0"/>
      </c:catAx>
      <c:valAx>
        <c:axId val="163835137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9974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'ECCF objectives'!$L$132</c:f>
              <c:strCache>
                <c:ptCount val="1"/>
                <c:pt idx="0">
                  <c:v>Highly negatively</c:v>
                </c:pt>
              </c:strCache>
            </c:strRef>
          </c:tx>
          <c:spPr>
            <a:solidFill>
              <a:schemeClr val="accent1"/>
            </a:solidFill>
            <a:ln>
              <a:noFill/>
            </a:ln>
            <a:effectLst/>
          </c:spPr>
          <c:invertIfNegative val="0"/>
          <c:dLbls>
            <c:dLbl>
              <c:idx val="0"/>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BA93-4E40-ABC2-F79298EDCA0D}"/>
                </c:ext>
              </c:extLst>
            </c:dLbl>
            <c:dLbl>
              <c:idx val="1"/>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BA93-4E40-ABC2-F79298EDCA0D}"/>
                </c:ext>
              </c:extLst>
            </c:dLbl>
            <c:dLbl>
              <c:idx val="2"/>
              <c:layout>
                <c:manualLayout>
                  <c:x val="4.9361826724440561E-3"/>
                  <c:y val="0"/>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BA93-4E40-ABC2-F79298EDCA0D}"/>
                </c:ext>
              </c:extLst>
            </c:dLbl>
            <c:dLbl>
              <c:idx val="3"/>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3-BA93-4E40-ABC2-F79298EDCA0D}"/>
                </c:ext>
              </c:extLst>
            </c:dLbl>
            <c:dLbl>
              <c:idx val="5"/>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4-BA93-4E40-ABC2-F79298EDCA0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objectives'!$K$133:$K$139</c:f>
              <c:strCache>
                <c:ptCount val="7"/>
                <c:pt idx="0">
                  <c:v>Arising cybersecurity needs, challenges and threats (N=63)</c:v>
                </c:pt>
                <c:pt idx="1">
                  <c:v>Changes in the European security landscape (N=64)</c:v>
                </c:pt>
                <c:pt idx="2">
                  <c:v>Covid-19 crisis (N=64)</c:v>
                </c:pt>
                <c:pt idx="3">
                  <c:v>Development in Member States capabilities (N=64)</c:v>
                </c:pt>
                <c:pt idx="4">
                  <c:v>Geopolitical factors shaping cybersecurity (N=63)</c:v>
                </c:pt>
                <c:pt idx="5">
                  <c:v> ICT products and systems developments, and related standardisation challenges  (N=63)</c:v>
                </c:pt>
                <c:pt idx="6">
                  <c:v>Shifting policy priorities in EU and Member States and/or new legislation (N=64)</c:v>
                </c:pt>
              </c:strCache>
            </c:strRef>
          </c:cat>
          <c:val>
            <c:numRef>
              <c:f>'ECCF objectives'!$L$133:$L$139</c:f>
              <c:numCache>
                <c:formatCode>0%</c:formatCode>
                <c:ptCount val="7"/>
                <c:pt idx="0">
                  <c:v>0</c:v>
                </c:pt>
                <c:pt idx="1">
                  <c:v>1.5599999999999999E-2</c:v>
                </c:pt>
                <c:pt idx="2">
                  <c:v>3.1199999999999999E-2</c:v>
                </c:pt>
                <c:pt idx="3">
                  <c:v>0</c:v>
                </c:pt>
                <c:pt idx="4">
                  <c:v>0.17460000000000001</c:v>
                </c:pt>
                <c:pt idx="5" formatCode="0.00">
                  <c:v>0</c:v>
                </c:pt>
                <c:pt idx="6">
                  <c:v>6.25E-2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5-BA93-4E40-ABC2-F79298EDCA0D}"/>
            </c:ext>
          </c:extLst>
        </c:ser>
        <c:ser>
          <c:idx val="1"/>
          <c:order val="1"/>
          <c:tx>
            <c:strRef>
              <c:f>'ECCF objectives'!$M$132</c:f>
              <c:strCache>
                <c:ptCount val="1"/>
                <c:pt idx="0">
                  <c:v>Negatively</c:v>
                </c:pt>
              </c:strCache>
            </c:strRef>
          </c:tx>
          <c:spPr>
            <a:solidFill>
              <a:schemeClr val="accent2"/>
            </a:solidFill>
            <a:ln>
              <a:noFill/>
            </a:ln>
            <a:effectLst/>
          </c:spPr>
          <c:invertIfNegative val="0"/>
          <c:dLbls>
            <c:dLbl>
              <c:idx val="0"/>
              <c:layout>
                <c:manualLayout>
                  <c:x val="4.9361826724440561E-3"/>
                  <c:y val="-8.5631613198283776E-17"/>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6-BA93-4E40-ABC2-F79298EDCA0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objectives'!$K$133:$K$139</c:f>
              <c:strCache>
                <c:ptCount val="7"/>
                <c:pt idx="0">
                  <c:v>Arising cybersecurity needs, challenges and threats (N=63)</c:v>
                </c:pt>
                <c:pt idx="1">
                  <c:v>Changes in the European security landscape (N=64)</c:v>
                </c:pt>
                <c:pt idx="2">
                  <c:v>Covid-19 crisis (N=64)</c:v>
                </c:pt>
                <c:pt idx="3">
                  <c:v>Development in Member States capabilities (N=64)</c:v>
                </c:pt>
                <c:pt idx="4">
                  <c:v>Geopolitical factors shaping cybersecurity (N=63)</c:v>
                </c:pt>
                <c:pt idx="5">
                  <c:v> ICT products and systems developments, and related standardisation challenges  (N=63)</c:v>
                </c:pt>
                <c:pt idx="6">
                  <c:v>Shifting policy priorities in EU and Member States and/or new legislation (N=64)</c:v>
                </c:pt>
              </c:strCache>
            </c:strRef>
          </c:cat>
          <c:val>
            <c:numRef>
              <c:f>'ECCF objectives'!$M$133:$M$139</c:f>
              <c:numCache>
                <c:formatCode>0%</c:formatCode>
                <c:ptCount val="7"/>
                <c:pt idx="0">
                  <c:v>4.7600000000000003E-2</c:v>
                </c:pt>
                <c:pt idx="1">
                  <c:v>0.2344</c:v>
                </c:pt>
                <c:pt idx="2">
                  <c:v>0.3125</c:v>
                </c:pt>
                <c:pt idx="3">
                  <c:v>7.8100000000000003E-2</c:v>
                </c:pt>
                <c:pt idx="4">
                  <c:v>0.3175</c:v>
                </c:pt>
                <c:pt idx="5">
                  <c:v>0.17460000000000001</c:v>
                </c:pt>
                <c:pt idx="6">
                  <c:v>0.3906</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7-BA93-4E40-ABC2-F79298EDCA0D}"/>
            </c:ext>
          </c:extLst>
        </c:ser>
        <c:ser>
          <c:idx val="2"/>
          <c:order val="2"/>
          <c:tx>
            <c:strRef>
              <c:f>'ECCF objectives'!$N$132</c:f>
              <c:strCache>
                <c:ptCount val="1"/>
                <c:pt idx="0">
                  <c:v>Neither positively, nor negatively</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objectives'!$K$133:$K$139</c:f>
              <c:strCache>
                <c:ptCount val="7"/>
                <c:pt idx="0">
                  <c:v>Arising cybersecurity needs, challenges and threats (N=63)</c:v>
                </c:pt>
                <c:pt idx="1">
                  <c:v>Changes in the European security landscape (N=64)</c:v>
                </c:pt>
                <c:pt idx="2">
                  <c:v>Covid-19 crisis (N=64)</c:v>
                </c:pt>
                <c:pt idx="3">
                  <c:v>Development in Member States capabilities (N=64)</c:v>
                </c:pt>
                <c:pt idx="4">
                  <c:v>Geopolitical factors shaping cybersecurity (N=63)</c:v>
                </c:pt>
                <c:pt idx="5">
                  <c:v> ICT products and systems developments, and related standardisation challenges  (N=63)</c:v>
                </c:pt>
                <c:pt idx="6">
                  <c:v>Shifting policy priorities in EU and Member States and/or new legislation (N=64)</c:v>
                </c:pt>
              </c:strCache>
            </c:strRef>
          </c:cat>
          <c:val>
            <c:numRef>
              <c:f>'ECCF objectives'!$N$133:$N$139</c:f>
              <c:numCache>
                <c:formatCode>0%</c:formatCode>
                <c:ptCount val="7"/>
                <c:pt idx="0">
                  <c:v>0.41270000000000001</c:v>
                </c:pt>
                <c:pt idx="1">
                  <c:v>0.4531</c:v>
                </c:pt>
                <c:pt idx="2">
                  <c:v>0.40620000000000001</c:v>
                </c:pt>
                <c:pt idx="3">
                  <c:v>0.46879999999999999</c:v>
                </c:pt>
                <c:pt idx="4">
                  <c:v>0.28570000000000001</c:v>
                </c:pt>
                <c:pt idx="5">
                  <c:v>0.49209999999999998</c:v>
                </c:pt>
                <c:pt idx="6">
                  <c:v>0.2656</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BA93-4E40-ABC2-F79298EDCA0D}"/>
            </c:ext>
          </c:extLst>
        </c:ser>
        <c:ser>
          <c:idx val="3"/>
          <c:order val="3"/>
          <c:tx>
            <c:strRef>
              <c:f>'ECCF objectives'!$O$132</c:f>
              <c:strCache>
                <c:ptCount val="1"/>
                <c:pt idx="0">
                  <c:v>Positively</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objectives'!$K$133:$K$139</c:f>
              <c:strCache>
                <c:ptCount val="7"/>
                <c:pt idx="0">
                  <c:v>Arising cybersecurity needs, challenges and threats (N=63)</c:v>
                </c:pt>
                <c:pt idx="1">
                  <c:v>Changes in the European security landscape (N=64)</c:v>
                </c:pt>
                <c:pt idx="2">
                  <c:v>Covid-19 crisis (N=64)</c:v>
                </c:pt>
                <c:pt idx="3">
                  <c:v>Development in Member States capabilities (N=64)</c:v>
                </c:pt>
                <c:pt idx="4">
                  <c:v>Geopolitical factors shaping cybersecurity (N=63)</c:v>
                </c:pt>
                <c:pt idx="5">
                  <c:v> ICT products and systems developments, and related standardisation challenges  (N=63)</c:v>
                </c:pt>
                <c:pt idx="6">
                  <c:v>Shifting policy priorities in EU and Member States and/or new legislation (N=64)</c:v>
                </c:pt>
              </c:strCache>
            </c:strRef>
          </c:cat>
          <c:val>
            <c:numRef>
              <c:f>'ECCF objectives'!$O$133:$O$139</c:f>
              <c:numCache>
                <c:formatCode>0%</c:formatCode>
                <c:ptCount val="7"/>
                <c:pt idx="0">
                  <c:v>0.46029999999999999</c:v>
                </c:pt>
                <c:pt idx="1">
                  <c:v>0.2656</c:v>
                </c:pt>
                <c:pt idx="2">
                  <c:v>0.2031</c:v>
                </c:pt>
                <c:pt idx="3">
                  <c:v>0.4219</c:v>
                </c:pt>
                <c:pt idx="4">
                  <c:v>0.20630000000000001</c:v>
                </c:pt>
                <c:pt idx="5">
                  <c:v>0.30159999999999998</c:v>
                </c:pt>
                <c:pt idx="6">
                  <c:v>0.25</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9-BA93-4E40-ABC2-F79298EDCA0D}"/>
            </c:ext>
          </c:extLst>
        </c:ser>
        <c:ser>
          <c:idx val="4"/>
          <c:order val="4"/>
          <c:tx>
            <c:strRef>
              <c:f>'ECCF objectives'!$P$132</c:f>
              <c:strCache>
                <c:ptCount val="1"/>
                <c:pt idx="0">
                  <c:v>Highly positively</c:v>
                </c:pt>
              </c:strCache>
            </c:strRef>
          </c:tx>
          <c:spPr>
            <a:solidFill>
              <a:schemeClr val="accent5"/>
            </a:solidFill>
            <a:ln>
              <a:noFill/>
            </a:ln>
            <a:effectLst/>
          </c:spPr>
          <c:invertIfNegative val="0"/>
          <c:dLbls>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A-BA93-4E40-ABC2-F79298EDCA0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objectives'!$K$133:$K$139</c:f>
              <c:strCache>
                <c:ptCount val="7"/>
                <c:pt idx="0">
                  <c:v>Arising cybersecurity needs, challenges and threats (N=63)</c:v>
                </c:pt>
                <c:pt idx="1">
                  <c:v>Changes in the European security landscape (N=64)</c:v>
                </c:pt>
                <c:pt idx="2">
                  <c:v>Covid-19 crisis (N=64)</c:v>
                </c:pt>
                <c:pt idx="3">
                  <c:v>Development in Member States capabilities (N=64)</c:v>
                </c:pt>
                <c:pt idx="4">
                  <c:v>Geopolitical factors shaping cybersecurity (N=63)</c:v>
                </c:pt>
                <c:pt idx="5">
                  <c:v> ICT products and systems developments, and related standardisation challenges  (N=63)</c:v>
                </c:pt>
                <c:pt idx="6">
                  <c:v>Shifting policy priorities in EU and Member States and/or new legislation (N=64)</c:v>
                </c:pt>
              </c:strCache>
            </c:strRef>
          </c:cat>
          <c:val>
            <c:numRef>
              <c:f>'ECCF objectives'!$P$133:$P$139</c:f>
              <c:numCache>
                <c:formatCode>0%</c:formatCode>
                <c:ptCount val="7"/>
                <c:pt idx="0">
                  <c:v>7.9399999999999998E-2</c:v>
                </c:pt>
                <c:pt idx="1">
                  <c:v>3.1199999999999999E-2</c:v>
                </c:pt>
                <c:pt idx="2">
                  <c:v>4.6899999999999997E-2</c:v>
                </c:pt>
                <c:pt idx="3">
                  <c:v>3.1199999999999999E-2</c:v>
                </c:pt>
                <c:pt idx="4">
                  <c:v>1.5900000000000001E-2</c:v>
                </c:pt>
                <c:pt idx="5">
                  <c:v>3.1699999999999999E-2</c:v>
                </c:pt>
                <c:pt idx="6">
                  <c:v>3.1199999999999999E-2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B-BA93-4E40-ABC2-F79298EDCA0D}"/>
            </c:ext>
          </c:extLst>
        </c:ser>
        <c:dLbls>
          <c:dLblPos val="ctr"/>
          <c:showLegendKey val="0"/>
          <c:showVal val="1"/>
          <c:showCatName val="0"/>
          <c:showSerName val="0"/>
          <c:showPercent val="0"/>
          <c:showBubbleSize val="0"/>
        </c:dLbls>
        <c:gapWidth val="150"/>
        <c:overlap val="100"/>
        <c:axId val="1649556095"/>
        <c:axId val="1644226607"/>
      </c:barChart>
      <c:catAx>
        <c:axId val="164955609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4226607"/>
        <c:crosses val="autoZero"/>
        <c:auto val="1"/>
        <c:lblAlgn val="ctr"/>
        <c:lblOffset val="100"/>
        <c:noMultiLvlLbl val="0"/>
      </c:catAx>
      <c:valAx>
        <c:axId val="1644226607"/>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95560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'ECCF efficiency'!$T$45</c:f>
              <c:strCache>
                <c:ptCount val="1"/>
                <c:pt idx="0">
                  <c:v>Not at all</c:v>
                </c:pt>
              </c:strCache>
            </c:strRef>
          </c:tx>
          <c:spPr>
            <a:solidFill>
              <a:schemeClr val="accent1"/>
            </a:solidFill>
            <a:ln>
              <a:noFill/>
            </a:ln>
            <a:effectLst/>
          </c:spPr>
          <c:invertIfNegative val="0"/>
          <c:dLbls>
            <c:dLbl>
              <c:idx val="3"/>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76D4-4DF0-8CC9-9CAFA32968AA}"/>
                </c:ext>
              </c:extLst>
            </c:dLbl>
            <c:dLbl>
              <c:idx val="4"/>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76D4-4DF0-8CC9-9CAFA32968AA}"/>
                </c:ext>
              </c:extLst>
            </c:dLbl>
            <c:dLbl>
              <c:idx val="5"/>
              <c:delete val="1"/>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76D4-4DF0-8CC9-9CAFA32968A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efficiency'!$S$46:$S$51</c:f>
              <c:strCache>
                <c:ptCount val="6"/>
                <c:pt idx="0">
                  <c:v>SCCG (N=46)</c:v>
                </c:pt>
                <c:pt idx="1">
                  <c:v>National Cybersecurity Certification Authorities (N=53)</c:v>
                </c:pt>
                <c:pt idx="2">
                  <c:v>European Commission (N=55)</c:v>
                </c:pt>
                <c:pt idx="3">
                  <c:v>ECCG (N=55)</c:v>
                </c:pt>
                <c:pt idx="4">
                  <c:v>ENISA’s ad-hoc working groups (N=60)</c:v>
                </c:pt>
                <c:pt idx="5">
                  <c:v>ENISA (N=61)</c:v>
                </c:pt>
              </c:strCache>
            </c:strRef>
          </c:cat>
          <c:val>
            <c:numRef>
              <c:f>'ECCF efficiency'!$T$46:$T$51</c:f>
              <c:numCache>
                <c:formatCode>0%</c:formatCode>
                <c:ptCount val="6"/>
                <c:pt idx="0">
                  <c:v>4.3499999999999997E-2</c:v>
                </c:pt>
                <c:pt idx="1">
                  <c:v>3.7699999999999997E-2</c:v>
                </c:pt>
                <c:pt idx="2">
                  <c:v>0.1091</c:v>
                </c:pt>
                <c:pt idx="3">
                  <c:v>1.8200000000000001E-2</c:v>
                </c:pt>
                <c:pt idx="4">
                  <c:v>0</c:v>
                </c:pt>
                <c:pt idx="5">
                  <c:v>1.6400000000000001E-2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76D4-4DF0-8CC9-9CAFA32968AA}"/>
            </c:ext>
          </c:extLst>
        </c:ser>
        <c:ser>
          <c:idx val="1"/>
          <c:order val="1"/>
          <c:tx>
            <c:strRef>
              <c:f>'ECCF efficiency'!$U$45</c:f>
              <c:strCache>
                <c:ptCount val="1"/>
                <c:pt idx="0">
                  <c:v>To a small extent</c:v>
                </c:pt>
              </c:strCache>
            </c:strRef>
          </c:tx>
          <c:spPr>
            <a:solidFill>
              <a:schemeClr val="accent2"/>
            </a:solidFill>
            <a:ln>
              <a:noFill/>
            </a:ln>
            <a:effectLst/>
          </c:spPr>
          <c:invertIfNegative val="0"/>
          <c:dLbls>
            <c:dLbl>
              <c:idx val="4"/>
              <c:layout>
                <c:manualLayout>
                  <c:x val="-2.0986358866737389E-3"/>
                  <c:y val="4.6296296296295869E-3"/>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4-76D4-4DF0-8CC9-9CAFA32968AA}"/>
                </c:ext>
              </c:extLst>
            </c:dLbl>
            <c:dLbl>
              <c:idx val="5"/>
              <c:layout>
                <c:manualLayout>
                  <c:x val="6.2959076600209865E-3"/>
                  <c:y val="0"/>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5-76D4-4DF0-8CC9-9CAFA32968A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efficiency'!$S$46:$S$51</c:f>
              <c:strCache>
                <c:ptCount val="6"/>
                <c:pt idx="0">
                  <c:v>SCCG (N=46)</c:v>
                </c:pt>
                <c:pt idx="1">
                  <c:v>National Cybersecurity Certification Authorities (N=53)</c:v>
                </c:pt>
                <c:pt idx="2">
                  <c:v>European Commission (N=55)</c:v>
                </c:pt>
                <c:pt idx="3">
                  <c:v>ECCG (N=55)</c:v>
                </c:pt>
                <c:pt idx="4">
                  <c:v>ENISA’s ad-hoc working groups (N=60)</c:v>
                </c:pt>
                <c:pt idx="5">
                  <c:v>ENISA (N=61)</c:v>
                </c:pt>
              </c:strCache>
            </c:strRef>
          </c:cat>
          <c:val>
            <c:numRef>
              <c:f>'ECCF efficiency'!$U$46:$U$51</c:f>
              <c:numCache>
                <c:formatCode>0%</c:formatCode>
                <c:ptCount val="6"/>
                <c:pt idx="0">
                  <c:v>8.6999999999999994E-2</c:v>
                </c:pt>
                <c:pt idx="1">
                  <c:v>7.5499999999999998E-2</c:v>
                </c:pt>
                <c:pt idx="2">
                  <c:v>0.18179999999999999</c:v>
                </c:pt>
                <c:pt idx="3">
                  <c:v>0.18179999999999999</c:v>
                </c:pt>
                <c:pt idx="4">
                  <c:v>3.3300000000000003E-2</c:v>
                </c:pt>
                <c:pt idx="5">
                  <c:v>3.2800000000000003E-2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6-76D4-4DF0-8CC9-9CAFA32968AA}"/>
            </c:ext>
          </c:extLst>
        </c:ser>
        <c:ser>
          <c:idx val="2"/>
          <c:order val="2"/>
          <c:tx>
            <c:strRef>
              <c:f>'ECCF efficiency'!$V$45</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efficiency'!$S$46:$S$51</c:f>
              <c:strCache>
                <c:ptCount val="6"/>
                <c:pt idx="0">
                  <c:v>SCCG (N=46)</c:v>
                </c:pt>
                <c:pt idx="1">
                  <c:v>National Cybersecurity Certification Authorities (N=53)</c:v>
                </c:pt>
                <c:pt idx="2">
                  <c:v>European Commission (N=55)</c:v>
                </c:pt>
                <c:pt idx="3">
                  <c:v>ECCG (N=55)</c:v>
                </c:pt>
                <c:pt idx="4">
                  <c:v>ENISA’s ad-hoc working groups (N=60)</c:v>
                </c:pt>
                <c:pt idx="5">
                  <c:v>ENISA (N=61)</c:v>
                </c:pt>
              </c:strCache>
            </c:strRef>
          </c:cat>
          <c:val>
            <c:numRef>
              <c:f>'ECCF efficiency'!$V$46:$V$51</c:f>
              <c:numCache>
                <c:formatCode>0%</c:formatCode>
                <c:ptCount val="6"/>
                <c:pt idx="0">
                  <c:v>0.28260000000000002</c:v>
                </c:pt>
                <c:pt idx="1">
                  <c:v>0.3019</c:v>
                </c:pt>
                <c:pt idx="2">
                  <c:v>0.2727</c:v>
                </c:pt>
                <c:pt idx="3">
                  <c:v>0.21820000000000001</c:v>
                </c:pt>
                <c:pt idx="4">
                  <c:v>8.3299999999999999E-2</c:v>
                </c:pt>
                <c:pt idx="5">
                  <c:v>0.18029999999999999</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7-76D4-4DF0-8CC9-9CAFA32968AA}"/>
            </c:ext>
          </c:extLst>
        </c:ser>
        <c:ser>
          <c:idx val="3"/>
          <c:order val="3"/>
          <c:tx>
            <c:strRef>
              <c:f>'ECCF efficiency'!$W$45</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efficiency'!$S$46:$S$51</c:f>
              <c:strCache>
                <c:ptCount val="6"/>
                <c:pt idx="0">
                  <c:v>SCCG (N=46)</c:v>
                </c:pt>
                <c:pt idx="1">
                  <c:v>National Cybersecurity Certification Authorities (N=53)</c:v>
                </c:pt>
                <c:pt idx="2">
                  <c:v>European Commission (N=55)</c:v>
                </c:pt>
                <c:pt idx="3">
                  <c:v>ECCG (N=55)</c:v>
                </c:pt>
                <c:pt idx="4">
                  <c:v>ENISA’s ad-hoc working groups (N=60)</c:v>
                </c:pt>
                <c:pt idx="5">
                  <c:v>ENISA (N=61)</c:v>
                </c:pt>
              </c:strCache>
            </c:strRef>
          </c:cat>
          <c:val>
            <c:numRef>
              <c:f>'ECCF efficiency'!$W$46:$W$51</c:f>
              <c:numCache>
                <c:formatCode>0%</c:formatCode>
                <c:ptCount val="6"/>
                <c:pt idx="0">
                  <c:v>0.41299999999999998</c:v>
                </c:pt>
                <c:pt idx="1">
                  <c:v>0.434</c:v>
                </c:pt>
                <c:pt idx="2">
                  <c:v>0.29089999999999999</c:v>
                </c:pt>
                <c:pt idx="3">
                  <c:v>0.38179999999999997</c:v>
                </c:pt>
                <c:pt idx="4">
                  <c:v>0.55000000000000004</c:v>
                </c:pt>
                <c:pt idx="5">
                  <c:v>0.4098</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8-76D4-4DF0-8CC9-9CAFA32968AA}"/>
            </c:ext>
          </c:extLst>
        </c:ser>
        <c:ser>
          <c:idx val="4"/>
          <c:order val="4"/>
          <c:tx>
            <c:strRef>
              <c:f>'ECCF efficiency'!$X$45</c:f>
              <c:strCache>
                <c:ptCount val="1"/>
                <c:pt idx="0">
                  <c:v>Completely</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efficiency'!$S$46:$S$51</c:f>
              <c:strCache>
                <c:ptCount val="6"/>
                <c:pt idx="0">
                  <c:v>SCCG (N=46)</c:v>
                </c:pt>
                <c:pt idx="1">
                  <c:v>National Cybersecurity Certification Authorities (N=53)</c:v>
                </c:pt>
                <c:pt idx="2">
                  <c:v>European Commission (N=55)</c:v>
                </c:pt>
                <c:pt idx="3">
                  <c:v>ECCG (N=55)</c:v>
                </c:pt>
                <c:pt idx="4">
                  <c:v>ENISA’s ad-hoc working groups (N=60)</c:v>
                </c:pt>
                <c:pt idx="5">
                  <c:v>ENISA (N=61)</c:v>
                </c:pt>
              </c:strCache>
            </c:strRef>
          </c:cat>
          <c:val>
            <c:numRef>
              <c:f>'ECCF efficiency'!$X$46:$X$51</c:f>
              <c:numCache>
                <c:formatCode>0%</c:formatCode>
                <c:ptCount val="6"/>
                <c:pt idx="0">
                  <c:v>0.1739</c:v>
                </c:pt>
                <c:pt idx="1">
                  <c:v>0.15090000000000001</c:v>
                </c:pt>
                <c:pt idx="2">
                  <c:v>0.14549999999999999</c:v>
                </c:pt>
                <c:pt idx="3">
                  <c:v>0.2</c:v>
                </c:pt>
                <c:pt idx="4">
                  <c:v>0.33329999999999999</c:v>
                </c:pt>
                <c:pt idx="5">
                  <c:v>0.36070000000000002</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9-76D4-4DF0-8CC9-9CAFA32968AA}"/>
            </c:ext>
          </c:extLst>
        </c:ser>
        <c:dLbls>
          <c:dLblPos val="ctr"/>
          <c:showLegendKey val="0"/>
          <c:showVal val="1"/>
          <c:showCatName val="0"/>
          <c:showSerName val="0"/>
          <c:showPercent val="0"/>
          <c:showBubbleSize val="0"/>
        </c:dLbls>
        <c:gapWidth val="150"/>
        <c:overlap val="100"/>
        <c:axId val="1478441439"/>
        <c:axId val="1478444319"/>
      </c:barChart>
      <c:catAx>
        <c:axId val="147844143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78444319"/>
        <c:crosses val="autoZero"/>
        <c:auto val="1"/>
        <c:lblAlgn val="ctr"/>
        <c:lblOffset val="100"/>
        <c:noMultiLvlLbl val="0"/>
      </c:catAx>
      <c:valAx>
        <c:axId val="1478444319"/>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78441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'ECCF added value'!$E$110</c:f>
              <c:strCache>
                <c:ptCount val="1"/>
                <c:pt idx="0">
                  <c:v>Not at all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value'!$D$111</c:f>
              <c:strCache>
                <c:ptCount val="1"/>
                <c:pt idx="0">
                  <c:v>To what extent will the impact of the ECCF increase because of the adoption of the proposed Cyber Resilience Act (CRA)?</c:v>
                </c:pt>
              </c:strCache>
            </c:strRef>
          </c:cat>
          <c:val>
            <c:numRef>
              <c:f>'ECCF added value'!$E$111</c:f>
              <c:numCache>
                <c:formatCode>0%</c:formatCode>
                <c:ptCount val="1"/>
                <c:pt idx="0">
                  <c:v>0.04</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0-7C13-4747-BB05-B6DC11B32865}"/>
            </c:ext>
          </c:extLst>
        </c:ser>
        <c:ser>
          <c:idx val="1"/>
          <c:order val="1"/>
          <c:tx>
            <c:strRef>
              <c:f>'ECCF added value'!$F$110</c:f>
              <c:strCache>
                <c:ptCount val="1"/>
                <c:pt idx="0">
                  <c:v>To a small extent</c:v>
                </c:pt>
              </c:strCache>
            </c:strRef>
          </c:tx>
          <c:spPr>
            <a:solidFill>
              <a:schemeClr val="accent2"/>
            </a:solidFill>
            <a:ln>
              <a:noFill/>
            </a:ln>
            <a:effectLst/>
          </c:spPr>
          <c:invertIfNegative val="0"/>
          <c:dLbls>
            <c:delete val="1"/>
          </c:dLbls>
          <c:cat>
            <c:strRef>
              <c:f>'ECCF added value'!$D$111</c:f>
              <c:strCache>
                <c:ptCount val="1"/>
                <c:pt idx="0">
                  <c:v>To what extent will the impact of the ECCF increase because of the adoption of the proposed Cyber Resilience Act (CRA)?</c:v>
                </c:pt>
              </c:strCache>
            </c:strRef>
          </c:cat>
          <c:val>
            <c:numRef>
              <c:f>'ECCF added value'!$F$111</c:f>
              <c:numCache>
                <c:formatCode>0%</c:formatCode>
                <c:ptCount val="1"/>
                <c:pt idx="0">
                  <c:v>0.02</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7C13-4747-BB05-B6DC11B32865}"/>
            </c:ext>
          </c:extLst>
        </c:ser>
        <c:ser>
          <c:idx val="2"/>
          <c:order val="2"/>
          <c:tx>
            <c:strRef>
              <c:f>'ECCF added value'!$G$110</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value'!$D$111</c:f>
              <c:strCache>
                <c:ptCount val="1"/>
                <c:pt idx="0">
                  <c:v>To what extent will the impact of the ECCF increase because of the adoption of the proposed Cyber Resilience Act (CRA)?</c:v>
                </c:pt>
              </c:strCache>
            </c:strRef>
          </c:cat>
          <c:val>
            <c:numRef>
              <c:f>'ECCF added value'!$G$111</c:f>
              <c:numCache>
                <c:formatCode>0%</c:formatCode>
                <c:ptCount val="1"/>
                <c:pt idx="0">
                  <c:v>0.22</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2-7C13-4747-BB05-B6DC11B32865}"/>
            </c:ext>
          </c:extLst>
        </c:ser>
        <c:ser>
          <c:idx val="3"/>
          <c:order val="3"/>
          <c:tx>
            <c:strRef>
              <c:f>'ECCF added value'!$H$110</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value'!$D$111</c:f>
              <c:strCache>
                <c:ptCount val="1"/>
                <c:pt idx="0">
                  <c:v>To what extent will the impact of the ECCF increase because of the adoption of the proposed Cyber Resilience Act (CRA)?</c:v>
                </c:pt>
              </c:strCache>
            </c:strRef>
          </c:cat>
          <c:val>
            <c:numRef>
              <c:f>'ECCF added value'!$H$111</c:f>
              <c:numCache>
                <c:formatCode>0%</c:formatCode>
                <c:ptCount val="1"/>
                <c:pt idx="0">
                  <c:v>0.67</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7C13-4747-BB05-B6DC11B32865}"/>
            </c:ext>
          </c:extLst>
        </c:ser>
        <c:ser>
          <c:idx val="4"/>
          <c:order val="4"/>
          <c:tx>
            <c:strRef>
              <c:f>'ECCF added value'!$I$110</c:f>
              <c:strCache>
                <c:ptCount val="1"/>
                <c:pt idx="0">
                  <c:v>Completely</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value'!$D$111</c:f>
              <c:strCache>
                <c:ptCount val="1"/>
                <c:pt idx="0">
                  <c:v>To what extent will the impact of the ECCF increase because of the adoption of the proposed Cyber Resilience Act (CRA)?</c:v>
                </c:pt>
              </c:strCache>
            </c:strRef>
          </c:cat>
          <c:val>
            <c:numRef>
              <c:f>'ECCF added value'!$I$111</c:f>
              <c:numCache>
                <c:formatCode>0%</c:formatCode>
                <c:ptCount val="1"/>
                <c:pt idx="0">
                  <c:v>0.05</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7C13-4747-BB05-B6DC11B32865}"/>
            </c:ext>
          </c:extLst>
        </c:ser>
        <c:dLbls>
          <c:dLblPos val="ctr"/>
          <c:showLegendKey val="0"/>
          <c:showVal val="1"/>
          <c:showCatName val="0"/>
          <c:showSerName val="0"/>
          <c:showPercent val="0"/>
          <c:showBubbleSize val="0"/>
        </c:dLbls>
        <c:gapWidth val="150"/>
        <c:overlap val="100"/>
        <c:axId val="763913695"/>
        <c:axId val="763902175"/>
      </c:barChart>
      <c:catAx>
        <c:axId val="76391369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3902175"/>
        <c:crosses val="autoZero"/>
        <c:auto val="1"/>
        <c:lblAlgn val="ctr"/>
        <c:lblOffset val="100"/>
        <c:noMultiLvlLbl val="0"/>
      </c:catAx>
      <c:valAx>
        <c:axId val="76390217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39136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'ECCF added value'!$Z$30</c:f>
              <c:strCache>
                <c:ptCount val="1"/>
                <c:pt idx="0">
                  <c:v>Not at all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value'!$Y$31:$Y$32</c:f>
              <c:strCache>
                <c:ptCount val="2"/>
                <c:pt idx="0">
                  <c:v>Member Stats could have increased the uptake of cybersecurity certification without the ECCF (N=47)</c:v>
                </c:pt>
                <c:pt idx="1">
                  <c:v>Member States could have achieved more streamlined and cost-effective certification processess without the ECCF (N=49)</c:v>
                </c:pt>
              </c:strCache>
            </c:strRef>
          </c:cat>
          <c:val>
            <c:numRef>
              <c:f>'ECCF added value'!$Z$31:$Z$32</c:f>
              <c:numCache>
                <c:formatCode>0%</c:formatCode>
                <c:ptCount val="2"/>
                <c:pt idx="0">
                  <c:v>0.25530000000000003</c:v>
                </c:pt>
                <c:pt idx="1">
                  <c:v>0.40820000000000001</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0-DF68-405B-A798-3B98825BAF90}"/>
            </c:ext>
          </c:extLst>
        </c:ser>
        <c:ser>
          <c:idx val="1"/>
          <c:order val="1"/>
          <c:tx>
            <c:strRef>
              <c:f>'ECCF added value'!$AA$30</c:f>
              <c:strCache>
                <c:ptCount val="1"/>
                <c:pt idx="0">
                  <c:v>To a small extent</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value'!$Y$31:$Y$32</c:f>
              <c:strCache>
                <c:ptCount val="2"/>
                <c:pt idx="0">
                  <c:v>Member Stats could have increased the uptake of cybersecurity certification without the ECCF (N=47)</c:v>
                </c:pt>
                <c:pt idx="1">
                  <c:v>Member States could have achieved more streamlined and cost-effective certification processess without the ECCF (N=49)</c:v>
                </c:pt>
              </c:strCache>
            </c:strRef>
          </c:cat>
          <c:val>
            <c:numRef>
              <c:f>'ECCF added value'!$AA$31:$AA$32</c:f>
              <c:numCache>
                <c:formatCode>0%</c:formatCode>
                <c:ptCount val="2"/>
                <c:pt idx="0">
                  <c:v>0.31909999999999999</c:v>
                </c:pt>
                <c:pt idx="1">
                  <c:v>0.32650000000000001</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DF68-405B-A798-3B98825BAF90}"/>
            </c:ext>
          </c:extLst>
        </c:ser>
        <c:ser>
          <c:idx val="2"/>
          <c:order val="2"/>
          <c:tx>
            <c:strRef>
              <c:f>'ECCF added value'!$AB$30</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value'!$Y$31:$Y$32</c:f>
              <c:strCache>
                <c:ptCount val="2"/>
                <c:pt idx="0">
                  <c:v>Member Stats could have increased the uptake of cybersecurity certification without the ECCF (N=47)</c:v>
                </c:pt>
                <c:pt idx="1">
                  <c:v>Member States could have achieved more streamlined and cost-effective certification processess without the ECCF (N=49)</c:v>
                </c:pt>
              </c:strCache>
            </c:strRef>
          </c:cat>
          <c:val>
            <c:numRef>
              <c:f>'ECCF added value'!$AB$31:$AB$32</c:f>
              <c:numCache>
                <c:formatCode>0%</c:formatCode>
                <c:ptCount val="2"/>
                <c:pt idx="0">
                  <c:v>0.25530000000000003</c:v>
                </c:pt>
                <c:pt idx="1">
                  <c:v>0.1837</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2-DF68-405B-A798-3B98825BAF90}"/>
            </c:ext>
          </c:extLst>
        </c:ser>
        <c:ser>
          <c:idx val="3"/>
          <c:order val="3"/>
          <c:tx>
            <c:strRef>
              <c:f>'ECCF added value'!$AC$30</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value'!$Y$31:$Y$32</c:f>
              <c:strCache>
                <c:ptCount val="2"/>
                <c:pt idx="0">
                  <c:v>Member Stats could have increased the uptake of cybersecurity certification without the ECCF (N=47)</c:v>
                </c:pt>
                <c:pt idx="1">
                  <c:v>Member States could have achieved more streamlined and cost-effective certification processess without the ECCF (N=49)</c:v>
                </c:pt>
              </c:strCache>
            </c:strRef>
          </c:cat>
          <c:val>
            <c:numRef>
              <c:f>'ECCF added value'!$AC$31:$AC$32</c:f>
              <c:numCache>
                <c:formatCode>0%</c:formatCode>
                <c:ptCount val="2"/>
                <c:pt idx="0">
                  <c:v>0.12770000000000001</c:v>
                </c:pt>
                <c:pt idx="1">
                  <c:v>8.1600000000000006E-2</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DF68-405B-A798-3B98825BAF90}"/>
            </c:ext>
          </c:extLst>
        </c:ser>
        <c:ser>
          <c:idx val="4"/>
          <c:order val="4"/>
          <c:tx>
            <c:strRef>
              <c:f>'ECCF added value'!$AD$30</c:f>
              <c:strCache>
                <c:ptCount val="1"/>
                <c:pt idx="0">
                  <c:v>Completely</c:v>
                </c:pt>
              </c:strCache>
            </c:strRef>
          </c:tx>
          <c:spPr>
            <a:solidFill>
              <a:schemeClr val="accent5"/>
            </a:solidFill>
            <a:ln>
              <a:noFill/>
            </a:ln>
            <a:effectLst/>
          </c:spPr>
          <c:invertIfNegative val="0"/>
          <c:dLbls>
            <c:dLbl>
              <c:idx val="1"/>
              <c:delete val="1"/>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4-DF68-405B-A798-3B98825BAF9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value'!$Y$31:$Y$32</c:f>
              <c:strCache>
                <c:ptCount val="2"/>
                <c:pt idx="0">
                  <c:v>Member Stats could have increased the uptake of cybersecurity certification without the ECCF (N=47)</c:v>
                </c:pt>
                <c:pt idx="1">
                  <c:v>Member States could have achieved more streamlined and cost-effective certification processess without the ECCF (N=49)</c:v>
                </c:pt>
              </c:strCache>
            </c:strRef>
          </c:cat>
          <c:val>
            <c:numRef>
              <c:f>'ECCF added value'!$AD$31:$AD$32</c:f>
              <c:numCache>
                <c:formatCode>0%</c:formatCode>
                <c:ptCount val="2"/>
                <c:pt idx="0">
                  <c:v>4.2599999999999999E-2</c:v>
                </c:pt>
                <c:pt idx="1">
                  <c:v>0</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5-DF68-405B-A798-3B98825BAF90}"/>
            </c:ext>
          </c:extLst>
        </c:ser>
        <c:dLbls>
          <c:dLblPos val="ctr"/>
          <c:showLegendKey val="0"/>
          <c:showVal val="1"/>
          <c:showCatName val="0"/>
          <c:showSerName val="0"/>
          <c:showPercent val="0"/>
          <c:showBubbleSize val="0"/>
        </c:dLbls>
        <c:gapWidth val="150"/>
        <c:overlap val="100"/>
        <c:axId val="45868688"/>
        <c:axId val="45873968"/>
      </c:barChart>
      <c:catAx>
        <c:axId val="458686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873968"/>
        <c:crosses val="autoZero"/>
        <c:auto val="1"/>
        <c:lblAlgn val="ctr"/>
        <c:lblOffset val="100"/>
        <c:noMultiLvlLbl val="0"/>
      </c:catAx>
      <c:valAx>
        <c:axId val="4587396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8686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'ECCF added value'!$N$12</c:f>
              <c:strCache>
                <c:ptCount val="1"/>
                <c:pt idx="0">
                  <c:v>Not at all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value'!$M$13:$M$15</c:f>
              <c:strCache>
                <c:ptCount val="3"/>
                <c:pt idx="0">
                  <c:v> Enhanced the overall transparency of ICT products and services, ensuring security by default and design, and addressing vulnerabilities without the ECCF (N=51)</c:v>
                </c:pt>
                <c:pt idx="1">
                  <c:v>Enhanced trust and confidence in the single market without the ECCF (N= 50)</c:v>
                </c:pt>
                <c:pt idx="2">
                  <c:v>Enhanced the trust and awareness of citizens and businesses about cybersecurity of ICT products, processes and services without the ECCF (N=50)</c:v>
                </c:pt>
              </c:strCache>
            </c:strRef>
          </c:cat>
          <c:val>
            <c:numRef>
              <c:f>'ECCF added value'!$N$13:$N$15</c:f>
              <c:numCache>
                <c:formatCode>0%</c:formatCode>
                <c:ptCount val="3"/>
                <c:pt idx="0">
                  <c:v>0.2</c:v>
                </c:pt>
                <c:pt idx="1">
                  <c:v>0.48</c:v>
                </c:pt>
                <c:pt idx="2">
                  <c:v>0.2</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0-AEE6-46C9-9748-18E1DEF6FC51}"/>
            </c:ext>
          </c:extLst>
        </c:ser>
        <c:ser>
          <c:idx val="1"/>
          <c:order val="1"/>
          <c:tx>
            <c:strRef>
              <c:f>'ECCF added value'!$O$12</c:f>
              <c:strCache>
                <c:ptCount val="1"/>
                <c:pt idx="0">
                  <c:v>To a small extent</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value'!$M$13:$M$15</c:f>
              <c:strCache>
                <c:ptCount val="3"/>
                <c:pt idx="0">
                  <c:v> Enhanced the overall transparency of ICT products and services, ensuring security by default and design, and addressing vulnerabilities without the ECCF (N=51)</c:v>
                </c:pt>
                <c:pt idx="1">
                  <c:v>Enhanced trust and confidence in the single market without the ECCF (N= 50)</c:v>
                </c:pt>
                <c:pt idx="2">
                  <c:v>Enhanced the trust and awareness of citizens and businesses about cybersecurity of ICT products, processes and services without the ECCF (N=50)</c:v>
                </c:pt>
              </c:strCache>
            </c:strRef>
          </c:cat>
          <c:val>
            <c:numRef>
              <c:f>'ECCF added value'!$O$13:$O$15</c:f>
              <c:numCache>
                <c:formatCode>0%</c:formatCode>
                <c:ptCount val="3"/>
                <c:pt idx="0">
                  <c:v>0.4</c:v>
                </c:pt>
                <c:pt idx="1">
                  <c:v>0.28000000000000003</c:v>
                </c:pt>
                <c:pt idx="2">
                  <c:v>0.4</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AEE6-46C9-9748-18E1DEF6FC51}"/>
            </c:ext>
          </c:extLst>
        </c:ser>
        <c:ser>
          <c:idx val="2"/>
          <c:order val="2"/>
          <c:tx>
            <c:strRef>
              <c:f>'ECCF added value'!$P$12</c:f>
              <c:strCache>
                <c:ptCount val="1"/>
                <c:pt idx="0">
                  <c:v>Somewhat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value'!$M$13:$M$15</c:f>
              <c:strCache>
                <c:ptCount val="3"/>
                <c:pt idx="0">
                  <c:v> Enhanced the overall transparency of ICT products and services, ensuring security by default and design, and addressing vulnerabilities without the ECCF (N=51)</c:v>
                </c:pt>
                <c:pt idx="1">
                  <c:v>Enhanced trust and confidence in the single market without the ECCF (N= 50)</c:v>
                </c:pt>
                <c:pt idx="2">
                  <c:v>Enhanced the trust and awareness of citizens and businesses about cybersecurity of ICT products, processes and services without the ECCF (N=50)</c:v>
                </c:pt>
              </c:strCache>
            </c:strRef>
          </c:cat>
          <c:val>
            <c:numRef>
              <c:f>'ECCF added value'!$P$13:$P$15</c:f>
              <c:numCache>
                <c:formatCode>0%</c:formatCode>
                <c:ptCount val="3"/>
                <c:pt idx="0">
                  <c:v>0.28000000000000003</c:v>
                </c:pt>
                <c:pt idx="1">
                  <c:v>0.16</c:v>
                </c:pt>
                <c:pt idx="2">
                  <c:v>0.28000000000000003</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2-AEE6-46C9-9748-18E1DEF6FC51}"/>
            </c:ext>
          </c:extLst>
        </c:ser>
        <c:ser>
          <c:idx val="3"/>
          <c:order val="3"/>
          <c:tx>
            <c:strRef>
              <c:f>'ECCF added value'!$Q$12</c:f>
              <c:strCache>
                <c:ptCount val="1"/>
                <c:pt idx="0">
                  <c:v>To a large extent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'ECCF added value'!$M$13:$M$15</c:f>
              <c:strCache>
                <c:ptCount val="3"/>
                <c:pt idx="0">
                  <c:v> Enhanced the overall transparency of ICT products and services, ensuring security by default and design, and addressing vulnerabilities without the ECCF (N=51)</c:v>
                </c:pt>
                <c:pt idx="1">
                  <c:v>Enhanced trust and confidence in the single market without the ECCF (N= 50)</c:v>
                </c:pt>
                <c:pt idx="2">
                  <c:v>Enhanced the trust and awareness of citizens and businesses about cybersecurity of ICT products, processes and services without the ECCF (N=50)</c:v>
                </c:pt>
              </c:strCache>
            </c:strRef>
          </c:cat>
          <c:val>
            <c:numRef>
              <c:f>'ECCF added value'!$Q$13:$Q$15</c:f>
              <c:numCache>
                <c:formatCode>0%</c:formatCode>
                <c:ptCount val="3"/>
                <c:pt idx="0">
                  <c:v>0.12</c:v>
                </c:pt>
                <c:pt idx="1">
                  <c:v>0.06</c:v>
                </c:pt>
                <c:pt idx="2">
                  <c:v>0.12</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AEE6-46C9-9748-18E1DEF6FC51}"/>
            </c:ext>
          </c:extLst>
        </c:ser>
        <c:ser>
          <c:idx val="4"/>
          <c:order val="4"/>
          <c:tx>
            <c:strRef>
              <c:f>'ECCF added value'!$R$12</c:f>
              <c:strCache>
                <c:ptCount val="1"/>
                <c:pt idx="0">
                  <c:v>Completely</c:v>
                </c:pt>
              </c:strCache>
            </c:strRef>
          </c:tx>
          <c:spPr>
            <a:solidFill>
              <a:schemeClr val="accent5"/>
            </a:solidFill>
            <a:ln>
              <a:noFill/>
            </a:ln>
            <a:effectLst/>
          </c:spPr>
          <c:invertIfNegative val="0"/>
          <c:dLbls>
            <c:delete val="1"/>
          </c:dLbls>
          <c:cat>
            <c:strRef>
              <c:f>'ECCF added value'!$M$13:$M$15</c:f>
              <c:strCache>
                <c:ptCount val="3"/>
                <c:pt idx="0">
                  <c:v> Enhanced the overall transparency of ICT products and services, ensuring security by default and design, and addressing vulnerabilities without the ECCF (N=51)</c:v>
                </c:pt>
                <c:pt idx="1">
                  <c:v>Enhanced trust and confidence in the single market without the ECCF (N= 50)</c:v>
                </c:pt>
                <c:pt idx="2">
                  <c:v>Enhanced the trust and awareness of citizens and businesses about cybersecurity of ICT products, processes and services without the ECCF (N=50)</c:v>
                </c:pt>
              </c:strCache>
            </c:strRef>
          </c:cat>
          <c:val>
            <c:numRef>
              <c:f>'ECCF added value'!$R$13:$R$15</c:f>
              <c:numCache>
                <c:formatCode>0%</c:formatCode>
                <c:ptCount val="3"/>
                <c:pt idx="0">
                  <c:v>0</c:v>
                </c:pt>
                <c:pt idx="1">
                  <c:v>0.02</c:v>
                </c:pt>
                <c:pt idx="2">
                  <c:v>0</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AEE6-46C9-9748-18E1DEF6FC51}"/>
            </c:ext>
          </c:extLst>
        </c:ser>
        <c:dLbls>
          <c:dLblPos val="ctr"/>
          <c:showLegendKey val="0"/>
          <c:showVal val="1"/>
          <c:showCatName val="0"/>
          <c:showSerName val="0"/>
          <c:showPercent val="0"/>
          <c:showBubbleSize val="0"/>
        </c:dLbls>
        <c:gapWidth val="150"/>
        <c:overlap val="100"/>
        <c:axId val="772945263"/>
        <c:axId val="308056559"/>
      </c:barChart>
      <c:catAx>
        <c:axId val="77294526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8056559"/>
        <c:crosses val="autoZero"/>
        <c:auto val="1"/>
        <c:lblAlgn val="ctr"/>
        <c:lblOffset val="100"/>
        <c:noMultiLvlLbl val="0"/>
      </c:catAx>
      <c:valAx>
        <c:axId val="308056559"/>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29452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CBA4F677D22144BA93836EC243C46FF" ma:contentTypeVersion="11" ma:contentTypeDescription="Create a new document." ma:contentTypeScope="" ma:versionID="3443a0ff3be4e264d147bc10db5b03d1">
  <xsd:schema xmlns:xsd="http://www.w3.org/2001/XMLSchema" xmlns:xs="http://www.w3.org/2001/XMLSchema" xmlns:p="http://schemas.microsoft.com/office/2006/metadata/properties" xmlns:ns2="17547e70-2358-4408-bab6-cece0639b5d2" xmlns:ns3="20e94a3a-51a0-41b0-8c7f-2a0fa1d9a92b" targetNamespace="http://schemas.microsoft.com/office/2006/metadata/properties" ma:root="true" ma:fieldsID="9b5ba8e9676146c2ded24c20e542a30d" ns2:_="" ns3:_="">
    <xsd:import namespace="17547e70-2358-4408-bab6-cece0639b5d2"/>
    <xsd:import namespace="20e94a3a-51a0-41b0-8c7f-2a0fa1d9a9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47e70-2358-4408-bab6-cece0639b5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22b2fad6-9d2c-441c-a321-3f5f1e9bd928"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0e94a3a-51a0-41b0-8c7f-2a0fa1d9a92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45c5f7e-2883-4be3-aa55-5e1afe2134fc}" ma:internalName="TaxCatchAll" ma:showField="CatchAllData" ma:web="20e94a3a-51a0-41b0-8c7f-2a0fa1d9a92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7547e70-2358-4408-bab6-cece0639b5d2">
      <Terms xmlns="http://schemas.microsoft.com/office/infopath/2007/PartnerControls">
        <TermInfo xmlns="http://schemas.microsoft.com/office/infopath/2007/PartnerControls">
          <TermName xmlns="http://schemas.microsoft.com/office/infopath/2007/PartnerControls"/>
          <TermId xmlns="http://schemas.microsoft.com/office/infopath/2007/PartnerControls"/>
        </TermInfo>
      </Terms>
    </lcf76f155ced4ddcb4097134ff3c332f>
    <TaxCatchAll xmlns="20e94a3a-51a0-41b0-8c7f-2a0fa1d9a92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1E6C579-E22E-48D5-BBDF-9713022497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47e70-2358-4408-bab6-cece0639b5d2"/>
    <ds:schemaRef ds:uri="20e94a3a-51a0-41b0-8c7f-2a0fa1d9a9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8D77B9F-9CC3-4647-A8DF-407C3BCA527E}">
  <ds:schemaRefs>
    <ds:schemaRef ds:uri="http://schemas.microsoft.com/office/2006/metadata/properties"/>
    <ds:schemaRef ds:uri="http://schemas.microsoft.com/office/infopath/2007/PartnerControls"/>
    <ds:schemaRef ds:uri="17547e70-2358-4408-bab6-cece0639b5d2"/>
    <ds:schemaRef ds:uri="20e94a3a-51a0-41b0-8c7f-2a0fa1d9a92b"/>
  </ds:schemaRefs>
</ds:datastoreItem>
</file>

<file path=customXml/itemProps3.xml><?xml version="1.0" encoding="utf-8"?>
<ds:datastoreItem xmlns:ds="http://schemas.openxmlformats.org/officeDocument/2006/customXml" ds:itemID="{706837D7-E6CD-4644-916C-DCA6DFD536BB}">
  <ds:schemaRefs>
    <ds:schemaRef ds:uri="http://schemas.microsoft.com/sharepoint/v3/contenttype/forms"/>
  </ds:schemaRefs>
</ds:datastoreItem>
</file>

<file path=customXml/itemProps4.xml><?xml version="1.0" encoding="utf-8"?>
<ds:datastoreItem xmlns:ds="http://schemas.openxmlformats.org/officeDocument/2006/customXml" ds:itemID="{29AE18BF-C0D8-4AF4-B545-421E4EC32D4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36</Pages>
  <Words>33542</Words>
  <Characters>191194</Characters>
  <Application>Microsoft Office Word</Application>
  <DocSecurity>0</DocSecurity>
  <Lines>1593</Lines>
  <Paragraphs>448</Paragraphs>
  <ScaleCrop>false</ScaleCrop>
  <Manager/>
  <Company/>
  <LinksUpToDate>false</LinksUpToDate>
  <CharactersWithSpaces>224288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2026-01-09T11:59:00Z</dcterms:created>
  <dcterms:modified xsi:type="dcterms:W3CDTF">2026-01-20T13:52:00Z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Enabled">
    <vt:lpwstr>true</vt:lpwstr>
  </property>
  <property fmtid="{D5CDD505-2E9C-101B-9397-08002B2CF9AE}" pid="3" name="MSIP_Label_6bd9ddd1-4d20-43f6-abfa-fc3c07406f94_SetDate">
    <vt:lpwstr>2026-01-05T14:16:58Z</vt:lpwstr>
  </property>
  <property fmtid="{D5CDD505-2E9C-101B-9397-08002B2CF9AE}" pid="4" name="MSIP_Label_6bd9ddd1-4d20-43f6-abfa-fc3c07406f94_Method">
    <vt:lpwstr>Standard</vt:lpwstr>
  </property>
  <property fmtid="{D5CDD505-2E9C-101B-9397-08002B2CF9AE}" pid="5" name="MSIP_Label_6bd9ddd1-4d20-43f6-abfa-fc3c07406f94_Name">
    <vt:lpwstr>Commission Use</vt:lpwstr>
  </property>
  <property fmtid="{D5CDD505-2E9C-101B-9397-08002B2CF9AE}" pid="6" name="MSIP_Label_6bd9ddd1-4d20-43f6-abfa-fc3c07406f94_SiteId">
    <vt:lpwstr>b24c8b06-522c-46fe-9080-70926f8dddb1</vt:lpwstr>
  </property>
  <property fmtid="{D5CDD505-2E9C-101B-9397-08002B2CF9AE}" pid="7" name="MSIP_Label_6bd9ddd1-4d20-43f6-abfa-fc3c07406f94_ActionId">
    <vt:lpwstr>4f1a1957-c91c-4a49-85f7-027b318cb8f6</vt:lpwstr>
  </property>
  <property fmtid="{D5CDD505-2E9C-101B-9397-08002B2CF9AE}" pid="8" name="MSIP_Label_6bd9ddd1-4d20-43f6-abfa-fc3c07406f94_ContentBits">
    <vt:lpwstr>0</vt:lpwstr>
  </property>
  <property fmtid="{D5CDD505-2E9C-101B-9397-08002B2CF9AE}" pid="9" name="MSIP_Label_6bd9ddd1-4d20-43f6-abfa-fc3c07406f94_Tag">
    <vt:lpwstr>10, 3, 0, 1</vt:lpwstr>
  </property>
  <property fmtid="{D5CDD505-2E9C-101B-9397-08002B2CF9AE}" pid="10" name="Level of sensitivity">
    <vt:lpwstr>Standard treatment</vt:lpwstr>
  </property>
  <property fmtid="{D5CDD505-2E9C-101B-9397-08002B2CF9AE}" pid="11" name="Last edited using">
    <vt:lpwstr>LW 9.2, Build 20250828</vt:lpwstr>
  </property>
  <property fmtid="{D5CDD505-2E9C-101B-9397-08002B2CF9AE}" pid="12" name="DocStatus">
    <vt:lpwstr>Green</vt:lpwstr>
  </property>
  <property fmtid="{D5CDD505-2E9C-101B-9397-08002B2CF9AE}" pid="13" name="ContentTypeId">
    <vt:lpwstr>0x0101007CBA4F677D22144BA93836EC243C46FF</vt:lpwstr>
  </property>
  <property fmtid="{D5CDD505-2E9C-101B-9397-08002B2CF9AE}" pid="14" name="MediaServiceImageTags">
    <vt:lpwstr/>
  </property>
  <property fmtid="{D5CDD505-2E9C-101B-9397-08002B2CF9AE}" pid="15" name="Part">
    <vt:lpwstr>1</vt:lpwstr>
  </property>
  <property fmtid="{D5CDD505-2E9C-101B-9397-08002B2CF9AE}" pid="16" name="Total parts">
    <vt:lpwstr>1</vt:lpwstr>
  </property>
  <property fmtid="{D5CDD505-2E9C-101B-9397-08002B2CF9AE}" pid="17" name="CPTemplateID">
    <vt:lpwstr>CP-053</vt:lpwstr>
  </property>
</Properties>
</file>